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67" r:id="rId3"/>
    <p:sldId id="365" r:id="rId4"/>
    <p:sldId id="391" r:id="rId5"/>
    <p:sldId id="392" r:id="rId6"/>
    <p:sldId id="364" r:id="rId7"/>
    <p:sldId id="394" r:id="rId8"/>
    <p:sldId id="362" r:id="rId9"/>
    <p:sldId id="363" r:id="rId10"/>
    <p:sldId id="368" r:id="rId11"/>
    <p:sldId id="369" r:id="rId12"/>
    <p:sldId id="370" r:id="rId13"/>
    <p:sldId id="372" r:id="rId14"/>
    <p:sldId id="373" r:id="rId15"/>
    <p:sldId id="374" r:id="rId16"/>
    <p:sldId id="375" r:id="rId17"/>
    <p:sldId id="376" r:id="rId18"/>
    <p:sldId id="377" r:id="rId19"/>
    <p:sldId id="389" r:id="rId20"/>
    <p:sldId id="379" r:id="rId21"/>
    <p:sldId id="378" r:id="rId22"/>
    <p:sldId id="380" r:id="rId23"/>
    <p:sldId id="381" r:id="rId24"/>
    <p:sldId id="395" r:id="rId25"/>
    <p:sldId id="382" r:id="rId26"/>
    <p:sldId id="383" r:id="rId27"/>
    <p:sldId id="396" r:id="rId28"/>
    <p:sldId id="272" r:id="rId29"/>
    <p:sldId id="316" r:id="rId30"/>
    <p:sldId id="292" r:id="rId31"/>
    <p:sldId id="296" r:id="rId32"/>
    <p:sldId id="298" r:id="rId33"/>
    <p:sldId id="301" r:id="rId34"/>
    <p:sldId id="300" r:id="rId35"/>
    <p:sldId id="306" r:id="rId36"/>
    <p:sldId id="302" r:id="rId37"/>
    <p:sldId id="341" r:id="rId38"/>
    <p:sldId id="342" r:id="rId39"/>
    <p:sldId id="343" r:id="rId40"/>
    <p:sldId id="344" r:id="rId41"/>
    <p:sldId id="345" r:id="rId42"/>
    <p:sldId id="346" r:id="rId43"/>
    <p:sldId id="347" r:id="rId44"/>
    <p:sldId id="384" r:id="rId45"/>
    <p:sldId id="385" r:id="rId46"/>
    <p:sldId id="386" r:id="rId47"/>
    <p:sldId id="387" r:id="rId48"/>
    <p:sldId id="390" r:id="rId49"/>
    <p:sldId id="393" r:id="rId50"/>
    <p:sldId id="388" r:id="rId51"/>
    <p:sldId id="270" r:id="rId5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99"/>
    <a:srgbClr val="FE90E1"/>
    <a:srgbClr val="969696"/>
    <a:srgbClr val="FFD9E5"/>
    <a:srgbClr val="FFD9C7"/>
    <a:srgbClr val="26C4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2" autoAdjust="0"/>
    <p:restoredTop sz="93213" autoAdjust="0"/>
  </p:normalViewPr>
  <p:slideViewPr>
    <p:cSldViewPr snapToGrid="0">
      <p:cViewPr>
        <p:scale>
          <a:sx n="66" d="100"/>
          <a:sy n="66" d="100"/>
        </p:scale>
        <p:origin x="-1308" y="-2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38405" cy="384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DataGenetics\trash\Affinitie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DataGenetics\trash\Affinitie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DataGenetics\trash\Affinitie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DataGenetics\trash\Affinitie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DataGenetics\trash\Affinitie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DataGenetics\trash\Affinitie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DataGenetics\trash\Affinitie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DataGenetics\trash\Affinitie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Nick\Documents\DataGenetics\trash\Affiniti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Graphs!$B$63:$B$116</c:f>
              <c:strCache>
                <c:ptCount val="54"/>
                <c:pt idx="0">
                  <c:v>Sims</c:v>
                </c:pt>
                <c:pt idx="1">
                  <c:v>Monopoly</c:v>
                </c:pt>
                <c:pt idx="2">
                  <c:v>Pet Society</c:v>
                </c:pt>
                <c:pt idx="3">
                  <c:v>Happy Pets</c:v>
                </c:pt>
                <c:pt idx="4">
                  <c:v>Tetris</c:v>
                </c:pt>
                <c:pt idx="5">
                  <c:v>Uno</c:v>
                </c:pt>
                <c:pt idx="6">
                  <c:v>Wii</c:v>
                </c:pt>
                <c:pt idx="7">
                  <c:v>Nintendo DS</c:v>
                </c:pt>
                <c:pt idx="8">
                  <c:v>Country Story</c:v>
                </c:pt>
                <c:pt idx="9">
                  <c:v>Happy Aquarium</c:v>
                </c:pt>
                <c:pt idx="10">
                  <c:v>Guitar Hero</c:v>
                </c:pt>
                <c:pt idx="11">
                  <c:v>Restaurant City</c:v>
                </c:pt>
                <c:pt idx="12">
                  <c:v>Super Mario Bros</c:v>
                </c:pt>
                <c:pt idx="13">
                  <c:v>Rock Band</c:v>
                </c:pt>
                <c:pt idx="14">
                  <c:v>Petville</c:v>
                </c:pt>
                <c:pt idx="15">
                  <c:v>Sorority Life</c:v>
                </c:pt>
                <c:pt idx="16">
                  <c:v>Doodle Jump</c:v>
                </c:pt>
                <c:pt idx="17">
                  <c:v>Fishville</c:v>
                </c:pt>
                <c:pt idx="18">
                  <c:v>Civilization</c:v>
                </c:pt>
                <c:pt idx="19">
                  <c:v>Pokemon</c:v>
                </c:pt>
                <c:pt idx="20">
                  <c:v>Zoo World</c:v>
                </c:pt>
                <c:pt idx="21">
                  <c:v>Roller Coaster Kingdom</c:v>
                </c:pt>
                <c:pt idx="22">
                  <c:v>Pillow Fight</c:v>
                </c:pt>
                <c:pt idx="23">
                  <c:v>Millionaire City</c:v>
                </c:pt>
                <c:pt idx="24">
                  <c:v>Wii Fit</c:v>
                </c:pt>
                <c:pt idx="25">
                  <c:v>Yoville</c:v>
                </c:pt>
                <c:pt idx="26">
                  <c:v>TextTwist</c:v>
                </c:pt>
                <c:pt idx="27">
                  <c:v>Happy Island</c:v>
                </c:pt>
                <c:pt idx="28">
                  <c:v>Cityville</c:v>
                </c:pt>
                <c:pt idx="29">
                  <c:v>Mind Jolt Games</c:v>
                </c:pt>
                <c:pt idx="30">
                  <c:v>Barn Buddy</c:v>
                </c:pt>
                <c:pt idx="31">
                  <c:v>Cafe World</c:v>
                </c:pt>
                <c:pt idx="32">
                  <c:v>Settlers of Catan</c:v>
                </c:pt>
                <c:pt idx="33">
                  <c:v>Collapse!</c:v>
                </c:pt>
                <c:pt idx="34">
                  <c:v>Vampire Wars</c:v>
                </c:pt>
                <c:pt idx="35">
                  <c:v>Farmville </c:v>
                </c:pt>
                <c:pt idx="36">
                  <c:v>Scrabble</c:v>
                </c:pt>
                <c:pt idx="37">
                  <c:v>Treasure Isle</c:v>
                </c:pt>
                <c:pt idx="38">
                  <c:v>World of Warcraft</c:v>
                </c:pt>
                <c:pt idx="39">
                  <c:v>Fish World</c:v>
                </c:pt>
                <c:pt idx="40">
                  <c:v>Texas Holdem Poker</c:v>
                </c:pt>
                <c:pt idx="41">
                  <c:v>Jigsaw Puzzles</c:v>
                </c:pt>
                <c:pt idx="42">
                  <c:v>Mafia Wars</c:v>
                </c:pt>
                <c:pt idx="43">
                  <c:v>Chess</c:v>
                </c:pt>
                <c:pt idx="44">
                  <c:v>Castle Age</c:v>
                </c:pt>
                <c:pt idx="45">
                  <c:v>Halo</c:v>
                </c:pt>
                <c:pt idx="46">
                  <c:v>Farm Town</c:v>
                </c:pt>
                <c:pt idx="47">
                  <c:v>Island Paradise</c:v>
                </c:pt>
                <c:pt idx="48">
                  <c:v>Mobsters 2 - Vendetta</c:v>
                </c:pt>
                <c:pt idx="49">
                  <c:v>Bejeweled Blitz</c:v>
                </c:pt>
                <c:pt idx="50">
                  <c:v>PS3</c:v>
                </c:pt>
                <c:pt idx="51">
                  <c:v>Xbox 360</c:v>
                </c:pt>
                <c:pt idx="52">
                  <c:v>Warstorm</c:v>
                </c:pt>
                <c:pt idx="53">
                  <c:v>Mahjong Dimensions</c:v>
                </c:pt>
              </c:strCache>
            </c:strRef>
          </c:cat>
          <c:val>
            <c:numRef>
              <c:f>Graphs!$C$63:$C$116</c:f>
              <c:numCache>
                <c:formatCode>0.00%</c:formatCode>
                <c:ptCount val="54"/>
                <c:pt idx="0">
                  <c:v>0.81269999999999998</c:v>
                </c:pt>
                <c:pt idx="1">
                  <c:v>0.74309999999999998</c:v>
                </c:pt>
                <c:pt idx="2">
                  <c:v>0.74129999999999996</c:v>
                </c:pt>
                <c:pt idx="3">
                  <c:v>0.73380000000000001</c:v>
                </c:pt>
                <c:pt idx="4">
                  <c:v>0.72750000000000004</c:v>
                </c:pt>
                <c:pt idx="5">
                  <c:v>0.71299999999999997</c:v>
                </c:pt>
                <c:pt idx="6">
                  <c:v>0.69579999999999997</c:v>
                </c:pt>
                <c:pt idx="7">
                  <c:v>0.69279999999999997</c:v>
                </c:pt>
                <c:pt idx="8">
                  <c:v>0.6905</c:v>
                </c:pt>
                <c:pt idx="9">
                  <c:v>0.68469999999999998</c:v>
                </c:pt>
                <c:pt idx="10">
                  <c:v>0.68420000000000003</c:v>
                </c:pt>
                <c:pt idx="11">
                  <c:v>0.66869999999999996</c:v>
                </c:pt>
                <c:pt idx="12">
                  <c:v>0.66010000000000002</c:v>
                </c:pt>
                <c:pt idx="13">
                  <c:v>0.64680000000000004</c:v>
                </c:pt>
                <c:pt idx="14">
                  <c:v>0.63980000000000004</c:v>
                </c:pt>
                <c:pt idx="15">
                  <c:v>0.63439999999999996</c:v>
                </c:pt>
                <c:pt idx="16">
                  <c:v>0.62409999999999999</c:v>
                </c:pt>
                <c:pt idx="17">
                  <c:v>0.61780000000000002</c:v>
                </c:pt>
                <c:pt idx="18">
                  <c:v>0.61719999999999997</c:v>
                </c:pt>
                <c:pt idx="19">
                  <c:v>0.61599999999999999</c:v>
                </c:pt>
                <c:pt idx="20">
                  <c:v>0.59940000000000004</c:v>
                </c:pt>
                <c:pt idx="21">
                  <c:v>0.59009999999999996</c:v>
                </c:pt>
                <c:pt idx="22">
                  <c:v>0.5796</c:v>
                </c:pt>
                <c:pt idx="23">
                  <c:v>0.57479999999999998</c:v>
                </c:pt>
                <c:pt idx="24">
                  <c:v>0.57310000000000005</c:v>
                </c:pt>
                <c:pt idx="25">
                  <c:v>0.57010000000000005</c:v>
                </c:pt>
                <c:pt idx="26">
                  <c:v>0.56820000000000004</c:v>
                </c:pt>
                <c:pt idx="27">
                  <c:v>0.5655</c:v>
                </c:pt>
                <c:pt idx="28">
                  <c:v>0.55020000000000002</c:v>
                </c:pt>
                <c:pt idx="29">
                  <c:v>0.54830000000000001</c:v>
                </c:pt>
                <c:pt idx="30">
                  <c:v>0.54390000000000005</c:v>
                </c:pt>
                <c:pt idx="31">
                  <c:v>0.53049999999999997</c:v>
                </c:pt>
                <c:pt idx="32">
                  <c:v>0.51480000000000004</c:v>
                </c:pt>
                <c:pt idx="33">
                  <c:v>0.51319999999999999</c:v>
                </c:pt>
                <c:pt idx="34">
                  <c:v>0.51070000000000004</c:v>
                </c:pt>
                <c:pt idx="35">
                  <c:v>0.50249999999999995</c:v>
                </c:pt>
                <c:pt idx="36">
                  <c:v>0.49559999999999998</c:v>
                </c:pt>
                <c:pt idx="37">
                  <c:v>0.48480000000000001</c:v>
                </c:pt>
                <c:pt idx="38">
                  <c:v>0.47639999999999999</c:v>
                </c:pt>
                <c:pt idx="39">
                  <c:v>0.46279999999999999</c:v>
                </c:pt>
                <c:pt idx="40">
                  <c:v>0.46200000000000002</c:v>
                </c:pt>
                <c:pt idx="41">
                  <c:v>0.4491</c:v>
                </c:pt>
                <c:pt idx="42">
                  <c:v>0.44700000000000001</c:v>
                </c:pt>
                <c:pt idx="43">
                  <c:v>0.44700000000000001</c:v>
                </c:pt>
                <c:pt idx="44">
                  <c:v>0.44669999999999999</c:v>
                </c:pt>
                <c:pt idx="45">
                  <c:v>0.44600000000000001</c:v>
                </c:pt>
                <c:pt idx="46">
                  <c:v>0.43109999999999998</c:v>
                </c:pt>
                <c:pt idx="47">
                  <c:v>0.41980000000000001</c:v>
                </c:pt>
                <c:pt idx="48">
                  <c:v>0.4103</c:v>
                </c:pt>
                <c:pt idx="49">
                  <c:v>0.40649999999999997</c:v>
                </c:pt>
                <c:pt idx="50">
                  <c:v>0.3982</c:v>
                </c:pt>
                <c:pt idx="51">
                  <c:v>0.39090000000000003</c:v>
                </c:pt>
                <c:pt idx="52">
                  <c:v>0.37490000000000001</c:v>
                </c:pt>
                <c:pt idx="53">
                  <c:v>0.28360000000000002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80278272"/>
        <c:axId val="80279808"/>
      </c:barChart>
      <c:catAx>
        <c:axId val="8027827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+mj-lt"/>
                <a:cs typeface="Arial" pitchFamily="34" charset="0"/>
              </a:defRPr>
            </a:pPr>
            <a:endParaRPr lang="en-US"/>
          </a:p>
        </c:txPr>
        <c:crossAx val="80279808"/>
        <c:crosses val="autoZero"/>
        <c:auto val="1"/>
        <c:lblAlgn val="ctr"/>
        <c:lblOffset val="100"/>
        <c:noMultiLvlLbl val="0"/>
      </c:catAx>
      <c:valAx>
        <c:axId val="80279808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802782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Graphs!$B$22:$B$60</c:f>
              <c:strCache>
                <c:ptCount val="39"/>
                <c:pt idx="0">
                  <c:v>Jersey Shore</c:v>
                </c:pt>
                <c:pt idx="1">
                  <c:v>American Idol</c:v>
                </c:pt>
                <c:pt idx="2">
                  <c:v>MTV</c:v>
                </c:pt>
                <c:pt idx="3">
                  <c:v>SpongeBob</c:v>
                </c:pt>
                <c:pt idx="4">
                  <c:v>Americas Next Top Model</c:v>
                </c:pt>
                <c:pt idx="5">
                  <c:v>Saturday Night Live</c:v>
                </c:pt>
                <c:pt idx="6">
                  <c:v>Scrubs</c:v>
                </c:pt>
                <c:pt idx="7">
                  <c:v>How I met your Mother</c:v>
                </c:pt>
                <c:pt idx="8">
                  <c:v>Lost</c:v>
                </c:pt>
                <c:pt idx="9">
                  <c:v>The Office</c:v>
                </c:pt>
                <c:pt idx="10">
                  <c:v>Heroes</c:v>
                </c:pt>
                <c:pt idx="11">
                  <c:v>Family Guy</c:v>
                </c:pt>
                <c:pt idx="12">
                  <c:v>Ugly Betty</c:v>
                </c:pt>
                <c:pt idx="13">
                  <c:v>Dr Who</c:v>
                </c:pt>
                <c:pt idx="14">
                  <c:v>CSI</c:v>
                </c:pt>
                <c:pt idx="15">
                  <c:v>The Bachelor</c:v>
                </c:pt>
                <c:pt idx="16">
                  <c:v>Simpsons</c:v>
                </c:pt>
                <c:pt idx="17">
                  <c:v>Desperate Housewives</c:v>
                </c:pt>
                <c:pt idx="18">
                  <c:v>NCIS</c:v>
                </c:pt>
                <c:pt idx="19">
                  <c:v>Ghost Whisperer</c:v>
                </c:pt>
                <c:pt idx="20">
                  <c:v>Sex and the City</c:v>
                </c:pt>
                <c:pt idx="21">
                  <c:v>Mythbusters</c:v>
                </c:pt>
                <c:pt idx="22">
                  <c:v>Big Bang Theory</c:v>
                </c:pt>
                <c:pt idx="23">
                  <c:v>Two and a Half Men</c:v>
                </c:pt>
                <c:pt idx="24">
                  <c:v>Criminal Minds</c:v>
                </c:pt>
                <c:pt idx="25">
                  <c:v>Colbert</c:v>
                </c:pt>
                <c:pt idx="26">
                  <c:v>Law and Order</c:v>
                </c:pt>
                <c:pt idx="27">
                  <c:v>Conan oBrien</c:v>
                </c:pt>
                <c:pt idx="28">
                  <c:v>Ellen Degenerous</c:v>
                </c:pt>
                <c:pt idx="29">
                  <c:v>South Park</c:v>
                </c:pt>
                <c:pt idx="30">
                  <c:v>Jay Leno</c:v>
                </c:pt>
                <c:pt idx="31">
                  <c:v>Biggest Loser</c:v>
                </c:pt>
                <c:pt idx="32">
                  <c:v>Star Trek</c:v>
                </c:pt>
                <c:pt idx="33">
                  <c:v>Martha Stewart</c:v>
                </c:pt>
                <c:pt idx="34">
                  <c:v>Medium</c:v>
                </c:pt>
                <c:pt idx="35">
                  <c:v>Oprah Winfrey Show</c:v>
                </c:pt>
                <c:pt idx="36">
                  <c:v>Top Gear</c:v>
                </c:pt>
                <c:pt idx="37">
                  <c:v>Battlestar Galactica</c:v>
                </c:pt>
                <c:pt idx="38">
                  <c:v>Howard Stern</c:v>
                </c:pt>
              </c:strCache>
            </c:strRef>
          </c:cat>
          <c:val>
            <c:numRef>
              <c:f>Graphs!$C$22:$C$60</c:f>
              <c:numCache>
                <c:formatCode>0.00%</c:formatCode>
                <c:ptCount val="39"/>
                <c:pt idx="0">
                  <c:v>0.85580000000000001</c:v>
                </c:pt>
                <c:pt idx="1">
                  <c:v>0.82520000000000004</c:v>
                </c:pt>
                <c:pt idx="2">
                  <c:v>0.79979999999999996</c:v>
                </c:pt>
                <c:pt idx="3">
                  <c:v>0.77329999999999999</c:v>
                </c:pt>
                <c:pt idx="4">
                  <c:v>0.76790000000000003</c:v>
                </c:pt>
                <c:pt idx="5">
                  <c:v>0.72740000000000005</c:v>
                </c:pt>
                <c:pt idx="6">
                  <c:v>0.69899999999999995</c:v>
                </c:pt>
                <c:pt idx="7">
                  <c:v>0.6714</c:v>
                </c:pt>
                <c:pt idx="8">
                  <c:v>0.66669999999999996</c:v>
                </c:pt>
                <c:pt idx="9">
                  <c:v>0.65769999999999995</c:v>
                </c:pt>
                <c:pt idx="10">
                  <c:v>0.6573</c:v>
                </c:pt>
                <c:pt idx="11">
                  <c:v>0.63829999999999998</c:v>
                </c:pt>
                <c:pt idx="12">
                  <c:v>0.63700000000000001</c:v>
                </c:pt>
                <c:pt idx="13">
                  <c:v>0.62250000000000005</c:v>
                </c:pt>
                <c:pt idx="14">
                  <c:v>0.62039999999999995</c:v>
                </c:pt>
                <c:pt idx="15">
                  <c:v>0.61560000000000004</c:v>
                </c:pt>
                <c:pt idx="16">
                  <c:v>0.61509999999999998</c:v>
                </c:pt>
                <c:pt idx="17">
                  <c:v>0.60580000000000001</c:v>
                </c:pt>
                <c:pt idx="18">
                  <c:v>0.60489999999999999</c:v>
                </c:pt>
                <c:pt idx="19">
                  <c:v>0.60150000000000003</c:v>
                </c:pt>
                <c:pt idx="20">
                  <c:v>0.58450000000000002</c:v>
                </c:pt>
                <c:pt idx="21">
                  <c:v>0.5837</c:v>
                </c:pt>
                <c:pt idx="22">
                  <c:v>0.57779999999999998</c:v>
                </c:pt>
                <c:pt idx="23">
                  <c:v>0.57509999999999994</c:v>
                </c:pt>
                <c:pt idx="24">
                  <c:v>0.57220000000000004</c:v>
                </c:pt>
                <c:pt idx="25">
                  <c:v>0.56669999999999998</c:v>
                </c:pt>
                <c:pt idx="26">
                  <c:v>0.55620000000000003</c:v>
                </c:pt>
                <c:pt idx="27">
                  <c:v>0.55489999999999995</c:v>
                </c:pt>
                <c:pt idx="28">
                  <c:v>0.55349999999999999</c:v>
                </c:pt>
                <c:pt idx="29">
                  <c:v>0.54700000000000004</c:v>
                </c:pt>
                <c:pt idx="30">
                  <c:v>0.49440000000000001</c:v>
                </c:pt>
                <c:pt idx="31">
                  <c:v>0.48280000000000001</c:v>
                </c:pt>
                <c:pt idx="32">
                  <c:v>0.46489999999999998</c:v>
                </c:pt>
                <c:pt idx="33">
                  <c:v>0.46439999999999998</c:v>
                </c:pt>
                <c:pt idx="34">
                  <c:v>0.44259999999999999</c:v>
                </c:pt>
                <c:pt idx="35">
                  <c:v>0.44230000000000003</c:v>
                </c:pt>
                <c:pt idx="36">
                  <c:v>0.40660000000000002</c:v>
                </c:pt>
                <c:pt idx="37">
                  <c:v>0.38179999999999997</c:v>
                </c:pt>
                <c:pt idx="38">
                  <c:v>0.30570000000000003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78493952"/>
        <c:axId val="78503936"/>
      </c:barChart>
      <c:catAx>
        <c:axId val="7849395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78503936"/>
        <c:crosses val="autoZero"/>
        <c:auto val="1"/>
        <c:lblAlgn val="ctr"/>
        <c:lblOffset val="100"/>
        <c:noMultiLvlLbl val="0"/>
      </c:catAx>
      <c:valAx>
        <c:axId val="78503936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784939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Graphs!$B$7:$B$20</c:f>
              <c:strCache>
                <c:ptCount val="14"/>
                <c:pt idx="0">
                  <c:v>Taylor Swift</c:v>
                </c:pt>
                <c:pt idx="1">
                  <c:v>Lady Gaga</c:v>
                </c:pt>
                <c:pt idx="2">
                  <c:v>Katy Perry</c:v>
                </c:pt>
                <c:pt idx="3">
                  <c:v>Britney Spears</c:v>
                </c:pt>
                <c:pt idx="4">
                  <c:v>Shakira</c:v>
                </c:pt>
                <c:pt idx="5">
                  <c:v>Justin Bieber</c:v>
                </c:pt>
                <c:pt idx="6">
                  <c:v>Avril Lavigne</c:v>
                </c:pt>
                <c:pt idx="7">
                  <c:v>Rihanna</c:v>
                </c:pt>
                <c:pt idx="8">
                  <c:v>Black Eyed Peas</c:v>
                </c:pt>
                <c:pt idx="9">
                  <c:v>Michael Jackson</c:v>
                </c:pt>
                <c:pt idx="10">
                  <c:v>Frank Sinatra</c:v>
                </c:pt>
                <c:pt idx="11">
                  <c:v>Red Hot Chili Peppers</c:v>
                </c:pt>
                <c:pt idx="12">
                  <c:v>Elvis</c:v>
                </c:pt>
                <c:pt idx="13">
                  <c:v>Barry Manilow</c:v>
                </c:pt>
              </c:strCache>
            </c:strRef>
          </c:cat>
          <c:val>
            <c:numRef>
              <c:f>Graphs!$C$7:$C$20</c:f>
              <c:numCache>
                <c:formatCode>0.00%</c:formatCode>
                <c:ptCount val="14"/>
                <c:pt idx="0">
                  <c:v>0.89659999999999995</c:v>
                </c:pt>
                <c:pt idx="1">
                  <c:v>0.84489999999999998</c:v>
                </c:pt>
                <c:pt idx="2">
                  <c:v>0.82909999999999995</c:v>
                </c:pt>
                <c:pt idx="3">
                  <c:v>0.80500000000000005</c:v>
                </c:pt>
                <c:pt idx="4">
                  <c:v>0.78659999999999997</c:v>
                </c:pt>
                <c:pt idx="5">
                  <c:v>0.78549999999999998</c:v>
                </c:pt>
                <c:pt idx="6">
                  <c:v>0.77170000000000005</c:v>
                </c:pt>
                <c:pt idx="7">
                  <c:v>0.74770000000000003</c:v>
                </c:pt>
                <c:pt idx="8">
                  <c:v>0.74260000000000004</c:v>
                </c:pt>
                <c:pt idx="9">
                  <c:v>0.73150000000000004</c:v>
                </c:pt>
                <c:pt idx="10">
                  <c:v>0.65149999999999997</c:v>
                </c:pt>
                <c:pt idx="11">
                  <c:v>0.62549999999999994</c:v>
                </c:pt>
                <c:pt idx="12">
                  <c:v>0.53639999999999999</c:v>
                </c:pt>
                <c:pt idx="13">
                  <c:v>0.37040000000000001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78598144"/>
        <c:axId val="78599680"/>
      </c:barChart>
      <c:catAx>
        <c:axId val="78598144"/>
        <c:scaling>
          <c:orientation val="minMax"/>
        </c:scaling>
        <c:delete val="0"/>
        <c:axPos val="b"/>
        <c:majorTickMark val="out"/>
        <c:minorTickMark val="none"/>
        <c:tickLblPos val="nextTo"/>
        <c:crossAx val="78599680"/>
        <c:crosses val="autoZero"/>
        <c:auto val="1"/>
        <c:lblAlgn val="ctr"/>
        <c:lblOffset val="100"/>
        <c:noMultiLvlLbl val="0"/>
      </c:catAx>
      <c:valAx>
        <c:axId val="78599680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7859814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380180030313113"/>
          <c:y val="3.4267036064936328E-2"/>
          <c:w val="0.71164420908654025"/>
          <c:h val="0.81222416469699721"/>
        </c:manualLayout>
      </c:layout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Graphs!$B$3:$B$5</c:f>
              <c:strCache>
                <c:ptCount val="3"/>
                <c:pt idx="0">
                  <c:v>Pepsi</c:v>
                </c:pt>
                <c:pt idx="1">
                  <c:v>Coca-Cola</c:v>
                </c:pt>
                <c:pt idx="2">
                  <c:v>Red Bull</c:v>
                </c:pt>
              </c:strCache>
            </c:strRef>
          </c:cat>
          <c:val>
            <c:numRef>
              <c:f>Graphs!$C$3:$C$5</c:f>
              <c:numCache>
                <c:formatCode>0.00%</c:formatCode>
                <c:ptCount val="3"/>
                <c:pt idx="0">
                  <c:v>0.74619999999999997</c:v>
                </c:pt>
                <c:pt idx="1">
                  <c:v>0.70150000000000001</c:v>
                </c:pt>
                <c:pt idx="2">
                  <c:v>0.68159999999999998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81745408"/>
        <c:axId val="81746944"/>
      </c:barChart>
      <c:catAx>
        <c:axId val="8174540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81746944"/>
        <c:crosses val="autoZero"/>
        <c:auto val="1"/>
        <c:lblAlgn val="ctr"/>
        <c:lblOffset val="100"/>
        <c:noMultiLvlLbl val="0"/>
      </c:catAx>
      <c:valAx>
        <c:axId val="81746944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817454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5146214288289894"/>
          <c:y val="2.8355841247478395E-2"/>
          <c:w val="0.80690666537134159"/>
          <c:h val="0.80539594541240078"/>
        </c:manualLayout>
      </c:layout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Graphs!$B$118:$B$123</c:f>
              <c:strCache>
                <c:ptCount val="6"/>
                <c:pt idx="0">
                  <c:v>Starbucks</c:v>
                </c:pt>
                <c:pt idx="1">
                  <c:v>McDonalds</c:v>
                </c:pt>
                <c:pt idx="2">
                  <c:v>Taco Bell</c:v>
                </c:pt>
                <c:pt idx="3">
                  <c:v>Dairy Queen</c:v>
                </c:pt>
                <c:pt idx="4">
                  <c:v>Dunkin Donuts</c:v>
                </c:pt>
                <c:pt idx="5">
                  <c:v>Pizza Hut</c:v>
                </c:pt>
              </c:strCache>
            </c:strRef>
          </c:cat>
          <c:val>
            <c:numRef>
              <c:f>Graphs!$C$118:$C$123</c:f>
              <c:numCache>
                <c:formatCode>0.00%</c:formatCode>
                <c:ptCount val="6"/>
                <c:pt idx="0">
                  <c:v>0.8448</c:v>
                </c:pt>
                <c:pt idx="1">
                  <c:v>0.78639999999999999</c:v>
                </c:pt>
                <c:pt idx="2">
                  <c:v>0.75960000000000005</c:v>
                </c:pt>
                <c:pt idx="3">
                  <c:v>0.72099999999999997</c:v>
                </c:pt>
                <c:pt idx="4">
                  <c:v>0.71050000000000002</c:v>
                </c:pt>
                <c:pt idx="5">
                  <c:v>0.58860000000000001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81754368"/>
        <c:axId val="81760256"/>
      </c:barChart>
      <c:catAx>
        <c:axId val="817543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81760256"/>
        <c:crosses val="autoZero"/>
        <c:auto val="1"/>
        <c:lblAlgn val="ctr"/>
        <c:lblOffset val="100"/>
        <c:noMultiLvlLbl val="0"/>
      </c:catAx>
      <c:valAx>
        <c:axId val="81760256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817543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347564624399375"/>
          <c:y val="2.9637467191601048E-2"/>
          <c:w val="0.815139854132229"/>
          <c:h val="0.79191546369203847"/>
        </c:manualLayout>
      </c:layout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Graphs!$B$145:$B$150</c:f>
              <c:strCache>
                <c:ptCount val="6"/>
                <c:pt idx="0">
                  <c:v>Converse</c:v>
                </c:pt>
                <c:pt idx="1">
                  <c:v>Puma</c:v>
                </c:pt>
                <c:pt idx="2">
                  <c:v>Nike</c:v>
                </c:pt>
                <c:pt idx="3">
                  <c:v>Reebok</c:v>
                </c:pt>
                <c:pt idx="4">
                  <c:v>Adidas</c:v>
                </c:pt>
                <c:pt idx="5">
                  <c:v>Crocs</c:v>
                </c:pt>
              </c:strCache>
            </c:strRef>
          </c:cat>
          <c:val>
            <c:numRef>
              <c:f>Graphs!$C$145:$C$150</c:f>
              <c:numCache>
                <c:formatCode>0.00%</c:formatCode>
                <c:ptCount val="6"/>
                <c:pt idx="0">
                  <c:v>0.71509999999999996</c:v>
                </c:pt>
                <c:pt idx="1">
                  <c:v>0.68510000000000004</c:v>
                </c:pt>
                <c:pt idx="2">
                  <c:v>0.64780000000000004</c:v>
                </c:pt>
                <c:pt idx="3">
                  <c:v>0.61470000000000002</c:v>
                </c:pt>
                <c:pt idx="4">
                  <c:v>0.60699999999999998</c:v>
                </c:pt>
                <c:pt idx="5">
                  <c:v>0.59079999999999999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81767424"/>
        <c:axId val="81785600"/>
      </c:barChart>
      <c:catAx>
        <c:axId val="817674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81785600"/>
        <c:crosses val="autoZero"/>
        <c:auto val="1"/>
        <c:lblAlgn val="ctr"/>
        <c:lblOffset val="100"/>
        <c:noMultiLvlLbl val="0"/>
      </c:catAx>
      <c:valAx>
        <c:axId val="81785600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817674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/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Graphs!$B$125:$B$139</c:f>
              <c:strCache>
                <c:ptCount val="15"/>
                <c:pt idx="0">
                  <c:v>Makeup</c:v>
                </c:pt>
                <c:pt idx="1">
                  <c:v>Fashion</c:v>
                </c:pt>
                <c:pt idx="2">
                  <c:v>Soccer</c:v>
                </c:pt>
                <c:pt idx="3">
                  <c:v>Snowboarding</c:v>
                </c:pt>
                <c:pt idx="4">
                  <c:v>Skiing</c:v>
                </c:pt>
                <c:pt idx="5">
                  <c:v>Baking</c:v>
                </c:pt>
                <c:pt idx="6">
                  <c:v>Jogging</c:v>
                </c:pt>
                <c:pt idx="7">
                  <c:v>Fishing</c:v>
                </c:pt>
                <c:pt idx="8">
                  <c:v>Yoga</c:v>
                </c:pt>
                <c:pt idx="9">
                  <c:v>Scuba Diving</c:v>
                </c:pt>
                <c:pt idx="10">
                  <c:v>Knitting</c:v>
                </c:pt>
                <c:pt idx="11">
                  <c:v>Martial Arts</c:v>
                </c:pt>
                <c:pt idx="12">
                  <c:v>Golf</c:v>
                </c:pt>
                <c:pt idx="13">
                  <c:v>NASCAR</c:v>
                </c:pt>
                <c:pt idx="14">
                  <c:v>Gardening</c:v>
                </c:pt>
              </c:strCache>
            </c:strRef>
          </c:cat>
          <c:val>
            <c:numRef>
              <c:f>Graphs!$C$125:$C$139</c:f>
              <c:numCache>
                <c:formatCode>0.00%</c:formatCode>
                <c:ptCount val="15"/>
                <c:pt idx="0">
                  <c:v>0.75900000000000001</c:v>
                </c:pt>
                <c:pt idx="1">
                  <c:v>0.72899999999999998</c:v>
                </c:pt>
                <c:pt idx="2">
                  <c:v>0.68740000000000001</c:v>
                </c:pt>
                <c:pt idx="3">
                  <c:v>0.64559999999999995</c:v>
                </c:pt>
                <c:pt idx="4">
                  <c:v>0.62509999999999999</c:v>
                </c:pt>
                <c:pt idx="5">
                  <c:v>0.61399999999999999</c:v>
                </c:pt>
                <c:pt idx="6">
                  <c:v>0.56040000000000001</c:v>
                </c:pt>
                <c:pt idx="7">
                  <c:v>0.55989999999999995</c:v>
                </c:pt>
                <c:pt idx="8">
                  <c:v>0.50739999999999996</c:v>
                </c:pt>
                <c:pt idx="9">
                  <c:v>0.46889999999999998</c:v>
                </c:pt>
                <c:pt idx="10">
                  <c:v>0.43840000000000001</c:v>
                </c:pt>
                <c:pt idx="11">
                  <c:v>0.4264</c:v>
                </c:pt>
                <c:pt idx="12">
                  <c:v>0.42159999999999997</c:v>
                </c:pt>
                <c:pt idx="13">
                  <c:v>0.39679999999999999</c:v>
                </c:pt>
                <c:pt idx="14">
                  <c:v>0.32669999999999999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83911424"/>
        <c:axId val="83912960"/>
      </c:barChart>
      <c:catAx>
        <c:axId val="8391142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83912960"/>
        <c:crosses val="autoZero"/>
        <c:auto val="1"/>
        <c:lblAlgn val="ctr"/>
        <c:lblOffset val="100"/>
        <c:noMultiLvlLbl val="0"/>
      </c:catAx>
      <c:valAx>
        <c:axId val="83912960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8391142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046685653654995"/>
          <c:y val="3.4267036064936328E-2"/>
          <c:w val="0.65151895906628687"/>
          <c:h val="0.80276483668708076"/>
        </c:manualLayout>
      </c:layout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Graphs!$B$141:$B$143</c:f>
              <c:strCache>
                <c:ptCount val="3"/>
                <c:pt idx="0">
                  <c:v>Horses</c:v>
                </c:pt>
                <c:pt idx="1">
                  <c:v>Cats</c:v>
                </c:pt>
                <c:pt idx="2">
                  <c:v>Dogs</c:v>
                </c:pt>
              </c:strCache>
            </c:strRef>
          </c:cat>
          <c:val>
            <c:numRef>
              <c:f>Graphs!$C$141:$C$143</c:f>
              <c:numCache>
                <c:formatCode>0.00%</c:formatCode>
                <c:ptCount val="3"/>
                <c:pt idx="0">
                  <c:v>0.72389999999999999</c:v>
                </c:pt>
                <c:pt idx="1">
                  <c:v>0.71160000000000001</c:v>
                </c:pt>
                <c:pt idx="2">
                  <c:v>0.70040000000000002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83920384"/>
        <c:axId val="83921920"/>
      </c:barChart>
      <c:catAx>
        <c:axId val="8392038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83921920"/>
        <c:crosses val="autoZero"/>
        <c:auto val="1"/>
        <c:lblAlgn val="ctr"/>
        <c:lblOffset val="100"/>
        <c:noMultiLvlLbl val="0"/>
      </c:catAx>
      <c:valAx>
        <c:axId val="83921920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8392038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8"/>
    </mc:Choice>
    <mc:Fallback>
      <c:style val="2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3281945526040015"/>
          <c:y val="2.7322652376786234E-2"/>
          <c:w val="0.70002547758453271"/>
          <c:h val="0.81310349227179934"/>
        </c:manualLayout>
      </c:layout>
      <c:barChart>
        <c:barDir val="col"/>
        <c:grouping val="clustered"/>
        <c:varyColors val="1"/>
        <c:ser>
          <c:idx val="0"/>
          <c:order val="0"/>
          <c:invertIfNegative val="0"/>
          <c:cat>
            <c:strRef>
              <c:f>Graphs!$B$152:$B$156</c:f>
              <c:strCache>
                <c:ptCount val="5"/>
                <c:pt idx="0">
                  <c:v>iTunes</c:v>
                </c:pt>
                <c:pt idx="1">
                  <c:v>Twitter</c:v>
                </c:pt>
                <c:pt idx="2">
                  <c:v>Foursquare</c:v>
                </c:pt>
                <c:pt idx="3">
                  <c:v>Investing</c:v>
                </c:pt>
                <c:pt idx="4">
                  <c:v>Cigars</c:v>
                </c:pt>
              </c:strCache>
            </c:strRef>
          </c:cat>
          <c:val>
            <c:numRef>
              <c:f>Graphs!$C$152:$C$156</c:f>
              <c:numCache>
                <c:formatCode>0.00%</c:formatCode>
                <c:ptCount val="5"/>
                <c:pt idx="0">
                  <c:v>0.74990000000000001</c:v>
                </c:pt>
                <c:pt idx="1">
                  <c:v>0.71089999999999998</c:v>
                </c:pt>
                <c:pt idx="2">
                  <c:v>0.49640000000000001</c:v>
                </c:pt>
                <c:pt idx="3">
                  <c:v>0.36990000000000001</c:v>
                </c:pt>
                <c:pt idx="4">
                  <c:v>0.31509999999999999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"/>
        <c:axId val="83937536"/>
        <c:axId val="83939328"/>
      </c:barChart>
      <c:catAx>
        <c:axId val="839375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 rot="-5400000" vert="horz"/>
          <a:lstStyle/>
          <a:p>
            <a:pPr>
              <a:defRPr/>
            </a:pPr>
            <a:endParaRPr lang="en-US"/>
          </a:p>
        </c:txPr>
        <c:crossAx val="83939328"/>
        <c:crosses val="autoZero"/>
        <c:auto val="1"/>
        <c:lblAlgn val="ctr"/>
        <c:lblOffset val="100"/>
        <c:noMultiLvlLbl val="0"/>
      </c:catAx>
      <c:valAx>
        <c:axId val="83939328"/>
        <c:scaling>
          <c:orientation val="minMax"/>
          <c:max val="1"/>
        </c:scaling>
        <c:delete val="0"/>
        <c:axPos val="l"/>
        <c:majorGridlines/>
        <c:numFmt formatCode="0%" sourceLinked="0"/>
        <c:majorTickMark val="out"/>
        <c:minorTickMark val="none"/>
        <c:tickLblPos val="nextTo"/>
        <c:crossAx val="8393753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DBC-146E-420B-9FBA-6DC6DB3E9C0A}" type="datetimeFigureOut">
              <a:rPr lang="en-US" smtClean="0"/>
              <a:t>7/19/2011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188F-F14F-4EEF-A6F8-ADBD9599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26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DBC-146E-420B-9FBA-6DC6DB3E9C0A}" type="datetimeFigureOut">
              <a:rPr lang="en-US" smtClean="0"/>
              <a:t>7/19/2011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188F-F14F-4EEF-A6F8-ADBD9599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DBC-146E-420B-9FBA-6DC6DB3E9C0A}" type="datetimeFigureOut">
              <a:rPr lang="en-US" smtClean="0"/>
              <a:t>7/19/2011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188F-F14F-4EEF-A6F8-ADBD9599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845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DBC-146E-420B-9FBA-6DC6DB3E9C0A}" type="datetimeFigureOut">
              <a:rPr lang="en-US" smtClean="0"/>
              <a:t>7/19/2011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188F-F14F-4EEF-A6F8-ADBD9599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9138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DBC-146E-420B-9FBA-6DC6DB3E9C0A}" type="datetimeFigureOut">
              <a:rPr lang="en-US" smtClean="0"/>
              <a:t>7/19/2011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188F-F14F-4EEF-A6F8-ADBD9599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31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DBC-146E-420B-9FBA-6DC6DB3E9C0A}" type="datetimeFigureOut">
              <a:rPr lang="en-US" smtClean="0"/>
              <a:t>7/19/2011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188F-F14F-4EEF-A6F8-ADBD9599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560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DBC-146E-420B-9FBA-6DC6DB3E9C0A}" type="datetimeFigureOut">
              <a:rPr lang="en-US" smtClean="0"/>
              <a:t>7/19/2011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188F-F14F-4EEF-A6F8-ADBD9599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234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DBC-146E-420B-9FBA-6DC6DB3E9C0A}" type="datetimeFigureOut">
              <a:rPr lang="en-US" smtClean="0"/>
              <a:t>7/19/2011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188F-F14F-4EEF-A6F8-ADBD9599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749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DBC-146E-420B-9FBA-6DC6DB3E9C0A}" type="datetimeFigureOut">
              <a:rPr lang="en-US" smtClean="0"/>
              <a:t>7/19/2011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188F-F14F-4EEF-A6F8-ADBD9599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7847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DBC-146E-420B-9FBA-6DC6DB3E9C0A}" type="datetimeFigureOut">
              <a:rPr lang="en-US" smtClean="0"/>
              <a:t>7/19/2011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188F-F14F-4EEF-A6F8-ADBD9599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445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283DBC-146E-420B-9FBA-6DC6DB3E9C0A}" type="datetimeFigureOut">
              <a:rPr lang="en-US" smtClean="0"/>
              <a:t>7/19/2011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5188F-F14F-4EEF-A6F8-ADBD9599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2722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283DBC-146E-420B-9FBA-6DC6DB3E9C0A}" type="datetimeFigureOut">
              <a:rPr lang="en-US" smtClean="0"/>
              <a:t>7/19/2011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5188F-F14F-4EEF-A6F8-ADBD959934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5635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image" Target="../media/image38.png"/><Relationship Id="rId16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55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wmf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png"/><Relationship Id="rId4" Type="http://schemas.openxmlformats.org/officeDocument/2006/relationships/image" Target="../media/image71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hyperlink" Target="http://en.wikipedia.org/wiki/File:Glee_title_card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9.png"/><Relationship Id="rId7" Type="http://schemas.openxmlformats.org/officeDocument/2006/relationships/hyperlink" Target="http://en.wikipedia.org/wiki/File:Glee_title_card.svg" TargetMode="Externa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2.png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hyperlink" Target="http://en.wikipedia.org/wiki/File:Glee_title_card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hyperlink" Target="http://en.wikipedia.org/wiki/File:Glee_title_card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hyperlink" Target="http://en.wikipedia.org/wiki/File:Glee_title_card.svg" TargetMode="Externa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hyperlink" Target="http://en.wikipedia.org/wiki/File:Glee_title_card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6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hyperlink" Target="http://en.wikipedia.org/wiki/File:Glee_title_card.svg" TargetMode="Externa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chart" Target="../charts/chart8.xml"/><Relationship Id="rId4" Type="http://schemas.openxmlformats.org/officeDocument/2006/relationships/chart" Target="../charts/char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0.wmf"/><Relationship Id="rId4" Type="http://schemas.openxmlformats.org/officeDocument/2006/relationships/image" Target="../media/image89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8.png"/><Relationship Id="rId4" Type="http://schemas.openxmlformats.org/officeDocument/2006/relationships/image" Target="../media/image93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image" Target="../media/image22.png"/><Relationship Id="rId3" Type="http://schemas.openxmlformats.org/officeDocument/2006/relationships/image" Target="../media/image13.wmf"/><Relationship Id="rId7" Type="http://schemas.openxmlformats.org/officeDocument/2006/relationships/image" Target="../media/image17.emf"/><Relationship Id="rId12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90714" y="3947435"/>
            <a:ext cx="3775587" cy="860425"/>
          </a:xfrm>
        </p:spPr>
        <p:txBody>
          <a:bodyPr>
            <a:noAutofit/>
          </a:bodyPr>
          <a:lstStyle/>
          <a:p>
            <a:r>
              <a:rPr lang="en-US" sz="6000" dirty="0" smtClean="0">
                <a:ln w="18000">
                  <a:solidFill>
                    <a:srgbClr val="FF0000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Nick Berry</a:t>
            </a:r>
            <a:endParaRPr lang="en-US" sz="6000" dirty="0">
              <a:ln w="18000">
                <a:solidFill>
                  <a:srgbClr val="FF0000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472" y="29219"/>
            <a:ext cx="8991600" cy="2533445"/>
          </a:xfrm>
        </p:spPr>
        <p:txBody>
          <a:bodyPr>
            <a:noAutofit/>
          </a:bodyPr>
          <a:lstStyle/>
          <a:p>
            <a:pPr algn="l"/>
            <a:r>
              <a:rPr lang="en-US" sz="5400" b="1" dirty="0"/>
              <a:t>Converting Deluxe Download </a:t>
            </a:r>
            <a:r>
              <a:rPr lang="en-US" sz="5400" b="1" dirty="0" smtClean="0"/>
              <a:t>Customers to </a:t>
            </a:r>
            <a:r>
              <a:rPr lang="en-US" sz="5400" b="1" dirty="0"/>
              <a:t>Social Customers</a:t>
            </a:r>
            <a:endParaRPr lang="en-US" sz="5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05200" y="6543325"/>
            <a:ext cx="567790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effectLst/>
              </a:rPr>
              <a:t>All logos and trademarks in this presentation are property of their respective owners.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7440" y="4696025"/>
            <a:ext cx="169950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 err="1" smtClean="0">
                <a:solidFill>
                  <a:srgbClr val="FF0000"/>
                </a:solidFill>
              </a:rPr>
              <a:t>M.Eng</a:t>
            </a:r>
            <a:r>
              <a:rPr lang="en-US" sz="1400" i="1" dirty="0" smtClean="0">
                <a:solidFill>
                  <a:srgbClr val="FF0000"/>
                </a:solidFill>
              </a:rPr>
              <a:t>, </a:t>
            </a:r>
            <a:r>
              <a:rPr lang="en-US" sz="1400" i="1" dirty="0" err="1" smtClean="0">
                <a:solidFill>
                  <a:srgbClr val="FF0000"/>
                </a:solidFill>
              </a:rPr>
              <a:t>ARAeS</a:t>
            </a:r>
            <a:r>
              <a:rPr lang="en-US" sz="1400" i="1" dirty="0" smtClean="0">
                <a:solidFill>
                  <a:srgbClr val="FF0000"/>
                </a:solidFill>
              </a:rPr>
              <a:t>, </a:t>
            </a:r>
            <a:r>
              <a:rPr lang="en-US" sz="1400" i="1" dirty="0" smtClean="0">
                <a:solidFill>
                  <a:srgbClr val="FF0000"/>
                </a:solidFill>
              </a:rPr>
              <a:t>CIPP</a:t>
            </a:r>
            <a:br>
              <a:rPr lang="en-US" sz="1400" i="1" dirty="0" smtClean="0">
                <a:solidFill>
                  <a:srgbClr val="FF0000"/>
                </a:solidFill>
              </a:rPr>
            </a:br>
            <a:r>
              <a:rPr lang="en-US" sz="2800" dirty="0" smtClean="0">
                <a:solidFill>
                  <a:srgbClr val="FF0000"/>
                </a:solidFill>
              </a:rPr>
              <a:t>President</a:t>
            </a:r>
            <a:endParaRPr lang="en-US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58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Arrow 5"/>
          <p:cNvSpPr/>
          <p:nvPr/>
        </p:nvSpPr>
        <p:spPr>
          <a:xfrm>
            <a:off x="2364056" y="2189882"/>
            <a:ext cx="390294" cy="278780"/>
          </a:xfrm>
          <a:prstGeom prst="rightArrow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</a:gra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0722"/>
            <a:ext cx="8229600" cy="838200"/>
          </a:xfrm>
        </p:spPr>
        <p:txBody>
          <a:bodyPr/>
          <a:lstStyle/>
          <a:p>
            <a:r>
              <a:rPr lang="en-US" dirty="0" smtClean="0"/>
              <a:t>Sales Database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405392" y="1429160"/>
            <a:ext cx="1514475" cy="1800225"/>
          </a:xfrm>
          <a:prstGeom prst="flowChartMagneticDisk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000787" y="1667552"/>
            <a:ext cx="230095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Sales Date</a:t>
            </a:r>
            <a:br>
              <a:rPr lang="en-US" sz="2000" dirty="0" smtClean="0"/>
            </a:br>
            <a:r>
              <a:rPr lang="en-US" sz="2000" dirty="0" smtClean="0"/>
              <a:t>Sales Value</a:t>
            </a:r>
            <a:br>
              <a:rPr lang="en-US" sz="2000" dirty="0" smtClean="0"/>
            </a:br>
            <a:r>
              <a:rPr lang="en-US" sz="2000" dirty="0" smtClean="0"/>
              <a:t>Credit card Name</a:t>
            </a:r>
          </a:p>
          <a:p>
            <a:r>
              <a:rPr lang="en-US" sz="2000" dirty="0" smtClean="0"/>
              <a:t>Credit card Number</a:t>
            </a:r>
            <a:endParaRPr lang="en-US" sz="2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5145621" y="3197884"/>
            <a:ext cx="3589796" cy="2494628"/>
            <a:chOff x="5063550" y="3108960"/>
            <a:chExt cx="3589796" cy="2494628"/>
          </a:xfrm>
        </p:grpSpPr>
        <p:sp>
          <p:nvSpPr>
            <p:cNvPr id="9" name="Flowchart: Card 8"/>
            <p:cNvSpPr/>
            <p:nvPr/>
          </p:nvSpPr>
          <p:spPr>
            <a:xfrm>
              <a:off x="5486400" y="3108960"/>
              <a:ext cx="3166946" cy="1906656"/>
            </a:xfrm>
            <a:prstGeom prst="flowChartPunchedCard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lumMod val="68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4700000" scaled="0"/>
              <a:tileRect/>
            </a:gradFill>
            <a:ln w="317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  2/3/2001</a:t>
              </a:r>
              <a:br>
                <a:rPr lang="en-US" b="1" dirty="0" smtClean="0">
                  <a:latin typeface="Courier New" pitchFamily="49" charset="0"/>
                  <a:cs typeface="Courier New" pitchFamily="49" charset="0"/>
                </a:rPr>
              </a:br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  $6.95</a:t>
              </a:r>
              <a:br>
                <a:rPr lang="en-US" b="1" dirty="0" smtClean="0">
                  <a:latin typeface="Courier New" pitchFamily="49" charset="0"/>
                  <a:cs typeface="Courier New" pitchFamily="49" charset="0"/>
                </a:rPr>
              </a:br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  Nicholas Berry</a:t>
              </a:r>
              <a:br>
                <a:rPr lang="en-US" b="1" dirty="0" smtClean="0">
                  <a:latin typeface="Courier New" pitchFamily="49" charset="0"/>
                  <a:cs typeface="Courier New" pitchFamily="49" charset="0"/>
                </a:rPr>
              </a:br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  3713 </a:t>
              </a:r>
              <a:r>
                <a:rPr lang="en-US" b="1" dirty="0" err="1" smtClean="0">
                  <a:latin typeface="Courier New" pitchFamily="49" charset="0"/>
                  <a:cs typeface="Courier New" pitchFamily="49" charset="0"/>
                </a:rPr>
                <a:t>xxxx</a:t>
              </a:r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b="1" dirty="0" err="1" smtClean="0">
                  <a:latin typeface="Courier New" pitchFamily="49" charset="0"/>
                  <a:cs typeface="Courier New" pitchFamily="49" charset="0"/>
                </a:rPr>
                <a:t>xxxx</a:t>
              </a:r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 9980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0" name="Flowchart: Card 9"/>
            <p:cNvSpPr/>
            <p:nvPr/>
          </p:nvSpPr>
          <p:spPr>
            <a:xfrm>
              <a:off x="5357046" y="3289610"/>
              <a:ext cx="3166946" cy="1906656"/>
            </a:xfrm>
            <a:prstGeom prst="flowChartPunchedCard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lumMod val="68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4700000" scaled="0"/>
              <a:tileRect/>
            </a:gradFill>
            <a:ln w="317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  2/3/2001</a:t>
              </a:r>
              <a:br>
                <a:rPr lang="en-US" b="1" dirty="0" smtClean="0">
                  <a:latin typeface="Courier New" pitchFamily="49" charset="0"/>
                  <a:cs typeface="Courier New" pitchFamily="49" charset="0"/>
                </a:rPr>
              </a:br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  $6.95</a:t>
              </a:r>
              <a:br>
                <a:rPr lang="en-US" b="1" dirty="0" smtClean="0">
                  <a:latin typeface="Courier New" pitchFamily="49" charset="0"/>
                  <a:cs typeface="Courier New" pitchFamily="49" charset="0"/>
                </a:rPr>
              </a:br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  Nicholas Berry</a:t>
              </a:r>
              <a:br>
                <a:rPr lang="en-US" b="1" dirty="0" smtClean="0">
                  <a:latin typeface="Courier New" pitchFamily="49" charset="0"/>
                  <a:cs typeface="Courier New" pitchFamily="49" charset="0"/>
                </a:rPr>
              </a:br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  3713 </a:t>
              </a:r>
              <a:r>
                <a:rPr lang="en-US" b="1" dirty="0" err="1" smtClean="0">
                  <a:latin typeface="Courier New" pitchFamily="49" charset="0"/>
                  <a:cs typeface="Courier New" pitchFamily="49" charset="0"/>
                </a:rPr>
                <a:t>xxxx</a:t>
              </a:r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b="1" dirty="0" err="1" smtClean="0">
                  <a:latin typeface="Courier New" pitchFamily="49" charset="0"/>
                  <a:cs typeface="Courier New" pitchFamily="49" charset="0"/>
                </a:rPr>
                <a:t>xxxx</a:t>
              </a:r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 9980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1" name="Flowchart: Card 10"/>
            <p:cNvSpPr/>
            <p:nvPr/>
          </p:nvSpPr>
          <p:spPr>
            <a:xfrm>
              <a:off x="5219667" y="3491870"/>
              <a:ext cx="3166946" cy="1906656"/>
            </a:xfrm>
            <a:prstGeom prst="flowChartPunchedCard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lumMod val="68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4700000" scaled="0"/>
              <a:tileRect/>
            </a:gradFill>
            <a:ln w="317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  2/3/2001</a:t>
              </a:r>
              <a:br>
                <a:rPr lang="en-US" b="1" dirty="0" smtClean="0">
                  <a:latin typeface="Courier New" pitchFamily="49" charset="0"/>
                  <a:cs typeface="Courier New" pitchFamily="49" charset="0"/>
                </a:rPr>
              </a:br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  $6.95</a:t>
              </a:r>
              <a:br>
                <a:rPr lang="en-US" b="1" dirty="0" smtClean="0">
                  <a:latin typeface="Courier New" pitchFamily="49" charset="0"/>
                  <a:cs typeface="Courier New" pitchFamily="49" charset="0"/>
                </a:rPr>
              </a:br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  Nicholas Berry</a:t>
              </a:r>
              <a:br>
                <a:rPr lang="en-US" b="1" dirty="0" smtClean="0">
                  <a:latin typeface="Courier New" pitchFamily="49" charset="0"/>
                  <a:cs typeface="Courier New" pitchFamily="49" charset="0"/>
                </a:rPr>
              </a:br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  3713 </a:t>
              </a:r>
              <a:r>
                <a:rPr lang="en-US" b="1" dirty="0" err="1" smtClean="0">
                  <a:latin typeface="Courier New" pitchFamily="49" charset="0"/>
                  <a:cs typeface="Courier New" pitchFamily="49" charset="0"/>
                </a:rPr>
                <a:t>xxxx</a:t>
              </a:r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b="1" dirty="0" err="1" smtClean="0">
                  <a:latin typeface="Courier New" pitchFamily="49" charset="0"/>
                  <a:cs typeface="Courier New" pitchFamily="49" charset="0"/>
                </a:rPr>
                <a:t>xxxx</a:t>
              </a:r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 9980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  <p:sp>
          <p:nvSpPr>
            <p:cNvPr id="12" name="Flowchart: Card 11"/>
            <p:cNvSpPr/>
            <p:nvPr/>
          </p:nvSpPr>
          <p:spPr>
            <a:xfrm>
              <a:off x="5063550" y="3696932"/>
              <a:ext cx="3166946" cy="1906656"/>
            </a:xfrm>
            <a:prstGeom prst="flowChartPunchedCard">
              <a:avLst/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  <a:lumMod val="68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14700000" scaled="0"/>
              <a:tileRect/>
            </a:gradFill>
            <a:ln w="31750">
              <a:solidFill>
                <a:schemeClr val="accent2">
                  <a:lumMod val="75000"/>
                </a:schemeClr>
              </a:solidFill>
            </a:ln>
            <a:effectLst>
              <a:outerShdw blurRad="50800" dist="38100" dir="2700000" sx="102000" sy="102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  2/3/2001</a:t>
              </a:r>
              <a:br>
                <a:rPr lang="en-US" b="1" dirty="0" smtClean="0">
                  <a:latin typeface="Courier New" pitchFamily="49" charset="0"/>
                  <a:cs typeface="Courier New" pitchFamily="49" charset="0"/>
                </a:rPr>
              </a:br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  $6.95</a:t>
              </a:r>
              <a:br>
                <a:rPr lang="en-US" b="1" dirty="0" smtClean="0">
                  <a:latin typeface="Courier New" pitchFamily="49" charset="0"/>
                  <a:cs typeface="Courier New" pitchFamily="49" charset="0"/>
                </a:rPr>
              </a:br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  Nicholas Berry</a:t>
              </a:r>
              <a:br>
                <a:rPr lang="en-US" b="1" dirty="0" smtClean="0">
                  <a:latin typeface="Courier New" pitchFamily="49" charset="0"/>
                  <a:cs typeface="Courier New" pitchFamily="49" charset="0"/>
                </a:rPr>
              </a:br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  3713 </a:t>
              </a:r>
              <a:r>
                <a:rPr lang="en-US" b="1" dirty="0" err="1" smtClean="0">
                  <a:latin typeface="Courier New" pitchFamily="49" charset="0"/>
                  <a:cs typeface="Courier New" pitchFamily="49" charset="0"/>
                </a:rPr>
                <a:t>xxxx</a:t>
              </a:r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 </a:t>
              </a:r>
              <a:r>
                <a:rPr lang="en-US" b="1" dirty="0" err="1" smtClean="0">
                  <a:latin typeface="Courier New" pitchFamily="49" charset="0"/>
                  <a:cs typeface="Courier New" pitchFamily="49" charset="0"/>
                </a:rPr>
                <a:t>xxxx</a:t>
              </a:r>
              <a:r>
                <a:rPr lang="en-US" b="1" dirty="0" smtClean="0">
                  <a:latin typeface="Courier New" pitchFamily="49" charset="0"/>
                  <a:cs typeface="Courier New" pitchFamily="49" charset="0"/>
                </a:rPr>
                <a:t> 9980</a:t>
              </a:r>
              <a:endParaRPr lang="en-US" b="1" dirty="0">
                <a:latin typeface="Courier New" pitchFamily="49" charset="0"/>
                <a:cs typeface="Courier New" pitchFamily="49" charset="0"/>
              </a:endParaRPr>
            </a:p>
          </p:txBody>
        </p:sp>
      </p:grpSp>
      <p:sp>
        <p:nvSpPr>
          <p:cNvPr id="14" name="Rectangle 13"/>
          <p:cNvSpPr/>
          <p:nvPr/>
        </p:nvSpPr>
        <p:spPr>
          <a:xfrm>
            <a:off x="3042284" y="2366497"/>
            <a:ext cx="2099107" cy="23083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92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44444E-6 L 0.25989 0.37731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86" y="1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 animBg="1"/>
      <p:bldP spid="5" grpId="0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159" y="406400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What’s in a name?</a:t>
            </a:r>
            <a:br>
              <a:rPr lang="en-US" dirty="0" smtClean="0"/>
            </a:br>
            <a:r>
              <a:rPr lang="en-US" dirty="0" smtClean="0"/>
              <a:t> (Gender)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992750" y="2895025"/>
            <a:ext cx="1675459" cy="584775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B0F0"/>
                </a:solidFill>
              </a:rPr>
              <a:t>Nicholas</a:t>
            </a:r>
            <a:endParaRPr lang="en-US" sz="2000" dirty="0">
              <a:solidFill>
                <a:srgbClr val="00B0F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8450" y="2895024"/>
            <a:ext cx="1435008" cy="584775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6699"/>
                </a:solidFill>
              </a:rPr>
              <a:t>Jessica</a:t>
            </a:r>
            <a:endParaRPr lang="en-US" sz="2000" dirty="0">
              <a:solidFill>
                <a:srgbClr val="FF6699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528950" y="3187411"/>
            <a:ext cx="2362200" cy="1"/>
          </a:xfrm>
          <a:prstGeom prst="straightConnector1">
            <a:avLst/>
          </a:prstGeom>
          <a:ln w="25400"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2115950" y="3187412"/>
            <a:ext cx="2413000" cy="0"/>
          </a:xfrm>
          <a:prstGeom prst="straightConnector1">
            <a:avLst/>
          </a:prstGeom>
          <a:ln w="25400">
            <a:prstDash val="dash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056220" y="2473050"/>
            <a:ext cx="1176091" cy="584775"/>
          </a:xfrm>
          <a:prstGeom prst="rect">
            <a:avLst/>
          </a:prstGeom>
          <a:noFill/>
          <a:ln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969696"/>
                </a:solidFill>
              </a:rPr>
              <a:t>Taylor</a:t>
            </a:r>
            <a:endParaRPr lang="en-US" sz="2000" dirty="0">
              <a:solidFill>
                <a:srgbClr val="969696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850328" y="4478754"/>
            <a:ext cx="55436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What about </a:t>
            </a:r>
            <a:r>
              <a:rPr lang="en-US" sz="2800" dirty="0"/>
              <a:t>androgynous names?</a:t>
            </a:r>
          </a:p>
        </p:txBody>
      </p:sp>
    </p:spTree>
    <p:extLst>
      <p:ext uri="{BB962C8B-B14F-4D97-AF65-F5344CB8AC3E}">
        <p14:creationId xmlns:p14="http://schemas.microsoft.com/office/powerpoint/2010/main" val="2236370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2" presetClass="emp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8" presetClass="path" presetSubtype="0" accel="50000" decel="50000" autoRev="1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6 L 0.0184 0.01389 L 0.03628 -3.7037E-6 L 0.0552 0.01389 L 0.07395 -3.7037E-6 L 0.09114 0.01389 L 0.11041 -3.7037E-6 L 0.12795 0.01389 L 0.14722 -3.7037E-6 L 0.16562 0.01389 L 0.1835 -3.7037E-6 L 0.20243 0.01389 L 0.21961 -3.7037E-6 L 0.23836 0.01389 L 0.25764 -3.7037E-6 L 0.27517 0.01389 L 0.29444 -3.7037E-6 " pathEditMode="relative" rAng="0" ptsTypes="FFFFFFFFFFFFFFFFF">
                                      <p:cBhvr>
                                        <p:cTn id="4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722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6" grpId="0" animBg="1"/>
      <p:bldP spid="16" grpId="1" animBg="1"/>
      <p:bldP spid="16" grpId="2" animBg="1"/>
      <p:bldP spid="16" grpId="3" animBg="1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 Social Security </a:t>
            </a:r>
            <a:r>
              <a:rPr lang="en-US" b="1" dirty="0" smtClean="0"/>
              <a:t>Administration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636233" y="1266328"/>
            <a:ext cx="1514475" cy="1800225"/>
          </a:xfrm>
          <a:prstGeom prst="flowChartMagneticDisk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43736" y="1696703"/>
            <a:ext cx="5791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Database of all registered names in USA from 1880-2009</a:t>
            </a:r>
            <a:br>
              <a:rPr lang="en-US" dirty="0" smtClean="0"/>
            </a:br>
            <a:r>
              <a:rPr lang="en-US" dirty="0" smtClean="0"/>
              <a:t>complete with gender.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2187851"/>
              </p:ext>
            </p:extLst>
          </p:nvPr>
        </p:nvGraphicFramePr>
        <p:xfrm>
          <a:off x="4122411" y="2677166"/>
          <a:ext cx="2382893" cy="3048000"/>
        </p:xfrm>
        <a:graphic>
          <a:graphicData uri="http://schemas.openxmlformats.org/drawingml/2006/table">
            <a:tbl>
              <a:tblPr first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{FABFCF23-3B69-468F-B69F-88F6DE6A72F2}</a:tableStyleId>
              </a:tblPr>
              <a:tblGrid>
                <a:gridCol w="670707"/>
                <a:gridCol w="348438"/>
                <a:gridCol w="471036"/>
                <a:gridCol w="892712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NAME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Year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Frequency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Mary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25,320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Susan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22,259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Karen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21,544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Angela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19,537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Melissa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18,370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Patricia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17,745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Amy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16,130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Elizabeth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16,110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Christine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15,992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Laura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15,820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Julie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15,541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Cynthia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15,336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Donna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14,789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Tina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1967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14,154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Deborah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>
                          <a:effectLst/>
                        </a:rPr>
                        <a:t>F</a:t>
                      </a:r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>
                          <a:effectLst/>
                        </a:rPr>
                        <a:t>1967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u="none" strike="noStrike" dirty="0" smtClean="0">
                          <a:effectLst/>
                        </a:rPr>
                        <a:t>14,004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26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Male Names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8720"/>
            <a:ext cx="9144000" cy="447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4630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Female Names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88720"/>
            <a:ext cx="9144000" cy="4478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5826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254000"/>
            <a:ext cx="8229600" cy="838200"/>
          </a:xfrm>
        </p:spPr>
        <p:txBody>
          <a:bodyPr/>
          <a:lstStyle/>
          <a:p>
            <a:r>
              <a:rPr lang="en-US" dirty="0" smtClean="0"/>
              <a:t>Scrabble™ Score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80491"/>
              </p:ext>
            </p:extLst>
          </p:nvPr>
        </p:nvGraphicFramePr>
        <p:xfrm>
          <a:off x="4381501" y="1616075"/>
          <a:ext cx="2730500" cy="2194560"/>
        </p:xfrm>
        <a:graphic>
          <a:graphicData uri="http://schemas.openxmlformats.org/drawingml/2006/table">
            <a:tbl>
              <a:tblPr firstRow="1">
                <a:tableStyleId>{BDBED569-4797-4DF1-A0F4-6AAB3CD982D8}</a:tableStyleId>
              </a:tblPr>
              <a:tblGrid>
                <a:gridCol w="584199"/>
                <a:gridCol w="2146301"/>
              </a:tblGrid>
              <a:tr h="273705">
                <a:tc>
                  <a:txBody>
                    <a:bodyPr/>
                    <a:lstStyle/>
                    <a:p>
                      <a:r>
                        <a:rPr lang="en-US" sz="1200" dirty="0"/>
                        <a:t>Score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Letters</a:t>
                      </a:r>
                    </a:p>
                  </a:txBody>
                  <a:tcPr anchor="ctr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  <a:tr h="27370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t-BR" sz="1200" dirty="0"/>
                        <a:t>A , E , I , O , U , L , N , R , S , T </a:t>
                      </a:r>
                    </a:p>
                  </a:txBody>
                  <a:tcPr anchor="ctr"/>
                </a:tc>
              </a:tr>
              <a:tr h="27370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2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 , G </a:t>
                      </a:r>
                    </a:p>
                  </a:txBody>
                  <a:tcPr anchor="ctr"/>
                </a:tc>
              </a:tr>
              <a:tr h="27370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3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B , C , M , P </a:t>
                      </a:r>
                    </a:p>
                  </a:txBody>
                  <a:tcPr anchor="ctr"/>
                </a:tc>
              </a:tr>
              <a:tr h="27370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4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pl-PL" sz="1200" dirty="0"/>
                        <a:t>F , H , V , W , Y </a:t>
                      </a:r>
                    </a:p>
                  </a:txBody>
                  <a:tcPr anchor="ctr"/>
                </a:tc>
              </a:tr>
              <a:tr h="27370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5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K </a:t>
                      </a:r>
                    </a:p>
                  </a:txBody>
                  <a:tcPr anchor="ctr"/>
                </a:tc>
              </a:tr>
              <a:tr h="27370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8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J , X </a:t>
                      </a:r>
                    </a:p>
                  </a:txBody>
                  <a:tcPr anchor="ctr"/>
                </a:tc>
              </a:tr>
              <a:tr h="273705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10</a:t>
                      </a:r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Q , Z </a:t>
                      </a: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7172" name="Picture 4" descr="http://www.datagenetics.com/blog/january12011/ti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537" y="1616075"/>
            <a:ext cx="2371725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5842792" y="2751135"/>
            <a:ext cx="196056" cy="19685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214142" y="3575048"/>
            <a:ext cx="196056" cy="19685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30287" y="4113252"/>
            <a:ext cx="1843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 smtClean="0"/>
              <a:t>Creative spelling:</a:t>
            </a:r>
            <a:endParaRPr lang="en-US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530287" y="4667250"/>
            <a:ext cx="1698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Z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replacing </a:t>
            </a:r>
            <a:r>
              <a:rPr lang="en-US" b="1" dirty="0" smtClean="0">
                <a:solidFill>
                  <a:srgbClr val="FF0000"/>
                </a:solidFill>
              </a:rPr>
              <a:t>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replacing </a:t>
            </a:r>
            <a:r>
              <a:rPr lang="en-US" b="1" dirty="0" smtClean="0">
                <a:solidFill>
                  <a:srgbClr val="FF0000"/>
                </a:solidFill>
              </a:rPr>
              <a:t>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1188" y="4667250"/>
            <a:ext cx="44013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Izzabellah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1000" i="1" dirty="0" smtClean="0"/>
              <a:t>(33 points)</a:t>
            </a:r>
            <a:r>
              <a:rPr lang="en-US" i="1" dirty="0" smtClean="0"/>
              <a:t> </a:t>
            </a:r>
            <a:r>
              <a:rPr lang="en-US" dirty="0" smtClean="0"/>
              <a:t>instead of </a:t>
            </a:r>
            <a:r>
              <a:rPr lang="en-US" dirty="0" err="1" smtClean="0">
                <a:solidFill>
                  <a:srgbClr val="FF0000"/>
                </a:solidFill>
              </a:rPr>
              <a:t>Issabella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1000" i="1" dirty="0" smtClean="0"/>
              <a:t>(11 points)</a:t>
            </a:r>
            <a:br>
              <a:rPr lang="en-US" sz="1000" i="1" dirty="0" smtClean="0"/>
            </a:br>
            <a:r>
              <a:rPr lang="en-US" dirty="0" err="1" smtClean="0">
                <a:solidFill>
                  <a:srgbClr val="FF0000"/>
                </a:solidFill>
              </a:rPr>
              <a:t>Kristyn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sz="1000" i="1" dirty="0" smtClean="0"/>
              <a:t>(14 points) </a:t>
            </a:r>
            <a:r>
              <a:rPr lang="en-US" dirty="0" smtClean="0"/>
              <a:t>instead of </a:t>
            </a:r>
            <a:r>
              <a:rPr lang="en-US" dirty="0" smtClean="0">
                <a:solidFill>
                  <a:srgbClr val="FF0000"/>
                </a:solidFill>
              </a:rPr>
              <a:t>Kristin</a:t>
            </a:r>
            <a:r>
              <a:rPr lang="en-US" dirty="0" smtClean="0"/>
              <a:t> </a:t>
            </a:r>
            <a:r>
              <a:rPr lang="en-US" sz="1000" i="1" dirty="0" smtClean="0"/>
              <a:t>(11 points)</a:t>
            </a:r>
            <a:endParaRPr lang="en-US" sz="1000" i="1" dirty="0"/>
          </a:p>
        </p:txBody>
      </p:sp>
    </p:spTree>
    <p:extLst>
      <p:ext uri="{BB962C8B-B14F-4D97-AF65-F5344CB8AC3E}">
        <p14:creationId xmlns:p14="http://schemas.microsoft.com/office/powerpoint/2010/main" val="2590377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7" grpId="0"/>
      <p:bldP spid="8" grpId="0"/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datagenetics.com/blog/january12011/scrabb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335" y="396875"/>
            <a:ext cx="8162925" cy="471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2336" y="5211802"/>
            <a:ext cx="8168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Trivia</a:t>
            </a:r>
            <a:r>
              <a:rPr lang="en-US" dirty="0" smtClean="0"/>
              <a:t> – Highest scoring name in the 86,987 distinct names in the SSA database is: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23999" y="5441434"/>
            <a:ext cx="33976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>
                <a:solidFill>
                  <a:srgbClr val="FE90E1"/>
                </a:solidFill>
              </a:rPr>
              <a:t>Jazzmyne</a:t>
            </a:r>
            <a:r>
              <a:rPr lang="en-US" sz="2400" dirty="0">
                <a:solidFill>
                  <a:srgbClr val="FE90E1"/>
                </a:solidFill>
              </a:rPr>
              <a:t> </a:t>
            </a:r>
            <a:r>
              <a:rPr lang="en-US" sz="2400" dirty="0" smtClean="0">
                <a:solidFill>
                  <a:srgbClr val="FE90E1"/>
                </a:solidFill>
              </a:rPr>
              <a:t> </a:t>
            </a:r>
            <a:r>
              <a:rPr lang="en-US" dirty="0" smtClean="0"/>
              <a:t>(scoring 38 points)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81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600" y="152400"/>
            <a:ext cx="8229600" cy="838200"/>
          </a:xfrm>
        </p:spPr>
        <p:txBody>
          <a:bodyPr/>
          <a:lstStyle/>
          <a:p>
            <a:r>
              <a:rPr lang="en-US" dirty="0" smtClean="0"/>
              <a:t>Returning to Androgynous names</a:t>
            </a:r>
            <a:endParaRPr lang="en-US" dirty="0"/>
          </a:p>
        </p:txBody>
      </p:sp>
      <p:pic>
        <p:nvPicPr>
          <p:cNvPr id="9218" name="Picture 2" descr="http://www.datagenetics.com/blog/january22011/andr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400" y="1463675"/>
            <a:ext cx="8382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99749" y="5638618"/>
            <a:ext cx="8931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2009 Data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8518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112" y="152400"/>
            <a:ext cx="8229600" cy="838200"/>
          </a:xfrm>
        </p:spPr>
        <p:txBody>
          <a:bodyPr/>
          <a:lstStyle/>
          <a:p>
            <a:r>
              <a:rPr lang="en-US" dirty="0" smtClean="0"/>
              <a:t>Taylor over the years</a:t>
            </a:r>
            <a:endParaRPr lang="en-US" dirty="0"/>
          </a:p>
        </p:txBody>
      </p:sp>
      <p:pic>
        <p:nvPicPr>
          <p:cNvPr id="10242" name="Picture 2" descr="http://www.datagenetics.com/blog/january22011/tayl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0" y="1463675"/>
            <a:ext cx="7743825" cy="372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1601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Nobody lives forever</a:t>
            </a:r>
            <a:endParaRPr lang="en-US" dirty="0"/>
          </a:p>
        </p:txBody>
      </p:sp>
      <p:sp>
        <p:nvSpPr>
          <p:cNvPr id="4" name="Flowchart: Magnetic Disk 3"/>
          <p:cNvSpPr/>
          <p:nvPr/>
        </p:nvSpPr>
        <p:spPr>
          <a:xfrm>
            <a:off x="1831836" y="2442411"/>
            <a:ext cx="4721565" cy="3176336"/>
          </a:xfrm>
          <a:prstGeom prst="flowChartMagneticDisk">
            <a:avLst/>
          </a:prstGeom>
          <a:gradFill flip="none" rotWithShape="1">
            <a:gsLst>
              <a:gs pos="0">
                <a:srgbClr val="FE90E1"/>
              </a:gs>
              <a:gs pos="99000">
                <a:schemeClr val="accent1">
                  <a:shade val="67500"/>
                  <a:satMod val="115000"/>
                </a:schemeClr>
              </a:gs>
              <a:gs pos="100000">
                <a:srgbClr val="FF6699"/>
              </a:gs>
            </a:gsLst>
            <a:lin ang="18900000" scaled="1"/>
            <a:tileRect/>
          </a:gradFill>
          <a:ln w="57150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lowchart: Magnetic Disk 4"/>
          <p:cNvSpPr/>
          <p:nvPr/>
        </p:nvSpPr>
        <p:spPr>
          <a:xfrm>
            <a:off x="1831836" y="1136391"/>
            <a:ext cx="4721565" cy="2424956"/>
          </a:xfrm>
          <a:prstGeom prst="flowChartMagneticDisk">
            <a:avLst/>
          </a:pr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  <a:gs pos="100000">
                <a:schemeClr val="tx2">
                  <a:lumMod val="40000"/>
                  <a:lumOff val="60000"/>
                </a:schemeClr>
              </a:gs>
            </a:gsLst>
            <a:lin ang="18900000" scaled="1"/>
            <a:tileRect/>
          </a:gradFill>
          <a:ln w="57150">
            <a:solidFill>
              <a:schemeClr val="tx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724190" y="1494262"/>
            <a:ext cx="2300497" cy="1683835"/>
            <a:chOff x="6523463" y="1494262"/>
            <a:chExt cx="2300497" cy="1683835"/>
          </a:xfrm>
        </p:grpSpPr>
        <p:sp>
          <p:nvSpPr>
            <p:cNvPr id="6" name="Right Brace 5"/>
            <p:cNvSpPr/>
            <p:nvPr/>
          </p:nvSpPr>
          <p:spPr>
            <a:xfrm>
              <a:off x="6523463" y="1494262"/>
              <a:ext cx="356839" cy="1683835"/>
            </a:xfrm>
            <a:prstGeom prst="rightBrace">
              <a:avLst>
                <a:gd name="adj1" fmla="val 8333"/>
                <a:gd name="adj2" fmla="val 49338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067085" y="1874514"/>
              <a:ext cx="17568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Males named Taylor who are still alive</a:t>
              </a:r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6724190" y="3319640"/>
            <a:ext cx="2300496" cy="1809921"/>
            <a:chOff x="6523463" y="3319640"/>
            <a:chExt cx="2300496" cy="1809921"/>
          </a:xfrm>
        </p:grpSpPr>
        <p:sp>
          <p:nvSpPr>
            <p:cNvPr id="7" name="Right Brace 6"/>
            <p:cNvSpPr/>
            <p:nvPr/>
          </p:nvSpPr>
          <p:spPr>
            <a:xfrm>
              <a:off x="6523463" y="3319640"/>
              <a:ext cx="356839" cy="1809921"/>
            </a:xfrm>
            <a:prstGeom prst="rightBrace">
              <a:avLst>
                <a:gd name="adj1" fmla="val 8333"/>
                <a:gd name="adj2" fmla="val 49338"/>
              </a:avLst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67084" y="3762935"/>
              <a:ext cx="175687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Females named Taylor who are still alive</a:t>
              </a:r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477308" y="2135227"/>
            <a:ext cx="34306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Number of male Taylors born in 2009 (still alive) +</a:t>
            </a:r>
            <a:br>
              <a:rPr lang="en-US" sz="1200" dirty="0" smtClean="0"/>
            </a:br>
            <a:r>
              <a:rPr lang="en-US" sz="1200" dirty="0" smtClean="0"/>
              <a:t>Number of male Taylors born in 2008 (still alive) +</a:t>
            </a:r>
          </a:p>
          <a:p>
            <a:r>
              <a:rPr lang="en-US" sz="1200" dirty="0" smtClean="0"/>
              <a:t>Number of male … +</a:t>
            </a:r>
            <a:br>
              <a:rPr lang="en-US" sz="1200" dirty="0" smtClean="0"/>
            </a:br>
            <a:r>
              <a:rPr lang="en-US" sz="1200" dirty="0" smtClean="0"/>
              <a:t>Number of male Taylors born in 1940 (still alive) +</a:t>
            </a:r>
          </a:p>
          <a:p>
            <a:r>
              <a:rPr lang="en-US" sz="1200" dirty="0" smtClean="0"/>
              <a:t>…</a:t>
            </a:r>
            <a:endParaRPr lang="en-US" sz="1200" dirty="0"/>
          </a:p>
        </p:txBody>
      </p:sp>
      <p:sp>
        <p:nvSpPr>
          <p:cNvPr id="17" name="TextBox 16"/>
          <p:cNvSpPr txBox="1"/>
          <p:nvPr/>
        </p:nvSpPr>
        <p:spPr>
          <a:xfrm>
            <a:off x="512955" y="2164203"/>
            <a:ext cx="8915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Male %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12955" y="3864707"/>
            <a:ext cx="1124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Female %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477308" y="3864707"/>
            <a:ext cx="355340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Number of female Taylors born in 2009 (still alive) +</a:t>
            </a:r>
            <a:br>
              <a:rPr lang="en-US" sz="1200" dirty="0" smtClean="0">
                <a:solidFill>
                  <a:schemeClr val="bg1"/>
                </a:solidFill>
              </a:rPr>
            </a:br>
            <a:r>
              <a:rPr lang="en-US" sz="1200" dirty="0" smtClean="0">
                <a:solidFill>
                  <a:schemeClr val="bg1"/>
                </a:solidFill>
              </a:rPr>
              <a:t>Number of female Taylors born in 2008 (still alive) +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Number of female … +</a:t>
            </a:r>
            <a:br>
              <a:rPr lang="en-US" sz="1200" dirty="0" smtClean="0">
                <a:solidFill>
                  <a:schemeClr val="bg1"/>
                </a:solidFill>
              </a:rPr>
            </a:br>
            <a:r>
              <a:rPr lang="en-US" sz="1200" dirty="0" smtClean="0">
                <a:solidFill>
                  <a:schemeClr val="bg1"/>
                </a:solidFill>
              </a:rPr>
              <a:t>Number of female Taylors born in 1940 (still alive) +</a:t>
            </a:r>
          </a:p>
          <a:p>
            <a:r>
              <a:rPr lang="en-US" sz="1200" dirty="0" smtClean="0">
                <a:solidFill>
                  <a:schemeClr val="bg1"/>
                </a:solidFill>
              </a:rPr>
              <a:t>…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78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7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6154" y="2503903"/>
            <a:ext cx="688967" cy="36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0025" y="3087922"/>
            <a:ext cx="2256775" cy="486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 idx="4294967295"/>
          </p:nvPr>
        </p:nvSpPr>
        <p:spPr>
          <a:xfrm>
            <a:off x="153041" y="217168"/>
            <a:ext cx="8229600" cy="8382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Biography – Nick Berry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3042" y="5533189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1988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92160" y="5533188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1994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00800" y="5533186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2008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077200" y="5533968"/>
            <a:ext cx="8707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2010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97762" y="4876800"/>
            <a:ext cx="2439118" cy="656386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127535" y="3429000"/>
            <a:ext cx="3708640" cy="14478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6836175" y="2514600"/>
            <a:ext cx="1197893" cy="914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http://blog.abodit.com/wp-content/uploads/2010/05/AutoRoutePlusPackShot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310" y="3967923"/>
            <a:ext cx="993539" cy="1060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Straight Connector 15"/>
          <p:cNvCxnSpPr/>
          <p:nvPr/>
        </p:nvCxnSpPr>
        <p:spPr>
          <a:xfrm flipV="1">
            <a:off x="8023355" y="1219200"/>
            <a:ext cx="489220" cy="1295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 descr="http://t3.gstatic.com/images?q=tbn:ANd9GcS0NdMkWg5y6PahlKiJ7J0A5-NmNav31Oczn-xaJ1v3lXS3guhv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025"/>
          <a:stretch/>
        </p:blipFill>
        <p:spPr bwMode="auto">
          <a:xfrm>
            <a:off x="253042" y="1388110"/>
            <a:ext cx="3164528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www.thealmightyguru.com/Games/Images/Link-Zone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475" y="3834573"/>
            <a:ext cx="838200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Nick\Desktop\DGlogoWhit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1551" y="885408"/>
            <a:ext cx="1737922" cy="30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profile.ak.fbcdn.net/hprofile-ak-snc4/188152_57754603566_619762_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434" y="3138264"/>
            <a:ext cx="654155" cy="581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056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(Death) tables</a:t>
            </a:r>
            <a:endParaRPr lang="en-US" dirty="0"/>
          </a:p>
        </p:txBody>
      </p:sp>
      <p:pic>
        <p:nvPicPr>
          <p:cNvPr id="12290" name="Picture 2" descr="http://www.datagenetics.com/blog/january22011/us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640" y="1360449"/>
            <a:ext cx="6918017" cy="438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6267" y="879605"/>
            <a:ext cx="9172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CDC/NCHS – Center for Disease Control and Prevention/National Center for Health Statistics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11869" y="5379695"/>
            <a:ext cx="17997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1901 Life Tables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2" descr="http://www.datagenetics.com/blog/january22011/us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639" y="1360449"/>
            <a:ext cx="6918017" cy="4388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44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999" y="155575"/>
            <a:ext cx="8794749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Life (Death)  </a:t>
            </a:r>
            <a:r>
              <a:rPr lang="en-US" sz="2700" dirty="0" smtClean="0"/>
              <a:t>Percentage chance of reaching a specified age.</a:t>
            </a:r>
            <a:endParaRPr lang="en-US" sz="27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9250" y="1095375"/>
            <a:ext cx="8572499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H="1" flipV="1">
            <a:off x="5118100" y="1108075"/>
            <a:ext cx="12700" cy="4162425"/>
          </a:xfrm>
          <a:prstGeom prst="line">
            <a:avLst/>
          </a:prstGeom>
          <a:ln w="50800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5118100" y="3848100"/>
            <a:ext cx="2413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>
            <a:off x="5130800" y="2743200"/>
            <a:ext cx="2413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5118100" y="2197100"/>
            <a:ext cx="2413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5118100" y="1968500"/>
            <a:ext cx="2413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>
            <a:off x="5118100" y="1841500"/>
            <a:ext cx="2413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2908300" y="2197100"/>
            <a:ext cx="2120900" cy="13308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3403600" y="2743200"/>
            <a:ext cx="1625600" cy="120650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3922857" y="3848100"/>
            <a:ext cx="1106343" cy="520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V="1">
            <a:off x="2489200" y="1968500"/>
            <a:ext cx="2540000" cy="12207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120900" y="1835151"/>
            <a:ext cx="2908300" cy="10273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64" name="TextBox 11263"/>
          <p:cNvSpPr txBox="1"/>
          <p:nvPr/>
        </p:nvSpPr>
        <p:spPr>
          <a:xfrm>
            <a:off x="3064165" y="4178300"/>
            <a:ext cx="804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39.1%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599597" y="3765035"/>
            <a:ext cx="787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67.9%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2120900" y="3395703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82.4%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1685197" y="3026371"/>
            <a:ext cx="813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88.7%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316897" y="2657039"/>
            <a:ext cx="8040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92.1%</a:t>
            </a:r>
            <a:endParaRPr lang="en-US" dirty="0"/>
          </a:p>
        </p:txBody>
      </p:sp>
      <p:sp>
        <p:nvSpPr>
          <p:cNvPr id="11265" name="TextBox 11264"/>
          <p:cNvSpPr txBox="1"/>
          <p:nvPr/>
        </p:nvSpPr>
        <p:spPr>
          <a:xfrm>
            <a:off x="5086350" y="1110734"/>
            <a:ext cx="6046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65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07130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" grpId="0"/>
      <p:bldP spid="34" grpId="0"/>
      <p:bldP spid="35" grpId="0"/>
      <p:bldP spid="36" grpId="0"/>
      <p:bldP spid="37" grpId="0"/>
      <p:bldP spid="1126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Gender Differences</a:t>
            </a:r>
            <a:endParaRPr lang="en-US" dirty="0"/>
          </a:p>
        </p:txBody>
      </p:sp>
      <p:pic>
        <p:nvPicPr>
          <p:cNvPr id="13314" name="Picture 2" descr="http://www.datagenetics.com/blog/january22011/gende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86" y="857358"/>
            <a:ext cx="8013611" cy="487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626632"/>
            <a:ext cx="6261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100%</a:t>
            </a:r>
            <a:endParaRPr 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215900" y="4992132"/>
            <a:ext cx="4203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0%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161175" y="3322766"/>
            <a:ext cx="31744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Percentage Chance of Reaching Specified Age</a:t>
            </a:r>
            <a:endParaRPr lang="en-US" sz="1200" dirty="0"/>
          </a:p>
        </p:txBody>
      </p:sp>
      <p:pic>
        <p:nvPicPr>
          <p:cNvPr id="7" name="Picture 2" descr="http://www.datagenetics.com/blog/january22011/us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414" y="1267547"/>
            <a:ext cx="1994679" cy="126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294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816" y="1252728"/>
            <a:ext cx="9082417" cy="4793655"/>
            <a:chOff x="20816" y="1252728"/>
            <a:chExt cx="9082417" cy="4793655"/>
          </a:xfrm>
        </p:grpSpPr>
        <p:pic>
          <p:nvPicPr>
            <p:cNvPr id="15367" name="Picture 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" y="1252728"/>
              <a:ext cx="9039225" cy="3971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TextBox 3"/>
            <p:cNvSpPr txBox="1"/>
            <p:nvPr/>
          </p:nvSpPr>
          <p:spPr>
            <a:xfrm>
              <a:off x="20816" y="5123053"/>
              <a:ext cx="179780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/>
                <a:t>1930</a:t>
              </a:r>
              <a:endParaRPr lang="en-US" sz="5400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Gender Differences – Age at Death</a:t>
            </a:r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4008" y="1252728"/>
            <a:ext cx="9054592" cy="4793465"/>
            <a:chOff x="64008" y="1252728"/>
            <a:chExt cx="9054592" cy="4793465"/>
          </a:xfrm>
        </p:grpSpPr>
        <p:pic>
          <p:nvPicPr>
            <p:cNvPr id="15366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008" y="1252728"/>
              <a:ext cx="9039225" cy="39719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7320800" y="5122863"/>
              <a:ext cx="1797800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/>
                <a:t>1980</a:t>
              </a:r>
              <a:endParaRPr lang="en-US" sz="5400" dirty="0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213100" y="5435600"/>
            <a:ext cx="2866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Age at Death </a:t>
            </a:r>
            <a:r>
              <a:rPr lang="en-US" i="1" dirty="0" smtClean="0"/>
              <a:t>(per 100,000)</a:t>
            </a:r>
            <a:endParaRPr lang="en-US" i="1" dirty="0"/>
          </a:p>
        </p:txBody>
      </p:sp>
      <p:sp>
        <p:nvSpPr>
          <p:cNvPr id="8" name="TextBox 7"/>
          <p:cNvSpPr txBox="1"/>
          <p:nvPr/>
        </p:nvSpPr>
        <p:spPr>
          <a:xfrm>
            <a:off x="2186916" y="939800"/>
            <a:ext cx="667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Male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581116" y="939800"/>
            <a:ext cx="8997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Female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2347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Multiply</a:t>
            </a:r>
            <a:endParaRPr lang="en-US" dirty="0"/>
          </a:p>
        </p:txBody>
      </p:sp>
      <p:pic>
        <p:nvPicPr>
          <p:cNvPr id="4" name="Picture 2" descr="http://www.datagenetics.com/blog/january22011/tayl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6514" y="1457093"/>
            <a:ext cx="5783731" cy="2781598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www.datagenetics.com/blog/january22011/gender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4688" y="1404580"/>
            <a:ext cx="4603145" cy="2797601"/>
          </a:xfrm>
          <a:prstGeom prst="rect">
            <a:avLst/>
          </a:prstGeom>
          <a:noFill/>
          <a:scene3d>
            <a:camera prst="perspectiveHeroicExtreme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Multiply 5"/>
          <p:cNvSpPr/>
          <p:nvPr/>
        </p:nvSpPr>
        <p:spPr>
          <a:xfrm>
            <a:off x="3408580" y="2075542"/>
            <a:ext cx="2620287" cy="2620287"/>
          </a:xfrm>
          <a:prstGeom prst="mathMultiply">
            <a:avLst>
              <a:gd name="adj1" fmla="val 12099"/>
            </a:avLst>
          </a:prstGeom>
          <a:solidFill>
            <a:srgbClr val="FF0000">
              <a:alpha val="76000"/>
            </a:srgbClr>
          </a:solidFill>
          <a:effectLst>
            <a:reflection blurRad="6350" stA="34000" endPos="92000" dist="165100" dir="5400000" sy="-100000" algn="bl" rotWithShape="0"/>
          </a:effectLst>
          <a:scene3d>
            <a:camera prst="orthographicFront"/>
            <a:lightRig rig="threePt" dir="t"/>
          </a:scene3d>
          <a:sp3d prstMaterial="metal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31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Taylor</a:t>
            </a: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88" y="769938"/>
            <a:ext cx="759142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7678" y="2205773"/>
            <a:ext cx="48768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0661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638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456" y="0"/>
            <a:ext cx="8229600" cy="8382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Who names their child “Ethel” these days?</a:t>
            </a:r>
            <a:endParaRPr lang="en-US" sz="3600" dirty="0"/>
          </a:p>
        </p:txBody>
      </p:sp>
      <p:sp>
        <p:nvSpPr>
          <p:cNvPr id="4" name="TextBox 3"/>
          <p:cNvSpPr txBox="1"/>
          <p:nvPr/>
        </p:nvSpPr>
        <p:spPr>
          <a:xfrm>
            <a:off x="19648" y="5647297"/>
            <a:ext cx="2979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Probability Density Functions</a:t>
            </a:r>
            <a:endParaRPr lang="en-US" dirty="0"/>
          </a:p>
        </p:txBody>
      </p:sp>
      <p:pic>
        <p:nvPicPr>
          <p:cNvPr id="5" name="Picture 4" descr="C:\Users\Nick\Documents\DataGenetics\Casual Mag 3\Fig_08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74" y="2333169"/>
            <a:ext cx="4752975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C:\Users\Nick\Documents\DataGenetics\Casual Mag 3\Fig_09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74" y="2353114"/>
            <a:ext cx="4752975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:\Users\Nick\Documents\DataGenetics\Casual Mag 3\Fig_10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475" y="2333169"/>
            <a:ext cx="4752975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C:\Users\Nick\Documents\DataGenetics\Casual Mag 3\Fig_11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74" y="2399438"/>
            <a:ext cx="4752975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C:\Users\Nick\Documents\DataGenetics\Casual Mag 3\Fig_12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74" y="2343563"/>
            <a:ext cx="4752975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C:\Users\Nick\Documents\DataGenetics\Casual Mag 3\Fig_13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74" y="2333169"/>
            <a:ext cx="4752975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C:\Users\Nick\Documents\DataGenetics\Casual Mag 3\Fig_14.png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333" y="2333169"/>
            <a:ext cx="4752975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C:\Users\Nick\Documents\DataGenetics\Casual Mag 3\Fig_15.p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4475" y="2353114"/>
            <a:ext cx="4752975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:\Users\Nick\Documents\DataGenetics\Casual Mag 3\Fig_16.png"/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070" y="2343429"/>
            <a:ext cx="4752975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Nick\Documents\DataGenetics\Casual Mag 3\Fig_17.png"/>
          <p:cNvPicPr/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811" y="2379765"/>
            <a:ext cx="4752975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C:\Users\Nick\Documents\DataGenetics\Casual Mag 3\Fig_18.png"/>
          <p:cNvPicPr/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478" y="2379765"/>
            <a:ext cx="4752975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C:\Users\Nick\Documents\DataGenetics\Casual Mag 3\Fig_19.png"/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334" y="2333169"/>
            <a:ext cx="4752975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\\new\Transfer\Barbara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343160"/>
            <a:ext cx="4753639" cy="192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new\Transfer\James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334" y="2379765"/>
            <a:ext cx="4753639" cy="192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\\new\Transfer\Terry.png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147" y="2372630"/>
            <a:ext cx="4753639" cy="192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\\new\Transfer\Jennifer.png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343432"/>
            <a:ext cx="4753639" cy="192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\\new\Transfer\Sandra.png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335" y="2379765"/>
            <a:ext cx="4753639" cy="192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\\new\Transfer\robert.png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2343701"/>
            <a:ext cx="4753639" cy="192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1" descr="C:\Users\Nick\Documents\DataGenetics\Casual Mag 3\Fig_08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3999" y="2343701"/>
            <a:ext cx="4752975" cy="192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" descr="\\new\Transfer\Barbara.pn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811" y="2343429"/>
            <a:ext cx="4753639" cy="192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3" descr="\\new\Transfer\James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0070" y="2343430"/>
            <a:ext cx="4753639" cy="1924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52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72032 -4.44444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2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032 -4.44444E-6 L -1.76198 -0.0048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-25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72032 -4.44444E-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2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032 -4.44444E-6 L -1.76198 -0.0048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-25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72032 -4.44444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2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032 -4.44444E-6 L -1.76198 -0.0048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-255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72032 -4.44444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5" presetClass="path" presetSubtype="0" accel="2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032 -4.44444E-6 L -1.76198 -0.00486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-255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72032 -4.44444E-6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2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032 -4.44444E-6 L -1.76198 -0.0048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-25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72032 -4.44444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2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032 -4.44444E-6 L -1.76198 -0.0048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-25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72032 -4.44444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2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032 -4.44444E-6 L -1.76198 -0.0048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-25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72032 -4.44444E-6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5" presetClass="path" presetSubtype="0" accel="2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032 -4.44444E-6 L -1.76198 -0.00486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-255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72032 -4.44444E-6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path" presetSubtype="0" accel="2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032 -4.44444E-6 L -1.76198 -0.0048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-255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72032 -4.44444E-6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5" presetClass="path" presetSubtype="0" accel="2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032 -4.44444E-6 L -1.76198 -0.00486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-255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72032 -4.44444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5" presetClass="path" presetSubtype="0" accel="2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032 -4.44444E-6 L -1.76198 -0.00486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-255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72032 -4.44444E-6 " pathEditMode="relative" rAng="0" ptsTypes="AA">
                                      <p:cBhvr>
                                        <p:cTn id="72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5" presetClass="path" presetSubtype="0" accel="2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032 -4.44444E-6 L -1.76198 -0.00486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-255"/>
                                    </p:animMotion>
                                  </p:childTnLst>
                                </p:cTn>
                              </p:par>
                              <p:par>
                                <p:cTn id="7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72032 -4.44444E-6 " pathEditMode="relative" rAng="0" ptsTypes="AA">
                                      <p:cBhvr>
                                        <p:cTn id="7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5" presetClass="path" presetSubtype="0" accel="2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032 -4.44444E-6 L -1.76198 -0.00486 " pathEditMode="relative" rAng="0" ptsTypes="AA">
                                      <p:cBhvr>
                                        <p:cTn id="8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-255"/>
                                    </p:animMotion>
                                  </p:childTnLst>
                                </p:cTn>
                              </p:par>
                              <p:par>
                                <p:cTn id="8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72032 -4.44444E-6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5" presetClass="path" presetSubtype="0" accel="2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032 -4.44444E-6 L -1.76198 -0.0048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-255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72032 -4.44444E-6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5" presetClass="path" presetSubtype="0" accel="2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032 -4.44444E-6 L -1.76198 -0.00486 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-255"/>
                                    </p:animMotion>
                                  </p:childTnLst>
                                </p:cTn>
                              </p:par>
                              <p:par>
                                <p:cTn id="95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72032 -4.44444E-6 " pathEditMode="relative" rAng="0" ptsTypes="AA">
                                      <p:cBhvr>
                                        <p:cTn id="9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path" presetSubtype="0" accel="2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032 -4.44444E-6 L -1.76198 -0.00486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-255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72032 -4.44444E-6 " pathEditMode="relative" rAng="0" ptsTypes="AA">
                                      <p:cBhvr>
                                        <p:cTn id="10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5" presetClass="path" presetSubtype="0" accel="2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032 -4.44444E-6 L -1.76198 -0.00486 " pathEditMode="relative" rAng="0" ptsTypes="AA">
                                      <p:cBhvr>
                                        <p:cTn id="10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-255"/>
                                    </p:animMotion>
                                  </p:childTnLst>
                                </p:cTn>
                              </p:par>
                              <p:par>
                                <p:cTn id="107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72032 -4.44444E-6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5" presetClass="path" presetSubtype="0" accel="2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032 -4.44444E-6 L -1.76198 -0.00486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-255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72032 -4.44444E-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5" presetClass="path" presetSubtype="0" accel="2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032 -4.44444E-6 L -1.76198 -0.00486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-255"/>
                                    </p:animMotion>
                                  </p:childTnLst>
                                </p:cTn>
                              </p:par>
                              <p:par>
                                <p:cTn id="119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4.44444E-6 L -0.72032 -4.44444E-6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602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5" presetClass="path" presetSubtype="0" accel="24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2032 -4.44444E-6 L -1.76198 -0.00486 " pathEditMode="relative" rAng="0" ptsTypes="AA">
                                      <p:cBhvr>
                                        <p:cTn id="1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083" y="-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139" y="188686"/>
            <a:ext cx="8229600" cy="838200"/>
          </a:xfrm>
        </p:spPr>
        <p:txBody>
          <a:bodyPr/>
          <a:lstStyle/>
          <a:p>
            <a:r>
              <a:rPr lang="en-US" dirty="0" smtClean="0"/>
              <a:t>Facebook demographics</a:t>
            </a:r>
            <a:endParaRPr lang="en-US" dirty="0"/>
          </a:p>
        </p:txBody>
      </p:sp>
      <p:pic>
        <p:nvPicPr>
          <p:cNvPr id="4" name="Picture 2" descr="http://scm-l3.technorati.com/11/01/14/25023/facebook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229" y="2782327"/>
            <a:ext cx="3375421" cy="127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Nick\AppData\Local\Microsoft\Windows\Temporary Internet Files\Content.IE5\K9TKC63Y\MC90005396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397" y="3053397"/>
            <a:ext cx="751637" cy="72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Nick\AppData\Local\Microsoft\Windows\Temporary Internet Files\Content.IE5\6PEVJZJB\MC90005396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706" y="2955556"/>
            <a:ext cx="590702" cy="92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8810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FaceBook</a:t>
            </a:r>
            <a:r>
              <a:rPr lang="en-US" dirty="0" smtClean="0"/>
              <a:t> Demographics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  <a14:imgEffect>
                      <a14:brightnessContrast bright="-79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2" y="762000"/>
            <a:ext cx="8920758" cy="5107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0"/>
            <a:ext cx="8920758" cy="5107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3689350" y="990600"/>
            <a:ext cx="577850" cy="4648200"/>
            <a:chOff x="3689350" y="990600"/>
            <a:chExt cx="577850" cy="4648200"/>
          </a:xfrm>
        </p:grpSpPr>
        <p:cxnSp>
          <p:nvCxnSpPr>
            <p:cNvPr id="5" name="Straight Arrow Connector 4"/>
            <p:cNvCxnSpPr/>
            <p:nvPr/>
          </p:nvCxnSpPr>
          <p:spPr>
            <a:xfrm>
              <a:off x="4267200" y="990600"/>
              <a:ext cx="0" cy="4648200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TextBox 6"/>
            <p:cNvSpPr txBox="1"/>
            <p:nvPr/>
          </p:nvSpPr>
          <p:spPr>
            <a:xfrm>
              <a:off x="3689350" y="2934686"/>
              <a:ext cx="577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AGE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492535" y="855292"/>
            <a:ext cx="4519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13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08231" y="5368184"/>
            <a:ext cx="5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65+</a:t>
            </a:r>
            <a:endParaRPr lang="en-US" b="1" dirty="0">
              <a:solidFill>
                <a:srgbClr val="FF0000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5181600" y="926068"/>
            <a:ext cx="2977706" cy="369332"/>
            <a:chOff x="5181600" y="926068"/>
            <a:chExt cx="2977706" cy="369332"/>
          </a:xfrm>
        </p:grpSpPr>
        <p:cxnSp>
          <p:nvCxnSpPr>
            <p:cNvPr id="12" name="Straight Arrow Connector 11"/>
            <p:cNvCxnSpPr/>
            <p:nvPr/>
          </p:nvCxnSpPr>
          <p:spPr>
            <a:xfrm>
              <a:off x="5181600" y="990600"/>
              <a:ext cx="2977706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010400" y="926068"/>
              <a:ext cx="8997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Female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14400" y="926068"/>
            <a:ext cx="2895600" cy="369332"/>
            <a:chOff x="914400" y="926068"/>
            <a:chExt cx="2895600" cy="369332"/>
          </a:xfrm>
        </p:grpSpPr>
        <p:cxnSp>
          <p:nvCxnSpPr>
            <p:cNvPr id="14" name="Straight Arrow Connector 13"/>
            <p:cNvCxnSpPr/>
            <p:nvPr/>
          </p:nvCxnSpPr>
          <p:spPr>
            <a:xfrm flipH="1">
              <a:off x="914400" y="990600"/>
              <a:ext cx="2895600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1125908" y="926068"/>
              <a:ext cx="6671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Male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387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decel="81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decel="9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decel="88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FaceBook</a:t>
            </a:r>
            <a:r>
              <a:rPr lang="en-US" dirty="0" smtClean="0"/>
              <a:t> Demographics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  <a14:imgEffect>
                      <a14:brightnessContrast bright="-79000" contras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42" y="762000"/>
            <a:ext cx="8920758" cy="5107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0"/>
            <a:ext cx="8920758" cy="5107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609600" y="1219200"/>
            <a:ext cx="8001000" cy="685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1676400" y="5487590"/>
            <a:ext cx="6781799" cy="229791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1000" y="1868269"/>
            <a:ext cx="16256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Many users of college age.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00200" y="4840069"/>
            <a:ext cx="23046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 USA large number of members over 65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507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6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3826" y="1457325"/>
            <a:ext cx="8877300" cy="3819525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What is </a:t>
            </a:r>
            <a:r>
              <a:rPr lang="en-US" sz="2800" i="1" dirty="0" smtClean="0"/>
              <a:t>Social Gaming</a:t>
            </a:r>
            <a:r>
              <a:rPr lang="en-US" sz="2800" dirty="0" smtClean="0"/>
              <a:t>?</a:t>
            </a:r>
            <a:br>
              <a:rPr lang="en-US" sz="2800" dirty="0" smtClean="0"/>
            </a:br>
            <a:endParaRPr lang="en-US" sz="28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Why is it so popular?</a:t>
            </a:r>
            <a:br>
              <a:rPr lang="en-US" sz="2800" dirty="0" smtClean="0"/>
            </a:br>
            <a:endParaRPr lang="en-US" sz="28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How to find out more about download customers</a:t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/>
          </a:p>
          <a:p>
            <a:pPr marL="514350" indent="-514350">
              <a:buFont typeface="+mj-lt"/>
              <a:buAutoNum type="arabicParenR"/>
            </a:pPr>
            <a:r>
              <a:rPr lang="en-US" sz="2800" dirty="0" smtClean="0"/>
              <a:t>Example</a:t>
            </a:r>
          </a:p>
          <a:p>
            <a:pPr marL="514350" indent="-514350">
              <a:buFont typeface="+mj-lt"/>
              <a:buAutoNum type="arabicParenR"/>
            </a:pPr>
            <a:endParaRPr lang="en-US" dirty="0"/>
          </a:p>
        </p:txBody>
      </p:sp>
      <p:pic>
        <p:nvPicPr>
          <p:cNvPr id="14341" name="Picture 5" descr="C:\Users\Nick\AppData\Local\Microsoft\Windows\Temporary Internet Files\Content.IE5\43BS6638\MC90036371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921" y="3845955"/>
            <a:ext cx="1594687" cy="106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data:image/jpg;base64,/9j/4AAQSkZJRgABAQAAAQABAAD/2wCEAAkGBhINEBMQDxAWEBISEw8TEBAQEhAPERAQGBUZFBUVEhQXJyYeGCUjGRIYHy8sIyopOC0tFSAxNTAqNScrLCkBCQoKDgwOGQ8PGjQiHCU1Ky8sLy81NTUwMCo0NSwuNCwxKS81LCwuKSwsLywwLSwsLywvKiksKSwsLCwpLCktLP/AABEIAMMBAgMBIgACEQEDEQH/xAAcAAEAAgMBAQEAAAAAAAAAAAAABgcBBAUIAgP/xABOEAABAwEBBw0OBAMIAwEAAAABAAIDBBEFBgcSFzHSEyE0NUFRUlRzkpOywggUFSJTYXFydIGRlLPRMkKhsSOjwSRiY2SDouLwJTOCFv/EABoBAQACAwEAAAAAAAAAAAAAAAADBQIEBgH/xAAzEQABAwEECAUDBQEBAAAAAAAAAQIDBBEVUmEFEiExM3GBkRMUMjSxIkFRI8HR8PGh4f/aAAwDAQACEQMRAD8Au6aZsbXPe4Na0FznOIa1rQLSSTrAABUrfj3Q+pvdFcuJsgBINTOHYrvPHGLDZ53H3L9e6IvufCyK50TsXVm6tUWZzEHYsbPQXNcT6gVPXrXsSXSlLGHEY0AySEWhoOYAbpO56CsXORiK524zYxz3I1qWqpJH4crsE2iqa3zCnp7B8Wkr5y4XZ4235el0V3mYKKQDXkmJ3Tjxj9MVfWSmj4c3SR6K0rwhzLC66jLuR/Lhdnjbfl6XRTLhdnjbfl6XRUgyU0fDm6SPRTJTR8ObpI9FLwhzF11GXcj+XC7PG2/L0uimXC7PG2/L0uipBkpo+HN0keimSmj4c3SR6KXhDmLrqMu5H8uF2eNt+XpdFMuF2eNt+XpdFSDJTR8ObpI9FMlNHw5ukj0UvCHMXXUZdyP5cLs8bb8vS6KZcLs8bb8vS6KkGSmj4c3SR6KZKaPhzdJHopeEOYuuoy7kfy4XZ4235el0Uy4XZ4235el0VIMlNHw5ukj0UyU0fDm6SPRS8IcxddRl3I/lwuzxtvy9Loplwuzxtvy9LoqQZKaPhzdJHopkpo+HN0keil4Q5i66jLuR/Lhdnjbfl6XRTLhdnjbfl6XRUgyU0fDm6SPRTJTR8ObpI9FLwhzF11GXcj+XC7PG2/L0uimXC7PG2/L0uipBkpo+HN0keimSmj4c3SR6KXhDmLrqMu5H8uF2eNt+XpdFMuF2eNt+XpdFSDJTR8ObpI9FMlNHw5ukj0UvCHMXXUZdyP5cLs8bb8vS6KZcLs8bb8vS6KkGSmj4c3SR6KZKaPhzdJHopeEOYuuoy7kfy4XZ4235el0Uy4XZ4235el0VIMlNHw5ukj0UyU0fDm6SPRS8IcxddRl3I/lwuzxtvy9Loplwuzxtvy9LoqQZKaPhzdJHopkpo+HN0keil4Q5i66jLuR/Lhdnjbfl6XRWcuN2eNt+XpdFd/JTR8ObpI9FYyU0fDm58eil4Q5i658u59Xu90TVxODa6FlRH+Z0Q1GYecfkd6LB6Ved718VPdOBtTSyCSN2tvOY4Z2PbnaRbm/oQV5fvxvBNA3VoXmSG0B2MBjxk5sazWIOa3WXTwJ32voLpRwF38GrLYZG7glOtE8efGOL6HnzLbjkbI3Wauw0ZYnxO1XpYp6bKISimNU82d0E626/opoLPi8/1WzgkYO9pjZrmYAnzBgs/c/Fa3dA7cH2en7S28EuxZuW7DVX1/BXoW+jPcJ1JwiIueOqCIiAIiIAiIgCIiAIiIAiIgCIiAIiIAiIgCIiAIiIAiIgCIiA5F97AaCpt1/4Mh94Fo/UKnL2XWV1KRrEVNMR6dUarlvs2DU8jL1VTN7ezab2in+o1XejfQ7mc5pfiN5Hss50R2dFbFCebO6B24Ps9P2lt4Jdizct2GrU7oHbg+z0/aW3gl2LNy3Yaq+v4K9C30Z7hOpOERFzx1QRFqXWuk2khfPICWxgFwbYXEWga1tg3V6iKq2IeOcjUtXcbaKFZWKTyc/Mi0lkYWKTycw8+JHpLY8pNhNXz1PjQmiLRuRduGtZqkDw8ZiNcOad5zTrhYu5dllDC6eQOc1paCGAF3jGwZyN9QajtbVs2mx4jdXXt2fk30UKysUnk5+ZFpJlYpPJz8yLSU/lJsJr+ep8aE1RR99+0DaNtaWSam5+phtjMe20jNbZ+XfXKysUnk5+ZFpLFtNK7c0ydVwtstdmTVFCsrFJ5OfmRaS37h3/ANPXTCCJkrXODiC9rA2xotOZxO4vXU0rUtVp42sgcqIjtpJkWlde7MVFGZZ34rcwGdznbzRunWULnwuxg/w6Vzhvvkawn3AO/deR08kiWtQylqooVse6xSwUUMuRhQpp3hkrHU5JsDnEPjt87hYR8FM7VhJE+NbHpYZxTxzJaxbQii118IlPRzvgkZKXMIBLGxlptAdrEuBzFSK59a2oijmYCGyMa9odYCA4Wi2z0o6J7ERzk2KGTxvcrWraqbz90XAvivzhuc9sczJHF7ccGMMIstLde0jeW9cC7sd0IdWiDmtxnNseGh1ostzE76LE9G66psCTxq/w0Xb+DooopdTCPTUsz4Hxyl0bi1xa2MtJ81rgtXKxSeTn5kWkpEpZVS1GkS1kCLYrkJqijFzcI1FUODMd0ROsNWaGtJ9YEge+xSdRPjcxbHJYTRyskS1i2hERYEhyr7Ng1PIy9VUze3s2m9op/qNVzX2bBqeRl6qpm9vZtN7RT/UarvRvodzOc0vxG8j2U7OsrDs6yrYojzZ3QO3B9np+0tvBLsWbluw1andA7cH2en7S28EuxZuW7DVX1/BXoW2jPcJ1JwiIueOqC4V/O11T6jeu1d1cK/na6p9RvXapYeI3mhDUcJ/JSqrz7jx1tU2Ga3FLZCcU4ptDbRr66ll8ODaGKnklp3PD42l+K9we1zQLXDWAINgPwXBwb7YM9SbqlWxVMxo3jfY8fEFTaSrJYKpqMdssTZ1UqKClimp3K5Ntq7SorwLqOp66IW+LKdSeNw42s34OsPxVg4SdrpPWh64VUXBdZV053p4Ou1WxhJ2ul9aHrhb9U1EqI15fJFRuVaWVv4t+Cu7xrgRXQqHRTY2KInPGIQ04wc0boPCKnWSui35ukboqA3m3xNudO6Z7HPBjcyxpANpc11uv6qmeVyHi0nOYsqlKhX/p7jyjdSJH+rZad595lOaQURMmpNfjjxhj41pOubP7x3FFL7rwaaipJJ4jJjtMdmO9pb4z2tNoAG4VYFzK4VMMcwBaJGNeAdcgEW2FcPCNtdN6YfqtWhBNIkqNVfvtLOpghWFz0buTZ22Fb3j3Cir6kwzY2KI3v8QhptBaBrkHhFWVcW8OmoZhPCZMdocBjva5thFh1gBvqDYKtnO5CTrMVuKevle2RWouyw1tGQRuiR6ptt3lR4UbomSs1K3xYWNAG5jvGO4/AtH/AMrs3oXh08tMyapYZHyjGAxntaxn5bMUi0ka/vUUv7dbdGo9do+DGj+itW9nYVNyEPUCi0jK+CljSNbLbN3K0jpI2zVUivS2y3fzKrv1vdbc+oDY7TG9uOzGNpbrkFtu7YR8CFZOD66JqKCMuNroy6InzN/D/tc0e5RXC0PHp/Vm/dq6+CZ39klG9O79Y2fZSK9ZqFj3b/6gp2pFXOY3d/VITf8AbZVHrR/TarZvV2DS8hD1Aqmv+2yqPWj+m1WzersGl5CHqBZ1nAj6fB7Qe5l6/JAcLeyYeRPXcpHgt2B/rS/s1RzC3smHkT13KR4Ldgf60v7NSX2bf7+RD79/X9ivL9tsKnlT+wU2udg4pJYYpHarjPjjc6yQWWuaCbNbfKhN+22FTyp/YKc3Nwh0cUETHOfjMija6yMnxmtANnvC8rvMeDH4Ftv3s5EFL4HjSeNZv2W8yCX2XBFz6kxNcXNLWvYXWY2KbRY6zeIIVpYP6101z4i82lmPHac5a02N+AsHuVZ3fug+69WXQROdrNZGxoxnYg3XWZtck+a1Wxercg0VJFC78QBL7NcY7iXEA7tltnuXtU53l2JL69lpLo9qeZe6P0bTrIiKpL45V9mwankZeqqZvb2bTe0U/wBRqua+zYNTyMvVVM3t7NpvaKf6jVd6N9DuZzml+I3keynZ1lYdnWVbFEebO6B24Ps9P2lt4Jdizct2GrU7oHbg+z0/aW3gl2LNy3Yaq+v4K9C20Z7hOpOERFzx1QXCv52uqfUb12rurhX87XVPqN67VLDxG80IajhP5KVxg32wZ6k3VKtmpdYx53mvP6FU7eLdCOmrGyTPEbAyUFxtstLbBmU1vlv+phTyMp5NVkka5jcVrgG4wsLiSBmB3N1Z6UppZqtuo1VSxNv23r9yr0fPHFTO1ls2qVzcFttXTjfng67Va2Ena6X1oeuFX2D65pqK+I2eLETK472L+H/cWqwcJO10nrQ9cKyqnItRGnL5IKNqpSSu/NvwQC8C4sVdUuinaXNET3gBxacYOYBrjzOKsDJvQeSd0sn3UCwdXWhpKp8k8gjaYXtDiHG1xewgawO40/BWN/8Au6DjTebL9lhWLOkn0W2ZWmdAlP4X6lludh2KOkbBGyKMWMY0NaCSSGjWGuVwMI2103ph+q1d2590Y6qMSwvD2EkBwBAJBsOew51wsI2103ph+q1aENvjNt32p8lpUWeXdq7rF+CEYKtnO5CTrMVuKo8FWznchJ1mK3FPpDjdDW0VwOqlIX9D/wAjUeuOo1WtezsKm5CHqBVrhLozFXvfZrStje0+hoYf1Z+ql15V9dO6kjjlmZFJE3Ec2RzWWtH4S0uz61nwWOk43SUsasS2yz4Naie2Oqka5bLbfk42Fr8dN6s37tXWwSj+yS8ufptUUwh3djrKhohdjsiYW44zOeTa7F3xmHuKnGDOiMVA0kWarJJIPV1mDqW+9So1YqBjXbF/9VTyFUkr3ObtT/EK9v8Atsqj1o/ptVs3q7BpeQh6gVW4R6Ux3QlJzSCJ7fOMQNP6tKnF5t9lMaOKOSdkUkTAxzZHNZ+HWBGNntAGZS1TVdTxq1Ld3weUb2sqpEctm/5I3hb2TDyJ67lI8FuwP9aX9mqE4Q7tx1lWDC7HZHGGB4zOdjFxLd8eNZ7lPcG9MY7nxkizHdI8eguxR1UnRW0jUXfs/c9plR9c9zd239itb9tsKnlT+wUvufgugmgik1aVrpI43n/1kAuaHGwWb531EL9tsKnlT+wVx3A2JT8hB9NqzqZXxxMVi2f4R0cEcs8iPS3/AEpi79yZLl1RibIbW4ro5G2sJadcHWzHOPcrevRum6rooZpDa9zSHnNjOa4sJ9+Lb71XmFYf25vIR9Z6muDh1tzovM6YfzHH+qwq116dj137CShTw6p8bd235QkyIiqC9OVfZsGp5GXqqmb29m03tFP9Rqua+zYNTyMvVVM3t7NpvaKf6jVd6N9DuZzml+I3key3Z0R2dFbFCebO6B24Ps9P2lt4Jdizct2GrU7oHbg+z0/aW3gl2LNy3Yaq+v4K9C30Z7hOpOERFzx1QWjd25fflPJBjYmqNAxrMazxgc2tbmW8i9aqtVFQ8c1HIrV3KVvkg/zn8n/kvpmCDX16zW3bIdfrKxkW356fF8Gjd1Nh/wCqcq9+9uG50ZZCCS6wvkdYXvIzW7wG4BvrN8txe/6Z1Pj6njFhxsXHsxXA5rRvLqItbxHa2vbtNvwmanh2bCt8kH+c/k/8kyQf5z+T/wAlZCLZ89Pi+DUu2mw/9U5d7Vxe8KdtPj6pil5xsXEtxnE5rTvrN8lxu/qZ9Pj6njlnj4uPZiuDs1o3l00Wt4jtfX++82/CbqeHZsss6ERvUvB8GzmbvjVbWOZi6niZyDbbjHgqXIi9kldIus7eeRQshbqsSxDkXyXsxXRjDJbWubaY5G2YzCc/pBsFo824oJPgkqAfEnicN92qMPwAP7q0kUsVVJEljV2EM1FDMus5NpXVycE2K4Oqpg5oOvHEHDG8xebCPcPeFYcUQY0NaA1rQA1o1gABYAB6F9KtMJ98EzJm00b3RxhjXvxSWmRzic5G4AM2/b5lI1ZKt6NcpE5IaGNXNQmF9F6cV0mAPJZIy3ElaAS23OCN0KDS4JagHxJ4nDfdqjD8AD+64dwr86micC2QyM/NFI4uYR5rfwnzj9VbF719MF0GWxOseB48TrMdnn8484/TMth6VFKn0ra01GLS1rrXJY75/kiNysE1jg6qnDmg68cQd43mL3WWe4fBWHDC2NoYwBrWgNa0awDQLAB7l9otCWd8vrUs4KaOBPoQgt28GXfdRJP3ziao4uxdSxsXzW4wtzKZ3PpdRijitxtTjjZjWWW4rQ22zczL90R8z5Go1y7EPY6eOJyuam1d5FL7bxfCUrJRPqRazEI1PHtscXA5xZ+IroXp3vOudC6Ezas0vL2nExC20AEZzbmt+K7aIs71Z4arsDaaNsnion1BERQk5yr7Ng1PIy9VUze3s2m9op/qNVzX2bBqeRl6qpm9vZtN7RT/AFGq70b6HcznNL8RvI9lOzrKw7Osq2KI82d0DtwfZ6ftLbwS7Fm5bsNWp3QO3B9np+0tvBLsWbluw1V9fwV6Ftoz3CdScIiLnjqgiKMPwj0LSQZHWgkH+E/OFmyN7/SlpHJKyP1rYSdFF8pVB5R/RPTKVQeUf0T1J5eXCvYi83BjTuShFF8pVB5R/RPTKVQeUf0T08vLhXsPNwY07koRRfKVQeUf0T0ylUHlH9E9PLy4V7DzcGNO5KEUXylUHlH9E9MpVB5R/RPTy8uFew83BjTuShFF8pVB5R/RPTKVQeUf0T08vLhXsPNwY07koRRfKVQeUf0T0ylUHlH9E9PLy4V7DzcGNO5KFCcJ9wNXgFSwePDrP88JPZJt9BK3spVB5R/RPXzLhGue9pa57i1wIcDE8ggiwg+5SwxzRPR6NUhnlp5o1Yr025lOL9aWrfC8SRuLHtNrXNNhB9K+7osjbK8QuL4sY6m4gtJZuWg7tmt7lrLot6HJ7WqWrenhIZPZDWERyZmy/hjf63AP6ejMpyvOKl16d/8ALRWRTWzQZgLf4kY/uE5x5j7rFVVNBb9UXb+C7pNJ2fRN3/kuBFq3NunFVRiWB4ew7ozg7zhnB8xW0qdUVFsUv0VHJagREXh6EREByr7Ng1PIy9VUze3s2m9op/qNVzX2bBqeRl6qpm9vZtN7RT/UarvRvodzOc0vxG8j2U7OsrDs6yrYoTzZ3QO3B9np+0tvBLsWbluw1andA7cH2en7S28EuxZuW7DVX1/BXoW+jPcJ1JwiIueOqMheeLoCyaQf4knWK9Dhee7rCyeblZesVbaM3u6FHpjczqaiIiuTnwiIgCIiAIiIAiIgCIiAIiIAiIgCIiA6NxbvTUMmqQPxTrYzTrseN57d3+m4rcvWv0huiMX/ANcwFroic++Yz+YfqP1VJLduO+RtREYLdU1Rmp2Zy63WC1KmmZKlq7F/JvUlZJA5ETan4PQKLKwubOuCIiA5V9mwankZeqqZvb2bTe0U/wBRqua+zYNTyMvVVM3t7NpvaKf6jVd6N9DuZzml+I3keynZ1lHZ0VsUJ5s7oHbg+z0/aW3gl2LNy3YatTugduD7PT9pbeCXYs3Ldhqr6/gr0LfRnuE6k4REXPHVGV59u0LKmcf403XK9AqJVWDKklkfI50tr3OebHsstcbTZ4vnW/RTshVVd9ys0hTPqEajPsU8itzJVR8Kbnx6KZKqPhTdJHoqxvCHMqbrny7lRorcyVUfCm58eimSqj4U3Pj0UvCHMXXPl3KjRW5kqo+FN0keimSqj4U3Pj0UvCHMXXPl3KjRW5kqo+FNz49FMlVHwpufHopeEOYuufLuVGitzJVR8Kbnx6KZKqPhTdJHopeEOYuufLuVGitzJVR8Kbnx6KZKqPhTc+PRS8Icxdc+XcqNFbmSqj4U3SR6Kw/BbRNBJfMAASSZIwABnJ8VLwhzF1z5dypEWzdHU9VfqGNqWMdTxyC4s3CbAM+f3rWW8hWqli2BEUmvVvHmugQ938KC3XlI13eaMbvpzD9Fi+RsaazlsQzjjdI7VYlqnFuXcmWrkEUDC9x3szRvuOYD0q2b0rxY7n2SPIlns/H+WO3OIwfhaf0XbuPcSGij1OBgaPzHO5533u3f+2WLeVHU1rpfpbsT5OkpNHNh+p+13wERFXloEREByr7Ng1PIy9VUze3s2m9op/qNVzX2bBqeRl6qpm9vZtN7RT/UarvRvodzOc0vxG8j2W7Oiw7Osq2KI82d0DtwfZ6ftLbwS7Fm5bsNWp3QO3B9np+0tvBLsWbluw1V9fwV6Ftoz3CdScIiLnjqgiIgCIiAIiIAiIgCIiAIiIAiIgChmEy7/e9P3uw2ST2g2Z2wj8XxPi+jGUzVXYVLky6u2pDS6IxtYXDXDHNJ1nb1ttvxW3Rta6ZNY0dIPcyBdX+oQJfcMLnuDWNLnEgNa0EkncAAzrpXDvanr34sLNb80jrRGz0u/oNdW3exedDc5trRqkxHjTOGv5wwflH/AElXNRVMhSzev4OfpaKSdbdzfyRq9PBoG2TVwBOsW09toHKkZ/QPfbmVhMYGgACwCwADWAG4AFlFQyzPlW1ynTwU7IG6rECIihJwiIgCIiA5V9mwankZeqqZvb2bTe0U/wBRqua+zYNTyMvVVM3t7NpvaKf6jVd6N9DuZzml+I3keynZ1lYdnWVbFCebO6B24Ps9P2lt4Jdizct2GrU7oHbg+z0/aW3gl2LNy3Yaq+v4K9C30Z7hOpOERFzx1QREQBERAEREAREQBERAEREAREQBCERAALEREAREQBERAEREAREQHKvs2DU8jL1VTN7ezab2in+o1XLfZsGp5GXqqmr29m03tFP9Rqu9G+h3M5zS/EbyPZTs6yjs6K2KEobujrgObU09cB/Dkj1B5s1myMLnttPna82cmVCMH99raB745taGXFJcATqbxrBxA1yCDYbN4L1HfDe/DdKmkpalmPHILDZrOa7O1zDuEHXH9RrLzXfjgbr7mvcYonVcFpxZoGl7g3/EjFrmn4jzqGSNsjVa7cbUUrono9u9CwY74qVwtFVDYf8AGjH6Er68PU3Goemi+6oZ9HI02GNwIzgtcCF897P4DuaVXXY3EW18PwoX34epuNQ9NF908PU3Goemi+6oTvZ/AdzSnez+A7mlLsbiF8PwoX34epuNQ9NF908PU3Goemi+6oTvZ/AdzSnez+A7mlLsbiF8PwoX34epuNQ9NF908PU3Goemi+6oTvZ/AdzSnez+A7mlLsbiF8PwoX34epuNQ9NF908PU3Goemi+6oTvZ/AdzSnez+A7mlLsbiF8PwoX34epuNQ9NF908PU3Goemi+6oTvZ/AdzSnez+A7mlLsbiF8PwoX34epuNQ9NF908PU3Goemi+6oTvZ/AdzSnez+A7mlLsbiF8PwoX34epuNQ9NF908PU3Goemi+6oTvZ/AdzSnez+A7mlLsbiF8PwoX34epuNQ9NF908PU3Goemi+6oTvZ/AdzSnez+A7mlLsbiF8PwoX34epuNQ9NF908PU3Goemi+6oTvZ/AdzSnez+A7mlLsbiF8PwoX34epuNQ9NF908PU3Goemi+6oTvZ/AdzSnez+A7mlLsbiF8PwoX34epuNQ9NF908PU3Goemi+6oTvZ/AdzSnez+A7mlLsbiF8PwoX34epuNQ9NF908PU3Goemi+6oTvZ/AdzSnez+A7mlLsbiF8PwoX34epuNQ9NF908PU3Goemi+6oTvZ/AdzSnez+A7mlLsbiF8PwoWPf9fvC+F1LTPErpLBJI02say20hp/MTZublqj+Cy4Lq+61KxotbHI2eU2WhscRDzb6SGt9Lgte93B3dC6TgIKV+Kc80rXRQtG+Xu1j6BafMvR+DjBzDcKAtB1WoksM89lltmZjBuNFvvOudwDfhhbC3VaVlRUOnfruJWUQotg0j9URFiSmLEsWUQGLEsWUQGLEsWUQGLEsWUQGLEsWUQGLEsWUQGLEsWUQGLEsWUQGLEsWUQGLEsWUQGLEsWUQGLEsWUQGLEsWUQGLEsREBlERAfFiwiLIjP/Z"/>
          <p:cNvSpPr>
            <a:spLocks noChangeAspect="1" noChangeArrowheads="1"/>
          </p:cNvSpPr>
          <p:nvPr/>
        </p:nvSpPr>
        <p:spPr bwMode="auto">
          <a:xfrm>
            <a:off x="73025" y="-900113"/>
            <a:ext cx="2457450" cy="185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34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37210"/>
            <a:ext cx="8920758" cy="51256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904875" y="4086225"/>
            <a:ext cx="2733675" cy="762000"/>
          </a:xfrm>
          <a:prstGeom prst="rect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HeroicExtremeRightFacing"/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dirty="0" smtClean="0">
                <a:solidFill>
                  <a:schemeClr val="bg1"/>
                </a:solidFill>
              </a:rPr>
              <a:t>Bejeweled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57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234869" y="6896100"/>
            <a:ext cx="4909131" cy="3994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Call of Duty 4</a:t>
            </a:r>
          </a:p>
          <a:p>
            <a:pPr algn="r"/>
            <a:r>
              <a:rPr lang="en-US" sz="1400" dirty="0"/>
              <a:t>Tetris</a:t>
            </a:r>
          </a:p>
          <a:p>
            <a:pPr algn="r"/>
            <a:r>
              <a:rPr lang="en-US" sz="1400" dirty="0"/>
              <a:t>Country and Rock</a:t>
            </a:r>
          </a:p>
          <a:p>
            <a:pPr algn="r"/>
            <a:r>
              <a:rPr lang="en-US" sz="1400" dirty="0"/>
              <a:t>Fishing</a:t>
            </a:r>
          </a:p>
          <a:p>
            <a:pPr algn="r"/>
            <a:r>
              <a:rPr lang="en-US" sz="1400" dirty="0"/>
              <a:t>Hunting</a:t>
            </a:r>
          </a:p>
          <a:p>
            <a:pPr algn="r"/>
            <a:r>
              <a:rPr lang="en-US" sz="1400" dirty="0"/>
              <a:t>NASCAR</a:t>
            </a:r>
          </a:p>
          <a:p>
            <a:pPr algn="r"/>
            <a:r>
              <a:rPr lang="en-US" sz="1400" dirty="0"/>
              <a:t>Black Eyed Peas</a:t>
            </a:r>
          </a:p>
          <a:p>
            <a:pPr algn="r"/>
            <a:r>
              <a:rPr lang="en-US" sz="1400" dirty="0"/>
              <a:t>Star Trek</a:t>
            </a:r>
          </a:p>
          <a:p>
            <a:pPr algn="r"/>
            <a:r>
              <a:rPr lang="en-US" sz="1400" dirty="0"/>
              <a:t>Star Wars</a:t>
            </a:r>
          </a:p>
          <a:p>
            <a:pPr algn="r"/>
            <a:r>
              <a:rPr lang="en-US" sz="1400" dirty="0" err="1"/>
              <a:t>Yoville</a:t>
            </a:r>
            <a:endParaRPr lang="en-US" sz="1400" dirty="0"/>
          </a:p>
          <a:p>
            <a:pPr algn="r"/>
            <a:r>
              <a:rPr lang="en-US" sz="1400" dirty="0"/>
              <a:t>Texas </a:t>
            </a:r>
            <a:r>
              <a:rPr lang="en-US" sz="1400" dirty="0" err="1"/>
              <a:t>Holdem</a:t>
            </a:r>
            <a:r>
              <a:rPr lang="en-US" sz="1400" dirty="0"/>
              <a:t> Poker</a:t>
            </a:r>
          </a:p>
          <a:p>
            <a:pPr algn="r"/>
            <a:r>
              <a:rPr lang="en-US" sz="1400" dirty="0" err="1"/>
              <a:t>Warstorm</a:t>
            </a:r>
            <a:endParaRPr lang="en-US" sz="1400" dirty="0"/>
          </a:p>
          <a:p>
            <a:pPr algn="r"/>
            <a:r>
              <a:rPr lang="en-US" sz="1400" dirty="0"/>
              <a:t>Happy Island</a:t>
            </a:r>
          </a:p>
          <a:p>
            <a:pPr algn="r"/>
            <a:r>
              <a:rPr lang="en-US" sz="1400" dirty="0"/>
              <a:t>Pet Society</a:t>
            </a:r>
          </a:p>
          <a:p>
            <a:pPr algn="r"/>
            <a:r>
              <a:rPr lang="en-US" sz="1400" dirty="0" err="1"/>
              <a:t>Fishville</a:t>
            </a:r>
            <a:endParaRPr lang="en-US" sz="1400" dirty="0"/>
          </a:p>
          <a:p>
            <a:pPr algn="r"/>
            <a:r>
              <a:rPr lang="en-US" sz="1400" dirty="0"/>
              <a:t>Collapse!</a:t>
            </a:r>
          </a:p>
          <a:p>
            <a:pPr algn="r"/>
            <a:r>
              <a:rPr lang="en-US" sz="1400" dirty="0"/>
              <a:t>Taylor Swift</a:t>
            </a:r>
          </a:p>
          <a:p>
            <a:pPr algn="r"/>
            <a:r>
              <a:rPr lang="en-US" sz="1400" dirty="0"/>
              <a:t>Transformers</a:t>
            </a:r>
          </a:p>
          <a:p>
            <a:pPr algn="r"/>
            <a:r>
              <a:rPr lang="en-US" sz="1400" dirty="0"/>
              <a:t>Country Life</a:t>
            </a:r>
          </a:p>
          <a:p>
            <a:pPr algn="r"/>
            <a:r>
              <a:rPr lang="en-US" sz="1400" dirty="0"/>
              <a:t>Harry Potter</a:t>
            </a:r>
          </a:p>
          <a:p>
            <a:pPr algn="r"/>
            <a:r>
              <a:rPr lang="en-US" sz="1400" dirty="0"/>
              <a:t>Britney Spears</a:t>
            </a:r>
          </a:p>
          <a:p>
            <a:pPr algn="r"/>
            <a:r>
              <a:rPr lang="en-US" sz="1400" dirty="0"/>
              <a:t>Mobsters 2 - Vendetta</a:t>
            </a:r>
          </a:p>
          <a:p>
            <a:pPr algn="r"/>
            <a:r>
              <a:rPr lang="en-US" sz="1400" dirty="0"/>
              <a:t>Castle Age</a:t>
            </a:r>
          </a:p>
          <a:p>
            <a:pPr algn="r"/>
            <a:r>
              <a:rPr lang="en-US" sz="1400" dirty="0"/>
              <a:t>Vampire Wars</a:t>
            </a:r>
          </a:p>
          <a:p>
            <a:pPr algn="r"/>
            <a:r>
              <a:rPr lang="en-US" sz="1400" dirty="0"/>
              <a:t>Twilight</a:t>
            </a:r>
          </a:p>
          <a:p>
            <a:pPr algn="r"/>
            <a:r>
              <a:rPr lang="en-US" sz="1400" dirty="0"/>
              <a:t>Mobsters</a:t>
            </a:r>
          </a:p>
          <a:p>
            <a:pPr algn="r"/>
            <a:r>
              <a:rPr lang="en-US" sz="1400" dirty="0"/>
              <a:t>World of </a:t>
            </a:r>
            <a:r>
              <a:rPr lang="en-US" sz="1400" dirty="0" err="1"/>
              <a:t>Warcraft</a:t>
            </a:r>
            <a:endParaRPr lang="en-US" sz="1400" dirty="0"/>
          </a:p>
          <a:p>
            <a:pPr algn="r"/>
            <a:r>
              <a:rPr lang="en-US" sz="1400" dirty="0" err="1"/>
              <a:t>Zoosk</a:t>
            </a:r>
            <a:endParaRPr lang="en-US" sz="1400" dirty="0"/>
          </a:p>
          <a:p>
            <a:pPr algn="r"/>
            <a:r>
              <a:rPr lang="en-US" sz="1400" dirty="0"/>
              <a:t>Civilization</a:t>
            </a:r>
          </a:p>
          <a:p>
            <a:pPr algn="r"/>
            <a:r>
              <a:rPr lang="en-US" sz="1400" dirty="0"/>
              <a:t>Pepsi</a:t>
            </a:r>
          </a:p>
          <a:p>
            <a:pPr algn="r"/>
            <a:r>
              <a:rPr lang="en-US" sz="1400" dirty="0"/>
              <a:t>NFL</a:t>
            </a:r>
          </a:p>
          <a:p>
            <a:pPr algn="r"/>
            <a:r>
              <a:rPr lang="en-US" sz="1400" dirty="0"/>
              <a:t>Converse</a:t>
            </a:r>
          </a:p>
          <a:p>
            <a:pPr algn="r"/>
            <a:r>
              <a:rPr lang="en-US" sz="1400" dirty="0"/>
              <a:t>Jersey Shore</a:t>
            </a:r>
          </a:p>
          <a:p>
            <a:pPr algn="r"/>
            <a:r>
              <a:rPr lang="en-US" sz="1400" dirty="0" err="1"/>
              <a:t>Victorias</a:t>
            </a:r>
            <a:r>
              <a:rPr lang="en-US" sz="1400" dirty="0"/>
              <a:t> Secret</a:t>
            </a:r>
          </a:p>
          <a:p>
            <a:pPr algn="r"/>
            <a:r>
              <a:rPr lang="en-US" sz="1400" dirty="0"/>
              <a:t>MTV</a:t>
            </a:r>
          </a:p>
          <a:p>
            <a:pPr algn="r"/>
            <a:r>
              <a:rPr lang="en-US" sz="1400" dirty="0"/>
              <a:t>Coca-Cola</a:t>
            </a:r>
          </a:p>
          <a:p>
            <a:pPr algn="r"/>
            <a:r>
              <a:rPr lang="en-US" sz="1400" dirty="0"/>
              <a:t>Pillow Fight</a:t>
            </a:r>
          </a:p>
          <a:p>
            <a:pPr algn="r"/>
            <a:r>
              <a:rPr lang="en-US" sz="1400" dirty="0"/>
              <a:t>Sims 3</a:t>
            </a:r>
          </a:p>
          <a:p>
            <a:pPr algn="r"/>
            <a:r>
              <a:rPr lang="en-US" sz="1400" dirty="0"/>
              <a:t>Super Mario Bros</a:t>
            </a:r>
          </a:p>
          <a:p>
            <a:pPr algn="r"/>
            <a:r>
              <a:rPr lang="en-US" sz="1400" dirty="0"/>
              <a:t>Mafia Wars</a:t>
            </a:r>
          </a:p>
          <a:p>
            <a:pPr algn="r"/>
            <a:r>
              <a:rPr lang="en-US" sz="1400" dirty="0"/>
              <a:t>Happy Aquarium</a:t>
            </a:r>
          </a:p>
          <a:p>
            <a:pPr algn="r"/>
            <a:r>
              <a:rPr lang="en-US" sz="1400" dirty="0"/>
              <a:t>Cafe World</a:t>
            </a:r>
          </a:p>
          <a:p>
            <a:pPr algn="r"/>
            <a:r>
              <a:rPr lang="en-US" sz="1400" dirty="0"/>
              <a:t>Jigsaw Puzzles</a:t>
            </a:r>
          </a:p>
          <a:p>
            <a:pPr algn="r"/>
            <a:r>
              <a:rPr lang="en-US" sz="1400" dirty="0"/>
              <a:t>Barn Buddy</a:t>
            </a:r>
          </a:p>
          <a:p>
            <a:pPr algn="r"/>
            <a:r>
              <a:rPr lang="en-US" sz="1400" dirty="0"/>
              <a:t>Country Story</a:t>
            </a:r>
          </a:p>
          <a:p>
            <a:pPr algn="r"/>
            <a:r>
              <a:rPr lang="en-US" sz="1400" dirty="0" err="1"/>
              <a:t>Mythbusters</a:t>
            </a:r>
            <a:endParaRPr lang="en-US" sz="1400" dirty="0"/>
          </a:p>
          <a:p>
            <a:pPr algn="r"/>
            <a:r>
              <a:rPr lang="en-US" sz="1400" dirty="0" err="1"/>
              <a:t>Avril</a:t>
            </a:r>
            <a:r>
              <a:rPr lang="en-US" sz="1400" dirty="0"/>
              <a:t> </a:t>
            </a:r>
            <a:r>
              <a:rPr lang="en-US" sz="1400" dirty="0" err="1"/>
              <a:t>Lavigne</a:t>
            </a:r>
            <a:endParaRPr lang="en-US" sz="1400" dirty="0"/>
          </a:p>
          <a:p>
            <a:pPr algn="r"/>
            <a:r>
              <a:rPr lang="en-US" sz="1400" dirty="0"/>
              <a:t>Red Bull</a:t>
            </a:r>
          </a:p>
          <a:p>
            <a:pPr algn="r"/>
            <a:r>
              <a:rPr lang="en-US" sz="1400" dirty="0"/>
              <a:t>Disney</a:t>
            </a:r>
          </a:p>
          <a:p>
            <a:pPr algn="r"/>
            <a:r>
              <a:rPr lang="en-US" sz="1400" dirty="0" err="1"/>
              <a:t>Johhny</a:t>
            </a:r>
            <a:r>
              <a:rPr lang="en-US" sz="1400" dirty="0"/>
              <a:t> Depp</a:t>
            </a:r>
          </a:p>
          <a:p>
            <a:pPr algn="r"/>
            <a:r>
              <a:rPr lang="en-US" sz="1400" dirty="0"/>
              <a:t>Titanic</a:t>
            </a:r>
          </a:p>
          <a:p>
            <a:pPr algn="r"/>
            <a:r>
              <a:rPr lang="en-US" sz="1400" dirty="0"/>
              <a:t>Starbucks</a:t>
            </a:r>
          </a:p>
          <a:p>
            <a:pPr algn="r"/>
            <a:r>
              <a:rPr lang="en-US" sz="1400" dirty="0"/>
              <a:t>Red Hot Chili Peppers</a:t>
            </a:r>
          </a:p>
          <a:p>
            <a:pPr algn="r"/>
            <a:r>
              <a:rPr lang="en-US" sz="1400" dirty="0"/>
              <a:t>Lord of the Rings</a:t>
            </a:r>
          </a:p>
          <a:p>
            <a:pPr algn="r"/>
            <a:r>
              <a:rPr lang="en-US" sz="1400" dirty="0"/>
              <a:t>SpongeBob</a:t>
            </a:r>
          </a:p>
          <a:p>
            <a:pPr algn="r"/>
            <a:r>
              <a:rPr lang="en-US" sz="1400" dirty="0"/>
              <a:t>McDonalds</a:t>
            </a:r>
          </a:p>
          <a:p>
            <a:pPr algn="r"/>
            <a:r>
              <a:rPr lang="en-US" sz="1400" dirty="0"/>
              <a:t>Scrabble</a:t>
            </a:r>
          </a:p>
          <a:p>
            <a:pPr algn="r"/>
            <a:r>
              <a:rPr lang="en-US" sz="1400" dirty="0"/>
              <a:t>(LIL) Farm Life</a:t>
            </a:r>
          </a:p>
          <a:p>
            <a:pPr algn="r"/>
            <a:r>
              <a:rPr lang="en-US" sz="1400" dirty="0"/>
              <a:t>Dilbert</a:t>
            </a:r>
          </a:p>
          <a:p>
            <a:pPr algn="r"/>
            <a:r>
              <a:rPr lang="en-US" sz="1400" dirty="0"/>
              <a:t>Investing</a:t>
            </a:r>
          </a:p>
          <a:p>
            <a:pPr algn="r"/>
            <a:r>
              <a:rPr lang="en-US" sz="1400" dirty="0"/>
              <a:t>Farm Town</a:t>
            </a:r>
          </a:p>
          <a:p>
            <a:pPr algn="r"/>
            <a:r>
              <a:rPr lang="en-US" sz="1400" dirty="0"/>
              <a:t>Law and Order</a:t>
            </a:r>
          </a:p>
          <a:p>
            <a:pPr algn="r"/>
            <a:r>
              <a:rPr lang="en-US" sz="1400" dirty="0" err="1"/>
              <a:t>TextTwist</a:t>
            </a:r>
            <a:endParaRPr lang="en-US" sz="1400" dirty="0"/>
          </a:p>
          <a:p>
            <a:pPr algn="r"/>
            <a:r>
              <a:rPr lang="en-US" sz="1400" dirty="0"/>
              <a:t>Farmville </a:t>
            </a:r>
          </a:p>
          <a:p>
            <a:pPr algn="r"/>
            <a:r>
              <a:rPr lang="en-US" sz="1400" dirty="0"/>
              <a:t>Treasure Isle</a:t>
            </a:r>
          </a:p>
          <a:p>
            <a:pPr algn="r"/>
            <a:r>
              <a:rPr lang="en-US" sz="1400" dirty="0"/>
              <a:t>Doodle Jump</a:t>
            </a:r>
          </a:p>
          <a:p>
            <a:pPr algn="r"/>
            <a:r>
              <a:rPr lang="en-US" sz="1400" dirty="0"/>
              <a:t>Playboy</a:t>
            </a:r>
          </a:p>
          <a:p>
            <a:pPr algn="r"/>
            <a:r>
              <a:rPr lang="en-US" sz="1400" dirty="0" err="1"/>
              <a:t>Dr</a:t>
            </a:r>
            <a:r>
              <a:rPr lang="en-US" sz="1400" dirty="0"/>
              <a:t> Phil</a:t>
            </a:r>
          </a:p>
          <a:p>
            <a:pPr algn="r"/>
            <a:r>
              <a:rPr lang="en-US" sz="1400" dirty="0"/>
              <a:t>Island Paradise</a:t>
            </a:r>
          </a:p>
          <a:p>
            <a:pPr algn="r"/>
            <a:r>
              <a:rPr lang="en-US" sz="1400" dirty="0"/>
              <a:t>Zoo World</a:t>
            </a:r>
          </a:p>
          <a:p>
            <a:pPr algn="r"/>
            <a:r>
              <a:rPr lang="en-US" sz="1400" dirty="0"/>
              <a:t>Fish World</a:t>
            </a:r>
          </a:p>
          <a:p>
            <a:pPr algn="r"/>
            <a:r>
              <a:rPr lang="en-US" sz="1400" dirty="0"/>
              <a:t>Bejeweled Blitz</a:t>
            </a:r>
          </a:p>
          <a:p>
            <a:pPr algn="r"/>
            <a:r>
              <a:rPr lang="en-US" sz="1400" dirty="0"/>
              <a:t>Roller Coaster Kingdom</a:t>
            </a:r>
          </a:p>
          <a:p>
            <a:pPr algn="r"/>
            <a:r>
              <a:rPr lang="en-US" sz="1400" dirty="0"/>
              <a:t>Justin </a:t>
            </a:r>
            <a:r>
              <a:rPr lang="en-US" sz="1400" dirty="0" err="1"/>
              <a:t>Bieber</a:t>
            </a:r>
            <a:endParaRPr lang="en-US" sz="1400" dirty="0"/>
          </a:p>
          <a:p>
            <a:pPr algn="r"/>
            <a:r>
              <a:rPr lang="en-US" sz="1400" dirty="0"/>
              <a:t>Conan </a:t>
            </a:r>
            <a:r>
              <a:rPr lang="en-US" sz="1400" dirty="0" err="1"/>
              <a:t>oBrien</a:t>
            </a:r>
            <a:endParaRPr lang="en-US" sz="1400" dirty="0"/>
          </a:p>
          <a:p>
            <a:pPr algn="r"/>
            <a:r>
              <a:rPr lang="en-US" sz="1400" dirty="0"/>
              <a:t>Jay Leno</a:t>
            </a:r>
          </a:p>
          <a:p>
            <a:pPr algn="r"/>
            <a:r>
              <a:rPr lang="en-US" sz="1400" dirty="0"/>
              <a:t>Michael Jackson</a:t>
            </a:r>
          </a:p>
          <a:p>
            <a:pPr algn="r"/>
            <a:r>
              <a:rPr lang="en-US" sz="1400" dirty="0"/>
              <a:t>James Bond</a:t>
            </a:r>
          </a:p>
          <a:p>
            <a:pPr algn="r"/>
            <a:r>
              <a:rPr lang="en-US" sz="1400" dirty="0"/>
              <a:t>James Patterson</a:t>
            </a:r>
          </a:p>
          <a:p>
            <a:pPr algn="r"/>
            <a:r>
              <a:rPr lang="en-US" sz="1400" dirty="0"/>
              <a:t>Angels and Demons</a:t>
            </a:r>
          </a:p>
          <a:p>
            <a:pPr algn="r"/>
            <a:r>
              <a:rPr lang="en-US" sz="1400" dirty="0"/>
              <a:t>Roller Coasters</a:t>
            </a:r>
          </a:p>
          <a:p>
            <a:pPr algn="r"/>
            <a:r>
              <a:rPr lang="en-US" sz="1400" dirty="0"/>
              <a:t>Chess</a:t>
            </a:r>
          </a:p>
          <a:p>
            <a:pPr algn="r"/>
            <a:r>
              <a:rPr lang="en-US" sz="1400" dirty="0"/>
              <a:t>Mahjong Dimensions</a:t>
            </a:r>
          </a:p>
          <a:p>
            <a:pPr algn="r"/>
            <a:r>
              <a:rPr lang="en-US" sz="1400" dirty="0"/>
              <a:t>Mahjong</a:t>
            </a:r>
          </a:p>
          <a:p>
            <a:pPr algn="r"/>
            <a:r>
              <a:rPr lang="en-US" sz="1400" dirty="0" err="1"/>
              <a:t>Petville</a:t>
            </a:r>
            <a:endParaRPr lang="en-US" sz="1400" dirty="0"/>
          </a:p>
          <a:p>
            <a:pPr algn="r"/>
            <a:r>
              <a:rPr lang="en-US" sz="1400" dirty="0"/>
              <a:t>Uno</a:t>
            </a:r>
          </a:p>
          <a:p>
            <a:pPr algn="r"/>
            <a:r>
              <a:rPr lang="en-US" sz="1400" dirty="0"/>
              <a:t>Elvis</a:t>
            </a:r>
          </a:p>
          <a:p>
            <a:pPr algn="r"/>
            <a:r>
              <a:rPr lang="en-US" sz="1400" dirty="0"/>
              <a:t>Frank Sinatra</a:t>
            </a:r>
          </a:p>
          <a:p>
            <a:pPr algn="r"/>
            <a:r>
              <a:rPr lang="en-US" sz="1400" dirty="0"/>
              <a:t>Soccer</a:t>
            </a:r>
          </a:p>
          <a:p>
            <a:pPr algn="r"/>
            <a:r>
              <a:rPr lang="en-US" sz="1400" dirty="0"/>
              <a:t>Cigars</a:t>
            </a:r>
          </a:p>
          <a:p>
            <a:pPr algn="r"/>
            <a:r>
              <a:rPr lang="en-US" sz="1400" dirty="0"/>
              <a:t>Golf</a:t>
            </a:r>
          </a:p>
          <a:p>
            <a:pPr algn="r"/>
            <a:r>
              <a:rPr lang="en-US" sz="1400" dirty="0"/>
              <a:t>Jogging</a:t>
            </a:r>
          </a:p>
          <a:p>
            <a:pPr algn="r"/>
            <a:r>
              <a:rPr lang="en-US" sz="1400" dirty="0"/>
              <a:t>Pilates</a:t>
            </a:r>
          </a:p>
          <a:p>
            <a:pPr algn="r"/>
            <a:r>
              <a:rPr lang="en-US" sz="1400" dirty="0"/>
              <a:t>Yoga</a:t>
            </a:r>
          </a:p>
          <a:p>
            <a:pPr algn="r"/>
            <a:r>
              <a:rPr lang="en-US" sz="1400" dirty="0"/>
              <a:t>Puma</a:t>
            </a:r>
          </a:p>
          <a:p>
            <a:pPr algn="r"/>
            <a:r>
              <a:rPr lang="en-US" sz="1400" dirty="0"/>
              <a:t>Adidas</a:t>
            </a:r>
          </a:p>
          <a:p>
            <a:pPr algn="r"/>
            <a:r>
              <a:rPr lang="en-US" sz="1400" dirty="0"/>
              <a:t>Nike</a:t>
            </a:r>
          </a:p>
          <a:p>
            <a:pPr algn="r"/>
            <a:r>
              <a:rPr lang="en-US" sz="1400" dirty="0"/>
              <a:t>Reebok</a:t>
            </a:r>
          </a:p>
          <a:p>
            <a:pPr algn="r"/>
            <a:r>
              <a:rPr lang="en-US" sz="1400" dirty="0"/>
              <a:t>Lifetime</a:t>
            </a:r>
          </a:p>
          <a:p>
            <a:pPr algn="r"/>
            <a:r>
              <a:rPr lang="en-US" sz="1400" dirty="0"/>
              <a:t>Colbert</a:t>
            </a:r>
          </a:p>
          <a:p>
            <a:pPr algn="r"/>
            <a:r>
              <a:rPr lang="en-US" sz="1400" dirty="0"/>
              <a:t>Howard Stern</a:t>
            </a:r>
          </a:p>
          <a:p>
            <a:pPr algn="r"/>
            <a:r>
              <a:rPr lang="en-US" sz="1400" dirty="0"/>
              <a:t>Big Bang Theory</a:t>
            </a:r>
          </a:p>
          <a:p>
            <a:pPr algn="r"/>
            <a:r>
              <a:rPr lang="en-US" sz="1400" dirty="0"/>
              <a:t>Ellen </a:t>
            </a:r>
            <a:r>
              <a:rPr lang="en-US" sz="1400" dirty="0" err="1"/>
              <a:t>Degenerous</a:t>
            </a:r>
            <a:endParaRPr lang="en-US" sz="1400" dirty="0"/>
          </a:p>
          <a:p>
            <a:pPr algn="r"/>
            <a:r>
              <a:rPr lang="en-US" sz="1400" dirty="0" err="1"/>
              <a:t>Dr</a:t>
            </a:r>
            <a:r>
              <a:rPr lang="en-US" sz="1400" dirty="0"/>
              <a:t> Who</a:t>
            </a:r>
          </a:p>
          <a:p>
            <a:pPr algn="r"/>
            <a:r>
              <a:rPr lang="en-US" sz="1400" dirty="0"/>
              <a:t>Lost</a:t>
            </a:r>
          </a:p>
          <a:p>
            <a:pPr algn="r"/>
            <a:r>
              <a:rPr lang="en-US" sz="1400" dirty="0"/>
              <a:t>Top Gear</a:t>
            </a:r>
          </a:p>
          <a:p>
            <a:pPr algn="r"/>
            <a:r>
              <a:rPr lang="en-US" sz="1400" dirty="0"/>
              <a:t>WWE</a:t>
            </a:r>
          </a:p>
          <a:p>
            <a:pPr algn="r"/>
            <a:r>
              <a:rPr lang="en-US" sz="1400" dirty="0"/>
              <a:t>Wrestling</a:t>
            </a:r>
          </a:p>
          <a:p>
            <a:pPr algn="r"/>
            <a:r>
              <a:rPr lang="en-US" sz="1400" dirty="0" err="1"/>
              <a:t>Jui</a:t>
            </a:r>
            <a:r>
              <a:rPr lang="en-US" sz="1400" dirty="0"/>
              <a:t> </a:t>
            </a:r>
            <a:r>
              <a:rPr lang="en-US" sz="1400" dirty="0" err="1"/>
              <a:t>Jitsu</a:t>
            </a:r>
            <a:endParaRPr lang="en-US" sz="1400" dirty="0"/>
          </a:p>
          <a:p>
            <a:pPr algn="r"/>
            <a:r>
              <a:rPr lang="en-US" sz="1400" dirty="0"/>
              <a:t>Martial Arts</a:t>
            </a:r>
          </a:p>
          <a:p>
            <a:pPr algn="r"/>
            <a:r>
              <a:rPr lang="en-US" sz="1400" dirty="0"/>
              <a:t>MMA</a:t>
            </a:r>
          </a:p>
          <a:p>
            <a:pPr algn="r"/>
            <a:r>
              <a:rPr lang="en-US" sz="1400" dirty="0"/>
              <a:t>UFC</a:t>
            </a:r>
          </a:p>
          <a:p>
            <a:pPr algn="r"/>
            <a:r>
              <a:rPr lang="en-US" sz="1400" dirty="0"/>
              <a:t>Boxing</a:t>
            </a:r>
          </a:p>
          <a:p>
            <a:pPr algn="r"/>
            <a:r>
              <a:rPr lang="en-US" sz="1400" dirty="0"/>
              <a:t>NCIS</a:t>
            </a:r>
          </a:p>
          <a:p>
            <a:pPr algn="r"/>
            <a:r>
              <a:rPr lang="en-US" sz="1400" dirty="0"/>
              <a:t>Cooking</a:t>
            </a:r>
          </a:p>
          <a:p>
            <a:pPr algn="r"/>
            <a:r>
              <a:rPr lang="en-US" sz="1400" dirty="0"/>
              <a:t>Sewing</a:t>
            </a:r>
          </a:p>
          <a:p>
            <a:pPr algn="r"/>
            <a:r>
              <a:rPr lang="en-US" sz="1400" dirty="0"/>
              <a:t>Knitting</a:t>
            </a:r>
          </a:p>
          <a:p>
            <a:pPr algn="r"/>
            <a:r>
              <a:rPr lang="en-US" sz="1400" dirty="0"/>
              <a:t>Martha Stewart</a:t>
            </a:r>
          </a:p>
          <a:p>
            <a:pPr algn="r"/>
            <a:r>
              <a:rPr lang="en-US" sz="1400" dirty="0"/>
              <a:t>Horses</a:t>
            </a:r>
          </a:p>
          <a:p>
            <a:pPr algn="r"/>
            <a:r>
              <a:rPr lang="en-US" sz="1400" dirty="0"/>
              <a:t>Makeup</a:t>
            </a:r>
          </a:p>
          <a:p>
            <a:pPr algn="r"/>
            <a:r>
              <a:rPr lang="en-US" sz="1400" dirty="0"/>
              <a:t>Fashion</a:t>
            </a:r>
          </a:p>
          <a:p>
            <a:pPr algn="r"/>
            <a:r>
              <a:rPr lang="en-US" sz="1400" dirty="0"/>
              <a:t>Cake Decorating</a:t>
            </a:r>
          </a:p>
          <a:p>
            <a:pPr algn="r"/>
            <a:r>
              <a:rPr lang="en-US" sz="1400" dirty="0"/>
              <a:t>Greenhouse</a:t>
            </a:r>
          </a:p>
          <a:p>
            <a:pPr algn="r"/>
            <a:r>
              <a:rPr lang="en-US" sz="1400" dirty="0"/>
              <a:t>Bird Watching</a:t>
            </a:r>
          </a:p>
          <a:p>
            <a:pPr algn="r"/>
            <a:r>
              <a:rPr lang="en-US" sz="1400" dirty="0"/>
              <a:t>Dogs</a:t>
            </a:r>
          </a:p>
          <a:p>
            <a:pPr algn="r"/>
            <a:r>
              <a:rPr lang="en-US" sz="1400" dirty="0"/>
              <a:t>Plants</a:t>
            </a:r>
          </a:p>
          <a:p>
            <a:pPr algn="r"/>
            <a:r>
              <a:rPr lang="en-US" sz="1400" dirty="0"/>
              <a:t>Cats</a:t>
            </a:r>
          </a:p>
          <a:p>
            <a:pPr algn="r"/>
            <a:r>
              <a:rPr lang="en-US" sz="1400" dirty="0"/>
              <a:t>Flowers</a:t>
            </a:r>
          </a:p>
          <a:p>
            <a:pPr algn="r"/>
            <a:r>
              <a:rPr lang="en-US" sz="1400" dirty="0"/>
              <a:t>Gardening</a:t>
            </a:r>
          </a:p>
          <a:p>
            <a:pPr algn="r"/>
            <a:r>
              <a:rPr lang="en-US" sz="1400" dirty="0"/>
              <a:t>Baking</a:t>
            </a:r>
          </a:p>
          <a:p>
            <a:pPr algn="r"/>
            <a:r>
              <a:rPr lang="en-US" sz="1400" dirty="0"/>
              <a:t>The Bachelor</a:t>
            </a:r>
          </a:p>
          <a:p>
            <a:pPr algn="r"/>
            <a:r>
              <a:rPr lang="en-US" sz="1400" dirty="0"/>
              <a:t>Crocs</a:t>
            </a:r>
          </a:p>
          <a:p>
            <a:pPr algn="r"/>
            <a:r>
              <a:rPr lang="en-US" sz="1400" dirty="0"/>
              <a:t>Jeep</a:t>
            </a:r>
          </a:p>
          <a:p>
            <a:pPr algn="r"/>
            <a:r>
              <a:rPr lang="en-US" sz="1400" dirty="0"/>
              <a:t>The Office</a:t>
            </a:r>
          </a:p>
          <a:p>
            <a:pPr algn="r"/>
            <a:r>
              <a:rPr lang="en-US" sz="1400" dirty="0"/>
              <a:t>Saturday Night Live</a:t>
            </a:r>
          </a:p>
          <a:p>
            <a:pPr algn="r"/>
            <a:r>
              <a:rPr lang="en-US" sz="1400" dirty="0"/>
              <a:t>Scrubs</a:t>
            </a:r>
          </a:p>
          <a:p>
            <a:pPr algn="r"/>
            <a:r>
              <a:rPr lang="en-US" sz="1400" dirty="0"/>
              <a:t>South Park</a:t>
            </a:r>
          </a:p>
          <a:p>
            <a:pPr algn="r"/>
            <a:r>
              <a:rPr lang="en-US" sz="1400" dirty="0"/>
              <a:t>Family Guy</a:t>
            </a:r>
          </a:p>
          <a:p>
            <a:pPr algn="r"/>
            <a:r>
              <a:rPr lang="en-US" sz="1400" dirty="0"/>
              <a:t>Simpsons</a:t>
            </a:r>
          </a:p>
          <a:p>
            <a:pPr algn="r"/>
            <a:r>
              <a:rPr lang="en-US" sz="1400" dirty="0"/>
              <a:t>Heroes</a:t>
            </a:r>
          </a:p>
          <a:p>
            <a:pPr algn="r"/>
            <a:r>
              <a:rPr lang="en-US" sz="1400" dirty="0"/>
              <a:t>Ugly Betty</a:t>
            </a:r>
          </a:p>
          <a:p>
            <a:pPr algn="r"/>
            <a:r>
              <a:rPr lang="en-US" sz="1400" dirty="0" err="1"/>
              <a:t>Battlestar</a:t>
            </a:r>
            <a:r>
              <a:rPr lang="en-US" sz="1400" dirty="0"/>
              <a:t> </a:t>
            </a:r>
            <a:r>
              <a:rPr lang="en-US" sz="1400" dirty="0" err="1"/>
              <a:t>Galactica</a:t>
            </a:r>
            <a:endParaRPr lang="en-US" sz="1400" dirty="0"/>
          </a:p>
          <a:p>
            <a:pPr algn="r"/>
            <a:r>
              <a:rPr lang="en-US" sz="1400" dirty="0"/>
              <a:t>Dunkin Donuts</a:t>
            </a:r>
          </a:p>
          <a:p>
            <a:pPr algn="r"/>
            <a:r>
              <a:rPr lang="en-US" sz="1400" dirty="0"/>
              <a:t>Pizza Hut</a:t>
            </a:r>
          </a:p>
          <a:p>
            <a:pPr algn="r"/>
            <a:r>
              <a:rPr lang="en-US" sz="1400" dirty="0"/>
              <a:t>Taco Bell</a:t>
            </a:r>
          </a:p>
          <a:p>
            <a:pPr algn="r"/>
            <a:r>
              <a:rPr lang="en-US" sz="1400" dirty="0"/>
              <a:t>Scuba Diving</a:t>
            </a:r>
          </a:p>
          <a:p>
            <a:pPr algn="r"/>
            <a:r>
              <a:rPr lang="en-US" sz="1400" dirty="0"/>
              <a:t>Skiing</a:t>
            </a:r>
          </a:p>
          <a:p>
            <a:pPr algn="r"/>
            <a:r>
              <a:rPr lang="en-US" sz="1400" dirty="0"/>
              <a:t>Snowboarding</a:t>
            </a:r>
          </a:p>
          <a:p>
            <a:pPr algn="r"/>
            <a:r>
              <a:rPr lang="en-US" sz="1400" dirty="0"/>
              <a:t>iTunes</a:t>
            </a:r>
          </a:p>
          <a:p>
            <a:pPr algn="r"/>
            <a:r>
              <a:rPr lang="en-US" sz="1400" dirty="0"/>
              <a:t>Barry </a:t>
            </a:r>
            <a:r>
              <a:rPr lang="en-US" sz="1400" dirty="0" err="1"/>
              <a:t>Manilow</a:t>
            </a:r>
            <a:endParaRPr lang="en-US" sz="1400" dirty="0"/>
          </a:p>
          <a:p>
            <a:pPr algn="r"/>
            <a:r>
              <a:rPr lang="en-US" sz="1400" dirty="0"/>
              <a:t>Dairy Queen</a:t>
            </a:r>
          </a:p>
          <a:p>
            <a:pPr algn="r"/>
            <a:r>
              <a:rPr lang="en-US" sz="1400" dirty="0"/>
              <a:t>Lady Gaga</a:t>
            </a:r>
          </a:p>
          <a:p>
            <a:pPr algn="r"/>
            <a:r>
              <a:rPr lang="en-US" sz="1400" dirty="0"/>
              <a:t>Vin Diesel</a:t>
            </a:r>
          </a:p>
          <a:p>
            <a:pPr algn="r"/>
            <a:r>
              <a:rPr lang="en-US" sz="1400" dirty="0"/>
              <a:t>Criminal Minds</a:t>
            </a:r>
          </a:p>
          <a:p>
            <a:pPr algn="r"/>
            <a:r>
              <a:rPr lang="en-US" sz="1400" dirty="0"/>
              <a:t>Two and a Half Men</a:t>
            </a:r>
          </a:p>
          <a:p>
            <a:pPr algn="r"/>
            <a:r>
              <a:rPr lang="en-US" sz="1400" dirty="0"/>
              <a:t>How I met your Mother</a:t>
            </a:r>
          </a:p>
          <a:p>
            <a:pPr algn="r"/>
            <a:r>
              <a:rPr lang="en-US" sz="1400" dirty="0"/>
              <a:t>Medium</a:t>
            </a:r>
          </a:p>
          <a:p>
            <a:pPr algn="r"/>
            <a:r>
              <a:rPr lang="en-US" sz="1400" dirty="0"/>
              <a:t>Ghost Whisperer</a:t>
            </a:r>
          </a:p>
          <a:p>
            <a:pPr algn="r"/>
            <a:r>
              <a:rPr lang="en-US" sz="1400" dirty="0"/>
              <a:t>Biggest Loser</a:t>
            </a:r>
          </a:p>
          <a:p>
            <a:pPr algn="r"/>
            <a:r>
              <a:rPr lang="en-US" sz="1400" dirty="0"/>
              <a:t>Americas Next Top Model</a:t>
            </a:r>
          </a:p>
          <a:p>
            <a:pPr algn="r"/>
            <a:r>
              <a:rPr lang="en-US" sz="1400" dirty="0"/>
              <a:t>Sex and the City</a:t>
            </a:r>
          </a:p>
          <a:p>
            <a:pPr algn="r"/>
            <a:r>
              <a:rPr lang="en-US" sz="1400" dirty="0"/>
              <a:t>Desperate Housewives</a:t>
            </a:r>
          </a:p>
          <a:p>
            <a:pPr algn="r"/>
            <a:r>
              <a:rPr lang="en-US" sz="1400" dirty="0"/>
              <a:t>CSI</a:t>
            </a:r>
          </a:p>
          <a:p>
            <a:pPr algn="r"/>
            <a:r>
              <a:rPr lang="en-US" sz="1400" dirty="0"/>
              <a:t>American Idol</a:t>
            </a:r>
          </a:p>
          <a:p>
            <a:pPr algn="r"/>
            <a:r>
              <a:rPr lang="en-US" sz="1400" dirty="0"/>
              <a:t>Happy Pets</a:t>
            </a:r>
          </a:p>
          <a:p>
            <a:pPr algn="r"/>
            <a:r>
              <a:rPr lang="en-US" sz="1400" dirty="0"/>
              <a:t>Mind Jolt Games</a:t>
            </a:r>
          </a:p>
          <a:p>
            <a:pPr algn="r"/>
            <a:r>
              <a:rPr lang="en-US" sz="1400" dirty="0"/>
              <a:t>Restaurant City</a:t>
            </a:r>
          </a:p>
          <a:p>
            <a:pPr algn="r"/>
            <a:r>
              <a:rPr lang="en-US" sz="1400" dirty="0"/>
              <a:t>Twitter</a:t>
            </a:r>
          </a:p>
          <a:p>
            <a:pPr algn="r"/>
            <a:r>
              <a:rPr lang="en-US" sz="1400" dirty="0" err="1"/>
              <a:t>iPHONE</a:t>
            </a:r>
            <a:endParaRPr lang="en-US" sz="1400" dirty="0"/>
          </a:p>
          <a:p>
            <a:pPr algn="r"/>
            <a:r>
              <a:rPr lang="en-US" sz="1400" dirty="0" err="1"/>
              <a:t>iPad</a:t>
            </a:r>
            <a:endParaRPr lang="en-US" sz="1400" dirty="0"/>
          </a:p>
          <a:p>
            <a:pPr algn="r"/>
            <a:r>
              <a:rPr lang="en-US" sz="1400" dirty="0" err="1"/>
              <a:t>Pokemon</a:t>
            </a:r>
            <a:endParaRPr lang="en-US" sz="1400" dirty="0"/>
          </a:p>
          <a:p>
            <a:pPr algn="r"/>
            <a:r>
              <a:rPr lang="en-US" sz="1400" dirty="0"/>
              <a:t>Nintendo DS</a:t>
            </a:r>
          </a:p>
          <a:p>
            <a:pPr algn="r"/>
            <a:r>
              <a:rPr lang="en-US" sz="1400" dirty="0"/>
              <a:t>Xbox 360</a:t>
            </a:r>
          </a:p>
          <a:p>
            <a:pPr algn="r"/>
            <a:r>
              <a:rPr lang="en-US" sz="1400" dirty="0"/>
              <a:t>PS3</a:t>
            </a:r>
          </a:p>
          <a:p>
            <a:pPr algn="r"/>
            <a:r>
              <a:rPr lang="en-US" sz="1400" dirty="0"/>
              <a:t>Diabetes</a:t>
            </a:r>
          </a:p>
          <a:p>
            <a:pPr algn="r"/>
            <a:r>
              <a:rPr lang="en-US" sz="1400" dirty="0"/>
              <a:t>Monopoly</a:t>
            </a:r>
          </a:p>
          <a:p>
            <a:pPr algn="r"/>
            <a:r>
              <a:rPr lang="en-US" sz="1400" dirty="0"/>
              <a:t>Settlers of </a:t>
            </a:r>
            <a:r>
              <a:rPr lang="en-US" sz="1400" dirty="0" err="1"/>
              <a:t>Catan</a:t>
            </a:r>
            <a:endParaRPr lang="en-US" sz="1400" dirty="0"/>
          </a:p>
          <a:p>
            <a:pPr algn="r"/>
            <a:r>
              <a:rPr lang="en-US" sz="1400" dirty="0"/>
              <a:t>Megan Fox</a:t>
            </a:r>
          </a:p>
          <a:p>
            <a:pPr algn="r"/>
            <a:r>
              <a:rPr lang="en-US" sz="1400" dirty="0"/>
              <a:t>Rock Band</a:t>
            </a:r>
          </a:p>
          <a:p>
            <a:pPr algn="r"/>
            <a:r>
              <a:rPr lang="en-US" sz="1400" dirty="0"/>
              <a:t>Foursquare</a:t>
            </a:r>
          </a:p>
          <a:p>
            <a:pPr algn="r"/>
            <a:r>
              <a:rPr lang="en-US" sz="1400" dirty="0"/>
              <a:t>Guitar Hero</a:t>
            </a:r>
          </a:p>
          <a:p>
            <a:pPr algn="r"/>
            <a:r>
              <a:rPr lang="en-US" sz="1400" dirty="0"/>
              <a:t>Oprah Winfrey Show</a:t>
            </a:r>
          </a:p>
          <a:p>
            <a:pPr algn="r"/>
            <a:r>
              <a:rPr lang="en-US" sz="1400" dirty="0"/>
              <a:t>Halo</a:t>
            </a:r>
          </a:p>
          <a:p>
            <a:pPr algn="r"/>
            <a:r>
              <a:rPr lang="en-US" sz="1400" dirty="0"/>
              <a:t>Wii Fit</a:t>
            </a:r>
          </a:p>
          <a:p>
            <a:pPr algn="r"/>
            <a:r>
              <a:rPr lang="en-US" sz="1400" dirty="0"/>
              <a:t>Wii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04800"/>
            <a:ext cx="4491633" cy="5438180"/>
          </a:xfrm>
          <a:prstGeom prst="rect">
            <a:avLst/>
          </a:prstGeom>
          <a:noFill/>
          <a:ln w="50800" cap="rnd" cmpd="sng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3543">
            <a:off x="1787275" y="717577"/>
            <a:ext cx="4500563" cy="5429251"/>
          </a:xfrm>
          <a:prstGeom prst="rect">
            <a:avLst/>
          </a:prstGeom>
          <a:noFill/>
          <a:ln w="50800" cap="rnd" cmpd="sng">
            <a:solidFill>
              <a:schemeClr val="tx1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61810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95 -0.00695 L -0.01528 -8.29584 " pathEditMode="relative" rAng="0" ptsTypes="AA">
                                      <p:cBhvr>
                                        <p:cTn id="11" dur="3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-4144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57163"/>
            <a:ext cx="3733800" cy="281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57163"/>
            <a:ext cx="3733800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105150"/>
            <a:ext cx="3729038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76574"/>
            <a:ext cx="3724275" cy="281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287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5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5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Jay Leno </a:t>
            </a:r>
            <a:r>
              <a:rPr lang="en-US" i="1" dirty="0" smtClean="0"/>
              <a:t>vs.</a:t>
            </a:r>
            <a:r>
              <a:rPr lang="en-US" dirty="0" smtClean="0"/>
              <a:t> Conan</a:t>
            </a:r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0238"/>
            <a:ext cx="3724275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900238"/>
            <a:ext cx="3724275" cy="280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177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Comparing Demographic “Genes”</a:t>
            </a:r>
            <a:endParaRPr 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3729038" cy="281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050" y="762000"/>
            <a:ext cx="3719513" cy="281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150" y="1152525"/>
            <a:ext cx="3648075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" y="1143000"/>
            <a:ext cx="3652838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4648200"/>
            <a:ext cx="2655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38.41%</a:t>
            </a:r>
            <a:r>
              <a:rPr lang="en-US" sz="2400" dirty="0" smtClean="0">
                <a:solidFill>
                  <a:srgbClr val="FF0000"/>
                </a:solidFill>
              </a:rPr>
              <a:t> correlation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454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0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0.23733 0.403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8" y="2016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1.11111E-6 L -0.25573 0.402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0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5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8238" y="762000"/>
            <a:ext cx="3743325" cy="280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Comparing Demographic “Genes”</a:t>
            </a:r>
            <a:endParaRPr lang="en-US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2000"/>
            <a:ext cx="3729038" cy="281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" y="1143000"/>
            <a:ext cx="3652838" cy="2090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324600" y="4648200"/>
            <a:ext cx="2675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92D050"/>
                </a:solidFill>
              </a:rPr>
              <a:t>80.89%</a:t>
            </a:r>
            <a:r>
              <a:rPr lang="en-US" sz="2400" dirty="0" smtClean="0">
                <a:solidFill>
                  <a:srgbClr val="92D050"/>
                </a:solidFill>
              </a:rPr>
              <a:t> correlation</a:t>
            </a:r>
            <a:endParaRPr lang="en-US" sz="2400" dirty="0">
              <a:solidFill>
                <a:srgbClr val="92D050"/>
              </a:solidFill>
            </a:endParaRPr>
          </a:p>
        </p:txBody>
      </p:sp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481" y="1152526"/>
            <a:ext cx="3652838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81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50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-1.48148E-6 L 0.23733 0.40324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501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8" y="20162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-0.25416 0.4020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12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08" y="200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-76200"/>
            <a:ext cx="3429000" cy="1905000"/>
          </a:xfrm>
        </p:spPr>
        <p:txBody>
          <a:bodyPr>
            <a:normAutofit/>
          </a:bodyPr>
          <a:lstStyle/>
          <a:p>
            <a:r>
              <a:rPr lang="en-US" dirty="0" smtClean="0"/>
              <a:t>Bejeweled Blitz Affinity</a:t>
            </a:r>
            <a:endParaRPr 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1" y="228600"/>
            <a:ext cx="4848225" cy="3015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76200" y="381000"/>
            <a:ext cx="5105400" cy="2286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6095999"/>
            <a:ext cx="692495" cy="692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14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4.44444E-6 L -0.00052 -4.80972 " pathEditMode="relative" rAng="0" ptsTypes="AA">
                                      <p:cBhvr>
                                        <p:cTn id="11" dur="30000" fill="hold"/>
                                        <p:tgtEl>
                                          <p:spTgt spid="522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240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395" y="2085975"/>
            <a:ext cx="3013710" cy="3646592"/>
          </a:xfrm>
        </p:spPr>
        <p:txBody>
          <a:bodyPr/>
          <a:lstStyle/>
          <a:p>
            <a:pPr algn="l"/>
            <a:r>
              <a:rPr lang="en-US" sz="4000" dirty="0" smtClean="0"/>
              <a:t>What are fans of </a:t>
            </a:r>
            <a:r>
              <a:rPr lang="en-US" sz="4000" b="1" dirty="0" smtClean="0">
                <a:latin typeface="Arial" pitchFamily="34" charset="0"/>
                <a:cs typeface="Arial" pitchFamily="34" charset="0"/>
              </a:rPr>
              <a:t>glee</a:t>
            </a:r>
            <a:r>
              <a:rPr lang="en-US" sz="4000" dirty="0" smtClean="0"/>
              <a:t> on </a:t>
            </a:r>
            <a:r>
              <a:rPr lang="en-US" sz="4000" dirty="0" err="1" smtClean="0"/>
              <a:t>facebook</a:t>
            </a:r>
            <a:r>
              <a:rPr lang="en-US" sz="4000" dirty="0" smtClean="0"/>
              <a:t> interested in?</a:t>
            </a:r>
            <a:endParaRPr lang="en-US" sz="4000" dirty="0"/>
          </a:p>
        </p:txBody>
      </p:sp>
      <p:pic>
        <p:nvPicPr>
          <p:cNvPr id="12290" name="Picture 2" descr="A black background with the word &quot;Glee&quot; written in white lowercase letters and centered.">
            <a:hlinkClick r:id="rId2" tooltip="Glee title card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95" y="755438"/>
            <a:ext cx="2381250" cy="1330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1450" y="755438"/>
            <a:ext cx="4838700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782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738180"/>
            <a:ext cx="2154174" cy="282054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2587" y="2191800"/>
            <a:ext cx="2154174" cy="2887599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2093" y="839434"/>
            <a:ext cx="2166747" cy="266966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346" y="2197425"/>
            <a:ext cx="2183511" cy="2883408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465" y="839433"/>
            <a:ext cx="2162556" cy="3030093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A black background with the word &quot;Glee&quot; written in white lowercase letters and centered.">
            <a:hlinkClick r:id="rId7" tooltip="Glee title card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263" y="4921664"/>
            <a:ext cx="1476375" cy="826770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39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83613"/>
            <a:ext cx="8229600" cy="589551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Affinity for Games</a:t>
            </a:r>
            <a:endParaRPr lang="en-US" sz="3600" dirty="0"/>
          </a:p>
        </p:txBody>
      </p:sp>
      <p:pic>
        <p:nvPicPr>
          <p:cNvPr id="5" name="Picture 2" descr="A black background with the word &quot;Glee&quot; written in white lowercase letters and centered.">
            <a:hlinkClick r:id="rId2" tooltip="Glee title card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5777" y="129360"/>
            <a:ext cx="856252" cy="47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3226976"/>
              </p:ext>
            </p:extLst>
          </p:nvPr>
        </p:nvGraphicFramePr>
        <p:xfrm>
          <a:off x="0" y="600075"/>
          <a:ext cx="9144000" cy="5410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5283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"/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"/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"/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"/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"/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"/>
                                        <p:tgtEl>
                                          <p:spTgt spid="6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"/>
                                        <p:tgtEl>
                                          <p:spTgt spid="6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"/>
                                        <p:tgtEl>
                                          <p:spTgt spid="6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"/>
                                        <p:tgtEl>
                                          <p:spTgt spid="6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"/>
                                        <p:tgtEl>
                                          <p:spTgt spid="6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"/>
                                        <p:tgtEl>
                                          <p:spTgt spid="6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"/>
                                        <p:tgtEl>
                                          <p:spTgt spid="6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"/>
                                        <p:tgtEl>
                                          <p:spTgt spid="6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"/>
                                        <p:tgtEl>
                                          <p:spTgt spid="6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"/>
                                        <p:tgtEl>
                                          <p:spTgt spid="6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"/>
                                        <p:tgtEl>
                                          <p:spTgt spid="6">
                                            <p:graphicEl>
                                              <a:chart seriesIdx="0" categoryIdx="1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"/>
                                        <p:tgtEl>
                                          <p:spTgt spid="6">
                                            <p:graphicEl>
                                              <a:chart seriesIdx="0" categoryIdx="1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"/>
                                        <p:tgtEl>
                                          <p:spTgt spid="6">
                                            <p:graphicEl>
                                              <a:chart seriesIdx="0" categoryIdx="1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"/>
                                        <p:tgtEl>
                                          <p:spTgt spid="6">
                                            <p:graphicEl>
                                              <a:chart seriesIdx="0" categoryIdx="1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"/>
                                        <p:tgtEl>
                                          <p:spTgt spid="6">
                                            <p:graphicEl>
                                              <a:chart seriesIdx="0" categoryIdx="1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"/>
                                        <p:tgtEl>
                                          <p:spTgt spid="6">
                                            <p:graphicEl>
                                              <a:chart seriesIdx="0" categoryIdx="2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"/>
                                        <p:tgtEl>
                                          <p:spTgt spid="6">
                                            <p:graphicEl>
                                              <a:chart seriesIdx="0" categoryIdx="2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"/>
                                        <p:tgtEl>
                                          <p:spTgt spid="6">
                                            <p:graphicEl>
                                              <a:chart seriesIdx="0" categoryIdx="2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"/>
                                        <p:tgtEl>
                                          <p:spTgt spid="6">
                                            <p:graphicEl>
                                              <a:chart seriesIdx="0" categoryIdx="2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"/>
                                        <p:tgtEl>
                                          <p:spTgt spid="6">
                                            <p:graphicEl>
                                              <a:chart seriesIdx="0" categoryIdx="2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"/>
                                        <p:tgtEl>
                                          <p:spTgt spid="6">
                                            <p:graphicEl>
                                              <a:chart seriesIdx="0" categoryIdx="2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"/>
                                        <p:tgtEl>
                                          <p:spTgt spid="6">
                                            <p:graphicEl>
                                              <a:chart seriesIdx="0" categoryIdx="2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"/>
                                        <p:tgtEl>
                                          <p:spTgt spid="6">
                                            <p:graphicEl>
                                              <a:chart seriesIdx="0" categoryIdx="2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"/>
                                        <p:tgtEl>
                                          <p:spTgt spid="6">
                                            <p:graphicEl>
                                              <a:chart seriesIdx="0" categoryIdx="2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"/>
                                        <p:tgtEl>
                                          <p:spTgt spid="6">
                                            <p:graphicEl>
                                              <a:chart seriesIdx="0" categoryIdx="2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"/>
                                        <p:tgtEl>
                                          <p:spTgt spid="6">
                                            <p:graphicEl>
                                              <a:chart seriesIdx="0" categoryIdx="3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"/>
                                        <p:tgtEl>
                                          <p:spTgt spid="6">
                                            <p:graphicEl>
                                              <a:chart seriesIdx="0" categoryIdx="3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"/>
                            </p:stCondLst>
                            <p:childTnLst>
                              <p:par>
                                <p:cTn id="1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"/>
                                        <p:tgtEl>
                                          <p:spTgt spid="6">
                                            <p:graphicEl>
                                              <a:chart seriesIdx="0" categoryIdx="3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"/>
                                        <p:tgtEl>
                                          <p:spTgt spid="6">
                                            <p:graphicEl>
                                              <a:chart seriesIdx="0" categoryIdx="3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"/>
                            </p:stCondLst>
                            <p:childTnLst>
                              <p:par>
                                <p:cTn id="1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"/>
                                        <p:tgtEl>
                                          <p:spTgt spid="6">
                                            <p:graphicEl>
                                              <a:chart seriesIdx="0" categoryIdx="3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"/>
                            </p:stCondLst>
                            <p:childTnLst>
                              <p:par>
                                <p:cTn id="1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"/>
                                        <p:tgtEl>
                                          <p:spTgt spid="6">
                                            <p:graphicEl>
                                              <a:chart seriesIdx="0" categoryIdx="3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"/>
                                        <p:tgtEl>
                                          <p:spTgt spid="6">
                                            <p:graphicEl>
                                              <a:chart seriesIdx="0" categoryIdx="3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"/>
                            </p:stCondLst>
                            <p:childTnLst>
                              <p:par>
                                <p:cTn id="1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"/>
                                        <p:tgtEl>
                                          <p:spTgt spid="6">
                                            <p:graphicEl>
                                              <a:chart seriesIdx="0" categoryIdx="3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"/>
                            </p:stCondLst>
                            <p:childTnLst>
                              <p:par>
                                <p:cTn id="1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"/>
                                        <p:tgtEl>
                                          <p:spTgt spid="6">
                                            <p:graphicEl>
                                              <a:chart seriesIdx="0" categoryIdx="3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000"/>
                            </p:stCondLst>
                            <p:childTnLst>
                              <p:par>
                                <p:cTn id="1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7" dur="50"/>
                                        <p:tgtEl>
                                          <p:spTgt spid="6">
                                            <p:graphicEl>
                                              <a:chart seriesIdx="0" categoryIdx="3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050"/>
                            </p:stCondLst>
                            <p:childTnLst>
                              <p:par>
                                <p:cTn id="1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"/>
                                        <p:tgtEl>
                                          <p:spTgt spid="6">
                                            <p:graphicEl>
                                              <a:chart seriesIdx="0" categoryIdx="4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00"/>
                            </p:stCondLst>
                            <p:childTnLst>
                              <p:par>
                                <p:cTn id="1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"/>
                                        <p:tgtEl>
                                          <p:spTgt spid="6">
                                            <p:graphicEl>
                                              <a:chart seriesIdx="0" categoryIdx="4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150"/>
                            </p:stCondLst>
                            <p:childTnLst>
                              <p:par>
                                <p:cTn id="1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9" dur="50"/>
                                        <p:tgtEl>
                                          <p:spTgt spid="6">
                                            <p:graphicEl>
                                              <a:chart seriesIdx="0" categoryIdx="4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2200"/>
                            </p:stCondLst>
                            <p:childTnLst>
                              <p:par>
                                <p:cTn id="1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3" dur="50"/>
                                        <p:tgtEl>
                                          <p:spTgt spid="6">
                                            <p:graphicEl>
                                              <a:chart seriesIdx="0" categoryIdx="4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2250"/>
                            </p:stCondLst>
                            <p:childTnLst>
                              <p:par>
                                <p:cTn id="1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"/>
                                        <p:tgtEl>
                                          <p:spTgt spid="6">
                                            <p:graphicEl>
                                              <a:chart seriesIdx="0" categoryIdx="4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300"/>
                            </p:stCondLst>
                            <p:childTnLst>
                              <p:par>
                                <p:cTn id="1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1" dur="50"/>
                                        <p:tgtEl>
                                          <p:spTgt spid="6">
                                            <p:graphicEl>
                                              <a:chart seriesIdx="0" categoryIdx="4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350"/>
                            </p:stCondLst>
                            <p:childTnLst>
                              <p:par>
                                <p:cTn id="1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5" dur="50"/>
                                        <p:tgtEl>
                                          <p:spTgt spid="6">
                                            <p:graphicEl>
                                              <a:chart seriesIdx="0" categoryIdx="4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2400"/>
                            </p:stCondLst>
                            <p:childTnLst>
                              <p:par>
                                <p:cTn id="1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9" dur="50"/>
                                        <p:tgtEl>
                                          <p:spTgt spid="6">
                                            <p:graphicEl>
                                              <a:chart seriesIdx="0" categoryIdx="4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450"/>
                            </p:stCondLst>
                            <p:childTnLst>
                              <p:par>
                                <p:cTn id="2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3" dur="50"/>
                                        <p:tgtEl>
                                          <p:spTgt spid="6">
                                            <p:graphicEl>
                                              <a:chart seriesIdx="0" categoryIdx="4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500"/>
                            </p:stCondLst>
                            <p:childTnLst>
                              <p:par>
                                <p:cTn id="2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"/>
                                        <p:tgtEl>
                                          <p:spTgt spid="6">
                                            <p:graphicEl>
                                              <a:chart seriesIdx="0" categoryIdx="4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2550"/>
                            </p:stCondLst>
                            <p:childTnLst>
                              <p:par>
                                <p:cTn id="2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1" dur="50"/>
                                        <p:tgtEl>
                                          <p:spTgt spid="6">
                                            <p:graphicEl>
                                              <a:chart seriesIdx="0" categoryIdx="5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600"/>
                            </p:stCondLst>
                            <p:childTnLst>
                              <p:par>
                                <p:cTn id="2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"/>
                                        <p:tgtEl>
                                          <p:spTgt spid="6">
                                            <p:graphicEl>
                                              <a:chart seriesIdx="0" categoryIdx="5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2650"/>
                            </p:stCondLst>
                            <p:childTnLst>
                              <p:par>
                                <p:cTn id="2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"/>
                                        <p:tgtEl>
                                          <p:spTgt spid="6">
                                            <p:graphicEl>
                                              <a:chart seriesIdx="0" categoryIdx="5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2700"/>
                            </p:stCondLst>
                            <p:childTnLst>
                              <p:par>
                                <p:cTn id="2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"/>
                                        <p:tgtEl>
                                          <p:spTgt spid="6">
                                            <p:graphicEl>
                                              <a:chart seriesIdx="0" categoryIdx="5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El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 smtClean="0"/>
              <a:t>a Social </a:t>
            </a:r>
            <a:r>
              <a:rPr lang="en-US" dirty="0" smtClean="0"/>
              <a:t>Game?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171" y="1135744"/>
            <a:ext cx="8229600" cy="3276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“But they’re not social!”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“A game played on a Social Network”</a:t>
            </a:r>
            <a:br>
              <a:rPr lang="en-US" dirty="0" smtClean="0"/>
            </a:b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35430" y="1451427"/>
            <a:ext cx="4225470" cy="0"/>
          </a:xfrm>
          <a:prstGeom prst="line">
            <a:avLst/>
          </a:prstGeom>
          <a:ln w="412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4049486" y="2902868"/>
            <a:ext cx="2670628" cy="464457"/>
          </a:xfrm>
          <a:prstGeom prst="rect">
            <a:avLst/>
          </a:prstGeom>
          <a:solidFill>
            <a:srgbClr val="92D05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57943" y="2898445"/>
            <a:ext cx="1074057" cy="464458"/>
          </a:xfrm>
          <a:prstGeom prst="rect">
            <a:avLst/>
          </a:prstGeom>
          <a:solidFill>
            <a:srgbClr val="92D050">
              <a:alpha val="6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/>
        </p:nvGrpSpPr>
        <p:grpSpPr>
          <a:xfrm>
            <a:off x="1378370" y="3864181"/>
            <a:ext cx="3532935" cy="714300"/>
            <a:chOff x="1378370" y="4154461"/>
            <a:chExt cx="3532935" cy="714300"/>
          </a:xfrm>
        </p:grpSpPr>
        <p:sp>
          <p:nvSpPr>
            <p:cNvPr id="12" name="Right Arrow 11"/>
            <p:cNvSpPr/>
            <p:nvPr/>
          </p:nvSpPr>
          <p:spPr>
            <a:xfrm rot="2544896">
              <a:off x="1378370" y="4154461"/>
              <a:ext cx="1325621" cy="362087"/>
            </a:xfrm>
            <a:prstGeom prst="rightArrow">
              <a:avLst/>
            </a:prstGeom>
            <a:solidFill>
              <a:srgbClr val="92D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830286" y="4499429"/>
              <a:ext cx="20810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So what is a game?</a:t>
              </a:r>
              <a:endParaRPr lang="en-US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5196114" y="2273843"/>
            <a:ext cx="81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92D050"/>
                </a:solidFill>
                <a:latin typeface="Wingdings 2" pitchFamily="18" charset="2"/>
              </a:rPr>
              <a:t>P</a:t>
            </a:r>
          </a:p>
          <a:p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41038" y="2298449"/>
            <a:ext cx="812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92D050"/>
                </a:solidFill>
                <a:latin typeface="Wingdings 2" pitchFamily="18" charset="2"/>
              </a:rPr>
              <a:t>P</a:t>
            </a:r>
          </a:p>
          <a:p>
            <a:endParaRPr lang="en-US" dirty="0">
              <a:solidFill>
                <a:srgbClr val="92D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26739" y="1611086"/>
            <a:ext cx="4920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 (After all, “Casual G</a:t>
            </a:r>
            <a:r>
              <a:rPr lang="en-US" dirty="0" smtClean="0"/>
              <a:t>ames </a:t>
            </a:r>
            <a:r>
              <a:rPr lang="en-US" dirty="0"/>
              <a:t>are not casual” </a:t>
            </a:r>
            <a:r>
              <a:rPr lang="en-US" dirty="0" smtClean="0"/>
              <a:t>either!)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384799" y="3959868"/>
            <a:ext cx="295202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rial Black" pitchFamily="34" charset="0"/>
              </a:rPr>
              <a:t>Not Work!</a:t>
            </a:r>
            <a:endParaRPr lang="en-US" sz="40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35435" y="5192260"/>
            <a:ext cx="824250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“Any non-obligatory activity that is performed for </a:t>
            </a:r>
            <a:r>
              <a:rPr lang="en-US" sz="2800" dirty="0" smtClean="0"/>
              <a:t>fun!”</a:t>
            </a:r>
            <a:endParaRPr lang="en-US" sz="2800" dirty="0"/>
          </a:p>
          <a:p>
            <a:endParaRPr lang="en-US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628573" y="4667754"/>
            <a:ext cx="0" cy="422908"/>
          </a:xfrm>
          <a:prstGeom prst="straightConnector1">
            <a:avLst/>
          </a:prstGeom>
          <a:ln w="3492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294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3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64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5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6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67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  <p:bldP spid="11" grpId="0" animBg="1"/>
      <p:bldP spid="14" grpId="0"/>
      <p:bldP spid="15" grpId="0"/>
      <p:bldP spid="17" grpId="0"/>
      <p:bldP spid="18" grpId="0"/>
      <p:bldP spid="19" grpId="0"/>
      <p:bldP spid="19" grpId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9575" y="104775"/>
            <a:ext cx="8229600" cy="51435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TV Shows</a:t>
            </a:r>
            <a:endParaRPr lang="en-US" sz="3600" dirty="0"/>
          </a:p>
        </p:txBody>
      </p:sp>
      <p:pic>
        <p:nvPicPr>
          <p:cNvPr id="5" name="Picture 2" descr="A black background with the word &quot;Glee&quot; written in white lowercase letters and centered.">
            <a:hlinkClick r:id="rId2" tooltip="Glee title card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0067" y="128484"/>
            <a:ext cx="856252" cy="47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1393192"/>
              </p:ext>
            </p:extLst>
          </p:nvPr>
        </p:nvGraphicFramePr>
        <p:xfrm>
          <a:off x="1" y="606490"/>
          <a:ext cx="9144000" cy="5403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1664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"/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"/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"/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"/>
                                        <p:tgtEl>
                                          <p:spTgt spid="7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"/>
                                        <p:tgtEl>
                                          <p:spTgt spid="7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"/>
                                        <p:tgtEl>
                                          <p:spTgt spid="7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"/>
                                        <p:tgtEl>
                                          <p:spTgt spid="7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"/>
                                        <p:tgtEl>
                                          <p:spTgt spid="7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"/>
                                        <p:tgtEl>
                                          <p:spTgt spid="7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"/>
                                        <p:tgtEl>
                                          <p:spTgt spid="7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"/>
                                        <p:tgtEl>
                                          <p:spTgt spid="7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"/>
                                        <p:tgtEl>
                                          <p:spTgt spid="7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"/>
                                        <p:tgtEl>
                                          <p:spTgt spid="7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"/>
                                        <p:tgtEl>
                                          <p:spTgt spid="7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"/>
                                        <p:tgtEl>
                                          <p:spTgt spid="7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"/>
                                        <p:tgtEl>
                                          <p:spTgt spid="7">
                                            <p:graphicEl>
                                              <a:chart seriesIdx="0" categoryIdx="1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"/>
                            </p:stCondLst>
                            <p:childTnLst>
                              <p:par>
                                <p:cTn id="7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"/>
                                        <p:tgtEl>
                                          <p:spTgt spid="7">
                                            <p:graphicEl>
                                              <a:chart seriesIdx="0" categoryIdx="1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"/>
                                        <p:tgtEl>
                                          <p:spTgt spid="7">
                                            <p:graphicEl>
                                              <a:chart seriesIdx="0" categoryIdx="1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"/>
                                        <p:tgtEl>
                                          <p:spTgt spid="7">
                                            <p:graphicEl>
                                              <a:chart seriesIdx="0" categoryIdx="1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"/>
                                        <p:tgtEl>
                                          <p:spTgt spid="7">
                                            <p:graphicEl>
                                              <a:chart seriesIdx="0" categoryIdx="1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50"/>
                            </p:stCondLst>
                            <p:childTnLst>
                              <p:par>
                                <p:cTn id="8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"/>
                                        <p:tgtEl>
                                          <p:spTgt spid="7">
                                            <p:graphicEl>
                                              <a:chart seriesIdx="0" categoryIdx="2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100"/>
                            </p:stCondLst>
                            <p:childTnLst>
                              <p:par>
                                <p:cTn id="9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"/>
                                        <p:tgtEl>
                                          <p:spTgt spid="7">
                                            <p:graphicEl>
                                              <a:chart seriesIdx="0" categoryIdx="2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150"/>
                            </p:stCondLst>
                            <p:childTnLst>
                              <p:par>
                                <p:cTn id="9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"/>
                                        <p:tgtEl>
                                          <p:spTgt spid="7">
                                            <p:graphicEl>
                                              <a:chart seriesIdx="0" categoryIdx="2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200"/>
                            </p:stCondLst>
                            <p:childTnLst>
                              <p:par>
                                <p:cTn id="10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"/>
                                        <p:tgtEl>
                                          <p:spTgt spid="7">
                                            <p:graphicEl>
                                              <a:chart seriesIdx="0" categoryIdx="2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250"/>
                            </p:stCondLst>
                            <p:childTnLst>
                              <p:par>
                                <p:cTn id="10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"/>
                                        <p:tgtEl>
                                          <p:spTgt spid="7">
                                            <p:graphicEl>
                                              <a:chart seriesIdx="0" categoryIdx="2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300"/>
                            </p:stCondLst>
                            <p:childTnLst>
                              <p:par>
                                <p:cTn id="10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"/>
                                        <p:tgtEl>
                                          <p:spTgt spid="7">
                                            <p:graphicEl>
                                              <a:chart seriesIdx="0" categoryIdx="2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"/>
                                        <p:tgtEl>
                                          <p:spTgt spid="7">
                                            <p:graphicEl>
                                              <a:chart seriesIdx="0" categoryIdx="2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4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"/>
                                        <p:tgtEl>
                                          <p:spTgt spid="7">
                                            <p:graphicEl>
                                              <a:chart seriesIdx="0" categoryIdx="2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45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"/>
                                        <p:tgtEl>
                                          <p:spTgt spid="7">
                                            <p:graphicEl>
                                              <a:chart seriesIdx="0" categoryIdx="2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5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"/>
                                        <p:tgtEl>
                                          <p:spTgt spid="7">
                                            <p:graphicEl>
                                              <a:chart seriesIdx="0" categoryIdx="2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55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"/>
                                        <p:tgtEl>
                                          <p:spTgt spid="7">
                                            <p:graphicEl>
                                              <a:chart seriesIdx="0" categoryIdx="3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60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"/>
                                        <p:tgtEl>
                                          <p:spTgt spid="7">
                                            <p:graphicEl>
                                              <a:chart seriesIdx="0" categoryIdx="3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650"/>
                            </p:stCondLst>
                            <p:childTnLst>
                              <p:par>
                                <p:cTn id="1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"/>
                                        <p:tgtEl>
                                          <p:spTgt spid="7">
                                            <p:graphicEl>
                                              <a:chart seriesIdx="0" categoryIdx="3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700"/>
                            </p:stCondLst>
                            <p:childTnLst>
                              <p:par>
                                <p:cTn id="1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"/>
                                        <p:tgtEl>
                                          <p:spTgt spid="7">
                                            <p:graphicEl>
                                              <a:chart seriesIdx="0" categoryIdx="3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750"/>
                            </p:stCondLst>
                            <p:childTnLst>
                              <p:par>
                                <p:cTn id="1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"/>
                                        <p:tgtEl>
                                          <p:spTgt spid="7">
                                            <p:graphicEl>
                                              <a:chart seriesIdx="0" categoryIdx="3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800"/>
                            </p:stCondLst>
                            <p:childTnLst>
                              <p:par>
                                <p:cTn id="1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"/>
                                        <p:tgtEl>
                                          <p:spTgt spid="7">
                                            <p:graphicEl>
                                              <a:chart seriesIdx="0" categoryIdx="3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5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50"/>
                                        <p:tgtEl>
                                          <p:spTgt spid="7">
                                            <p:graphicEl>
                                              <a:chart seriesIdx="0" categoryIdx="3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900"/>
                            </p:stCondLst>
                            <p:childTnLst>
                              <p:par>
                                <p:cTn id="1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0"/>
                                        <p:tgtEl>
                                          <p:spTgt spid="7">
                                            <p:graphicEl>
                                              <a:chart seriesIdx="0" categoryIdx="3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950"/>
                            </p:stCondLst>
                            <p:childTnLst>
                              <p:par>
                                <p:cTn id="1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3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"/>
                                        <p:tgtEl>
                                          <p:spTgt spid="7">
                                            <p:graphicEl>
                                              <a:chart seriesIdx="0" categoryIdx="3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Chart bld="seriesEl"/>
        </p:bldSub>
      </p:bldGraphic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975" y="0"/>
            <a:ext cx="8229600" cy="59055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Music</a:t>
            </a:r>
            <a:endParaRPr lang="en-US" sz="3600" dirty="0"/>
          </a:p>
        </p:txBody>
      </p:sp>
      <p:pic>
        <p:nvPicPr>
          <p:cNvPr id="5" name="Picture 2" descr="A black background with the word &quot;Glee&quot; written in white lowercase letters and centered.">
            <a:hlinkClick r:id="rId2" tooltip="Glee title card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2447" y="44514"/>
            <a:ext cx="856252" cy="47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6647570"/>
              </p:ext>
            </p:extLst>
          </p:nvPr>
        </p:nvGraphicFramePr>
        <p:xfrm>
          <a:off x="0" y="657225"/>
          <a:ext cx="9144000" cy="5353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47615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"/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"/>
                                        <p:tgtEl>
                                          <p:spTgt spid="6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"/>
                                        <p:tgtEl>
                                          <p:spTgt spid="6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"/>
                                        <p:tgtEl>
                                          <p:spTgt spid="6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"/>
                                        <p:tgtEl>
                                          <p:spTgt spid="6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"/>
                                        <p:tgtEl>
                                          <p:spTgt spid="6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"/>
                                        <p:tgtEl>
                                          <p:spTgt spid="6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"/>
                                        <p:tgtEl>
                                          <p:spTgt spid="6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"/>
                                        <p:tgtEl>
                                          <p:spTgt spid="6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"/>
                                        <p:tgtEl>
                                          <p:spTgt spid="6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"/>
                                        <p:tgtEl>
                                          <p:spTgt spid="6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"/>
                                        <p:tgtEl>
                                          <p:spTgt spid="6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"/>
                                        <p:tgtEl>
                                          <p:spTgt spid="6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"/>
                                        <p:tgtEl>
                                          <p:spTgt spid="6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Chart bld="seriesEl"/>
        </p:bldSub>
      </p:bldGraphic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-25422"/>
            <a:ext cx="8229600" cy="55245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Drinks, Fast Food and Footwear</a:t>
            </a:r>
            <a:endParaRPr lang="en-US" sz="3600" dirty="0"/>
          </a:p>
        </p:txBody>
      </p:sp>
      <p:pic>
        <p:nvPicPr>
          <p:cNvPr id="5" name="Picture 2" descr="A black background with the word &quot;Glee&quot; written in white lowercase letters and centered.">
            <a:hlinkClick r:id="rId2" tooltip="Glee title card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7207" y="29274"/>
            <a:ext cx="856252" cy="47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81802153"/>
              </p:ext>
            </p:extLst>
          </p:nvPr>
        </p:nvGraphicFramePr>
        <p:xfrm>
          <a:off x="0" y="590550"/>
          <a:ext cx="2164080" cy="536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9377075"/>
              </p:ext>
            </p:extLst>
          </p:nvPr>
        </p:nvGraphicFramePr>
        <p:xfrm>
          <a:off x="2182179" y="619125"/>
          <a:ext cx="3355657" cy="5374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9" name="Chart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0701115"/>
              </p:ext>
            </p:extLst>
          </p:nvPr>
        </p:nvGraphicFramePr>
        <p:xfrm>
          <a:off x="5561691" y="612054"/>
          <a:ext cx="3582309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89759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7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"/>
                                        <p:tgtEl>
                                          <p:spTgt spid="7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"/>
                                        <p:tgtEl>
                                          <p:spTgt spid="7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"/>
                                        <p:tgtEl>
                                          <p:spTgt spid="7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"/>
                                        <p:tgtEl>
                                          <p:spTgt spid="8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"/>
                                        <p:tgtEl>
                                          <p:spTgt spid="8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"/>
                                        <p:tgtEl>
                                          <p:spTgt spid="8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"/>
                                        <p:tgtEl>
                                          <p:spTgt spid="8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"/>
                                        <p:tgtEl>
                                          <p:spTgt spid="8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200"/>
                                        <p:tgtEl>
                                          <p:spTgt spid="8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200"/>
                            </p:stCondLst>
                            <p:childTnLst>
                              <p:par>
                                <p:cTn id="4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"/>
                                        <p:tgtEl>
                                          <p:spTgt spid="8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2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200"/>
                                        <p:tgtEl>
                                          <p:spTgt spid="9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"/>
                                        <p:tgtEl>
                                          <p:spTgt spid="9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200"/>
                                        <p:tgtEl>
                                          <p:spTgt spid="9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"/>
                            </p:stCondLst>
                            <p:childTnLst>
                              <p:par>
                                <p:cTn id="6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200"/>
                                        <p:tgtEl>
                                          <p:spTgt spid="9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00"/>
                                        <p:tgtEl>
                                          <p:spTgt spid="9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00"/>
                            </p:stCondLst>
                            <p:childTnLst>
                              <p:par>
                                <p:cTn id="7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200"/>
                                        <p:tgtEl>
                                          <p:spTgt spid="9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 uiExpand="1">
        <p:bldSub>
          <a:bldChart bld="seriesEl"/>
        </p:bldSub>
      </p:bldGraphic>
      <p:bldGraphic spid="8" grpId="0" uiExpand="1">
        <p:bldSub>
          <a:bldChart bld="seriesEl"/>
        </p:bldSub>
      </p:bldGraphic>
      <p:bldGraphic spid="9" grpId="0" uiExpand="1">
        <p:bldSub>
          <a:bldChart bld="seriesEl"/>
        </p:bldSub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820" y="-4837"/>
            <a:ext cx="8229600" cy="630768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Hobbies, Animals and Misc.</a:t>
            </a:r>
            <a:endParaRPr lang="en-US" sz="3600" dirty="0"/>
          </a:p>
        </p:txBody>
      </p:sp>
      <p:pic>
        <p:nvPicPr>
          <p:cNvPr id="5" name="Picture 2" descr="A black background with the word &quot;Glee&quot; written in white lowercase letters and centered.">
            <a:hlinkClick r:id="rId2" tooltip="Glee title card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927" y="83820"/>
            <a:ext cx="856252" cy="478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66569442"/>
              </p:ext>
            </p:extLst>
          </p:nvPr>
        </p:nvGraphicFramePr>
        <p:xfrm>
          <a:off x="0" y="487680"/>
          <a:ext cx="527074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762010"/>
              </p:ext>
            </p:extLst>
          </p:nvPr>
        </p:nvGraphicFramePr>
        <p:xfrm>
          <a:off x="5178580" y="457201"/>
          <a:ext cx="17907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18405548"/>
              </p:ext>
            </p:extLst>
          </p:nvPr>
        </p:nvGraphicFramePr>
        <p:xfrm>
          <a:off x="6938919" y="491020"/>
          <a:ext cx="208026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908983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"/>
                                        <p:tgtEl>
                                          <p:spTgt spid="10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"/>
                                        <p:tgtEl>
                                          <p:spTgt spid="10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"/>
                                        <p:tgtEl>
                                          <p:spTgt spid="10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200"/>
                                        <p:tgtEl>
                                          <p:spTgt spid="10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"/>
                                        <p:tgtEl>
                                          <p:spTgt spid="10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"/>
                                        <p:tgtEl>
                                          <p:spTgt spid="10">
                                            <p:graphicEl>
                                              <a:chart seriesIdx="0" categoryIdx="5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"/>
                                        <p:tgtEl>
                                          <p:spTgt spid="10">
                                            <p:graphicEl>
                                              <a:chart seriesIdx="0" categoryIdx="6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"/>
                                        <p:tgtEl>
                                          <p:spTgt spid="10">
                                            <p:graphicEl>
                                              <a:chart seriesIdx="0" categoryIdx="7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200"/>
                                        <p:tgtEl>
                                          <p:spTgt spid="10">
                                            <p:graphicEl>
                                              <a:chart seriesIdx="0" categoryIdx="8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"/>
                                        <p:tgtEl>
                                          <p:spTgt spid="10">
                                            <p:graphicEl>
                                              <a:chart seriesIdx="0" categoryIdx="9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200"/>
                                        <p:tgtEl>
                                          <p:spTgt spid="10">
                                            <p:graphicEl>
                                              <a:chart seriesIdx="0" categoryIdx="1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4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200"/>
                                        <p:tgtEl>
                                          <p:spTgt spid="10">
                                            <p:graphicEl>
                                              <a:chart seriesIdx="0" categoryIdx="1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6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200"/>
                                        <p:tgtEl>
                                          <p:spTgt spid="10">
                                            <p:graphicEl>
                                              <a:chart seriesIdx="0" categoryIdx="1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8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200"/>
                                        <p:tgtEl>
                                          <p:spTgt spid="10">
                                            <p:graphicEl>
                                              <a:chart seriesIdx="0" categoryIdx="1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200"/>
                                        <p:tgtEl>
                                          <p:spTgt spid="10">
                                            <p:graphicEl>
                                              <a:chart seriesIdx="0" categoryIdx="1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200"/>
                                        <p:tgtEl>
                                          <p:spTgt spid="11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200"/>
                                        <p:tgtEl>
                                          <p:spTgt spid="11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00"/>
                            </p:stCondLst>
                            <p:childTnLst>
                              <p:par>
                                <p:cTn id="7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200"/>
                                        <p:tgtEl>
                                          <p:spTgt spid="11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"/>
                            </p:stCondLst>
                            <p:childTnLst>
                              <p:par>
                                <p:cTn id="8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200"/>
                                        <p:tgtEl>
                                          <p:spTgt spid="11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200"/>
                                        <p:tgtEl>
                                          <p:spTgt spid="12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"/>
                            </p:stCondLst>
                            <p:childTnLst>
                              <p:par>
                                <p:cTn id="9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200"/>
                                        <p:tgtEl>
                                          <p:spTgt spid="12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4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00"/>
                                        <p:tgtEl>
                                          <p:spTgt spid="12">
                                            <p:graphicEl>
                                              <a:chart seriesIdx="0" categoryIdx="1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600"/>
                            </p:stCondLst>
                            <p:childTnLst>
                              <p:par>
                                <p:cTn id="9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200"/>
                                        <p:tgtEl>
                                          <p:spTgt spid="12">
                                            <p:graphicEl>
                                              <a:chart seriesIdx="0" categoryIdx="2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8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200"/>
                                        <p:tgtEl>
                                          <p:spTgt spid="12">
                                            <p:graphicEl>
                                              <a:chart seriesIdx="0" categoryIdx="3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0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00"/>
                                        <p:tgtEl>
                                          <p:spTgt spid="12">
                                            <p:graphicEl>
                                              <a:chart seriesIdx="0" categoryIdx="4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 uiExpand="1">
        <p:bldSub>
          <a:bldChart bld="seriesEl"/>
        </p:bldSub>
      </p:bldGraphic>
      <p:bldGraphic spid="11" grpId="0" uiExpand="1">
        <p:bldSub>
          <a:bldChart bld="seriesEl"/>
        </p:bldSub>
      </p:bldGraphic>
      <p:bldGraphic spid="12" grpId="0" uiExpand="1">
        <p:bldSub>
          <a:bldChart bld="seriesEl"/>
        </p:bldSub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739" y="190500"/>
            <a:ext cx="8229600" cy="838200"/>
          </a:xfrm>
        </p:spPr>
        <p:txBody>
          <a:bodyPr/>
          <a:lstStyle/>
          <a:p>
            <a:r>
              <a:rPr lang="en-US" dirty="0" smtClean="0"/>
              <a:t>Example (finally!)</a:t>
            </a:r>
            <a:endParaRPr lang="en-US" dirty="0"/>
          </a:p>
        </p:txBody>
      </p:sp>
      <p:pic>
        <p:nvPicPr>
          <p:cNvPr id="17412" name="Picture 4" descr="Great Poker Hand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2525712"/>
            <a:ext cx="262890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343400" y="2716212"/>
            <a:ext cx="32379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/>
              <a:t>GreatPokerHands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3708400" y="3535362"/>
            <a:ext cx="4971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Texas </a:t>
            </a:r>
            <a:r>
              <a:rPr lang="en-US" dirty="0" err="1" smtClean="0"/>
              <a:t>Hold’em</a:t>
            </a:r>
            <a:r>
              <a:rPr lang="en-US" dirty="0" smtClean="0"/>
              <a:t> Poker Strategy cards sold at retail.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616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GreatPokerHands</a:t>
            </a:r>
            <a:r>
              <a:rPr lang="en-US" dirty="0" smtClean="0"/>
              <a:t> Sales Database</a:t>
            </a:r>
            <a:endParaRPr lang="en-US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5700" y="1143000"/>
            <a:ext cx="30480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3768800" y="3289609"/>
            <a:ext cx="390294" cy="278780"/>
          </a:xfrm>
          <a:prstGeom prst="rightArrow">
            <a:avLst/>
          </a:prstGeom>
          <a:gradFill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</a:gradFill>
          <a:ln w="25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Magnetic Disk 5"/>
          <p:cNvSpPr/>
          <p:nvPr/>
        </p:nvSpPr>
        <p:spPr>
          <a:xfrm>
            <a:off x="1332492" y="2528887"/>
            <a:ext cx="1514475" cy="1800225"/>
          </a:xfrm>
          <a:prstGeom prst="flowChartMagneticDisk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8900000" scaled="1"/>
            <a:tileRect/>
          </a:gradFill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556" name="Picture 4" descr="Pocket siz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979" y="1028119"/>
            <a:ext cx="2095500" cy="126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58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GreatPokerHands</a:t>
            </a:r>
            <a:r>
              <a:rPr lang="en-US" dirty="0" smtClean="0"/>
              <a:t> Age/Gender Profile</a:t>
            </a:r>
            <a:endParaRPr lang="en-US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772" y="988316"/>
            <a:ext cx="47910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772" y="3599986"/>
            <a:ext cx="480060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324215" y="3028073"/>
            <a:ext cx="44381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Children under 18 do not have credit cards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416533" y="2795003"/>
            <a:ext cx="905256" cy="640080"/>
            <a:chOff x="416533" y="2795003"/>
            <a:chExt cx="905256" cy="640080"/>
          </a:xfrm>
        </p:grpSpPr>
        <p:pic>
          <p:nvPicPr>
            <p:cNvPr id="24581" name="Picture 5" descr="C:\Users\Nick\AppData\Local\Microsoft\Windows\Temporary Internet Files\Content.IE5\3HICI7I3\MC900065297[1].wmf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6533" y="2891393"/>
              <a:ext cx="905256" cy="427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&quot;No&quot; Symbol 5"/>
            <p:cNvSpPr/>
            <p:nvPr/>
          </p:nvSpPr>
          <p:spPr>
            <a:xfrm>
              <a:off x="539496" y="2795003"/>
              <a:ext cx="640080" cy="640080"/>
            </a:xfrm>
            <a:prstGeom prst="noSmoking">
              <a:avLst>
                <a:gd name="adj" fmla="val 1029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515746" y="2795003"/>
            <a:ext cx="906171" cy="640080"/>
            <a:chOff x="7275106" y="2795003"/>
            <a:chExt cx="906171" cy="640080"/>
          </a:xfrm>
        </p:grpSpPr>
        <p:pic>
          <p:nvPicPr>
            <p:cNvPr id="24582" name="Picture 6" descr="C:\Users\Nick\AppData\Local\Microsoft\Windows\Temporary Internet Files\Content.IE5\IACQH7PG\MC900065296[1].wmf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75106" y="2860631"/>
              <a:ext cx="906171" cy="4489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&quot;No&quot; Symbol 11"/>
            <p:cNvSpPr/>
            <p:nvPr/>
          </p:nvSpPr>
          <p:spPr>
            <a:xfrm>
              <a:off x="7408151" y="2795003"/>
              <a:ext cx="640080" cy="640080"/>
            </a:xfrm>
            <a:prstGeom prst="noSmoking">
              <a:avLst>
                <a:gd name="adj" fmla="val 1029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9855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GreatPokerHand</a:t>
            </a:r>
            <a:r>
              <a:rPr lang="en-US" dirty="0" smtClean="0"/>
              <a:t> Sales Correlations</a:t>
            </a:r>
            <a:endParaRPr lang="en-US" dirty="0"/>
          </a:p>
        </p:txBody>
      </p:sp>
      <p:pic>
        <p:nvPicPr>
          <p:cNvPr id="25602" name="Picture 2" descr="http://www.datagenetics.com/blog/january32011/ma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1168400"/>
            <a:ext cx="18669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4" name="Picture 4" descr="http://www.datagenetics.com/blog/january32011/j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4288861"/>
            <a:ext cx="18669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6" name="Picture 6" descr="http://www.datagenetics.com/blog/january32011/o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975" y="2746036"/>
            <a:ext cx="18669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012" y="1168401"/>
            <a:ext cx="3600450" cy="143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89942" y="1286183"/>
            <a:ext cx="32480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92D050"/>
                </a:solidFill>
              </a:rPr>
              <a:t>45.63%</a:t>
            </a:r>
            <a:endParaRPr lang="en-US" sz="7200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983" y="2746036"/>
            <a:ext cx="3600450" cy="143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981913" y="2863818"/>
            <a:ext cx="32119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C00000"/>
                </a:solidFill>
              </a:rPr>
              <a:t>34.81%</a:t>
            </a:r>
            <a:endParaRPr lang="en-US" sz="7200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983" y="4281717"/>
            <a:ext cx="3600450" cy="1435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981913" y="4399499"/>
            <a:ext cx="32480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25.72%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511483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path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8092E-6 L -0.8948 -2.08092E-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path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8092E-6 L -0.8948 -2.08092E-6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5" presetClass="path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08092E-6 L -0.8948 -2.08092E-6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4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222" y="217714"/>
            <a:ext cx="8229600" cy="838200"/>
          </a:xfrm>
        </p:spPr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pic>
        <p:nvPicPr>
          <p:cNvPr id="4" name="Picture 8" descr="http://www.datagenetics.com/blog/january32011/corr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147" y="1568448"/>
            <a:ext cx="4857750" cy="3752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138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373" y="261257"/>
            <a:ext cx="8229600" cy="838200"/>
          </a:xfrm>
        </p:spPr>
        <p:txBody>
          <a:bodyPr/>
          <a:lstStyle/>
          <a:p>
            <a:r>
              <a:rPr lang="en-US" dirty="0" smtClean="0"/>
              <a:t>Example CPC Prices</a:t>
            </a:r>
            <a:endParaRPr lang="en-US" dirty="0"/>
          </a:p>
        </p:txBody>
      </p:sp>
      <p:pic>
        <p:nvPicPr>
          <p:cNvPr id="3074" name="Picture 2" descr="http://scm-l3.technorati.com/11/01/14/25023/facebook-log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15" y="1737298"/>
            <a:ext cx="3375421" cy="1270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86521" y="1930397"/>
            <a:ext cx="2861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Texas </a:t>
            </a:r>
            <a:r>
              <a:rPr lang="en-US" sz="2400" dirty="0" err="1" smtClean="0">
                <a:solidFill>
                  <a:srgbClr val="00B0F0"/>
                </a:solidFill>
              </a:rPr>
              <a:t>Holdem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 smtClean="0"/>
              <a:t>$1.73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4586521" y="2335624"/>
            <a:ext cx="2342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Golf </a:t>
            </a:r>
            <a:r>
              <a:rPr lang="en-US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(74.77%)</a:t>
            </a:r>
            <a:r>
              <a:rPr lang="en-US" sz="2400" dirty="0" smtClean="0"/>
              <a:t> $0.88</a:t>
            </a:r>
            <a:endParaRPr lang="en-US" sz="2400" dirty="0"/>
          </a:p>
        </p:txBody>
      </p:sp>
      <p:pic>
        <p:nvPicPr>
          <p:cNvPr id="3076" name="Picture 4" descr="http://lh5.ggpht.com/-J7Q7cUDEFOU/S_bKEoyMSzI/AAAAAAAAGIw/PZJduitsVa0/largeNewGoogleLogoFinalFlat-a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115" y="3817254"/>
            <a:ext cx="3375420" cy="1303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86521" y="3862863"/>
            <a:ext cx="38960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Texas </a:t>
            </a:r>
            <a:r>
              <a:rPr lang="en-US" sz="2400" dirty="0" err="1" smtClean="0">
                <a:solidFill>
                  <a:srgbClr val="00B0F0"/>
                </a:solidFill>
              </a:rPr>
              <a:t>Holdem</a:t>
            </a:r>
            <a:r>
              <a:rPr lang="en-US" sz="2400" dirty="0" smtClean="0">
                <a:solidFill>
                  <a:srgbClr val="00B0F0"/>
                </a:solidFill>
              </a:rPr>
              <a:t> </a:t>
            </a:r>
            <a:r>
              <a:rPr lang="en-US" sz="2400" dirty="0" smtClean="0"/>
              <a:t>$2.05 - $3.06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586521" y="4262000"/>
            <a:ext cx="46083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Scuba Diving </a:t>
            </a:r>
            <a:r>
              <a:rPr lang="en-US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(65.93%) </a:t>
            </a:r>
            <a:r>
              <a:rPr lang="en-US" sz="2400" dirty="0" smtClean="0"/>
              <a:t>$0.79 - $1.16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4586521" y="4653878"/>
            <a:ext cx="4027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NASCAR </a:t>
            </a:r>
            <a:r>
              <a:rPr lang="en-US" sz="1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(65.56%)</a:t>
            </a:r>
            <a:r>
              <a:rPr lang="en-US" sz="24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400" dirty="0" smtClean="0"/>
              <a:t>$0.41 - $0.56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728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2057" y="293916"/>
            <a:ext cx="8229600" cy="1389741"/>
          </a:xfrm>
        </p:spPr>
        <p:txBody>
          <a:bodyPr/>
          <a:lstStyle/>
          <a:p>
            <a:pPr marL="0" indent="0">
              <a:buNone/>
            </a:pPr>
            <a:r>
              <a:rPr lang="en-US" sz="6000" dirty="0" smtClean="0">
                <a:solidFill>
                  <a:srgbClr val="00B0F0"/>
                </a:solidFill>
              </a:rPr>
              <a:t>A Social Game is …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66058" y="1769852"/>
            <a:ext cx="8244113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000" dirty="0"/>
              <a:t>… any non-obligatory activity that is performed, for fun, on a Social Network</a:t>
            </a:r>
          </a:p>
          <a:p>
            <a:pPr algn="r"/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063999" y="2002971"/>
            <a:ext cx="4746171" cy="725714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702628" y="3801177"/>
            <a:ext cx="2264229" cy="689431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09997" y="4708318"/>
            <a:ext cx="5000173" cy="720025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172" y="145143"/>
            <a:ext cx="8229600" cy="8382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171" y="1121230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Using just First names you can estimate age/gender of your customers.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Correlating this with other products/brands highlights the affinities.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Use this information to lower customer acquisition costs (How to effectively advertise)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400" dirty="0" smtClean="0"/>
              <a:t>Use this information to chase potential sponsorship deals.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75577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81000" y="609600"/>
            <a:ext cx="5562600" cy="1447800"/>
          </a:xfrm>
        </p:spPr>
        <p:txBody>
          <a:bodyPr>
            <a:noAutofit/>
          </a:bodyPr>
          <a:lstStyle/>
          <a:p>
            <a:r>
              <a:rPr lang="en-US" sz="8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The End</a:t>
            </a:r>
            <a:endParaRPr lang="en-US" sz="8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295400" y="2514600"/>
            <a:ext cx="4876800" cy="1371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067800" y="5975729"/>
            <a:ext cx="191262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  <a:latin typeface="Courier New" pitchFamily="49" charset="0"/>
                <a:cs typeface="Courier New" pitchFamily="49" charset="0"/>
              </a:rPr>
              <a:t>1010101011100110011011110110010010011001111100101001001001001001001001001001100111011011100110111101001001110011011011011011000011111001110111001100110011001110011001001011101110110110100101</a:t>
            </a:r>
            <a:endParaRPr lang="en-US" sz="1200" dirty="0">
              <a:solidFill>
                <a:schemeClr val="bg1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14214" y="3886200"/>
            <a:ext cx="257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Nick@DataGenetics.com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75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25 -0.00255 L -2.22083 -0.00255 " pathEditMode="relative" rAng="0" ptsTypes="AA">
                                      <p:cBhvr>
                                        <p:cTn id="12" dur="6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14300"/>
            <a:ext cx="8229600" cy="838200"/>
          </a:xfrm>
        </p:spPr>
        <p:txBody>
          <a:bodyPr/>
          <a:lstStyle/>
          <a:p>
            <a:r>
              <a:rPr lang="en-US" dirty="0" smtClean="0"/>
              <a:t>Why are Social Games so Popular?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03206" y="603711"/>
            <a:ext cx="374468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</a:t>
            </a:r>
            <a:r>
              <a:rPr lang="en-US" sz="2400" dirty="0"/>
              <a:t>non-obligatory activity that is performed for </a:t>
            </a:r>
            <a:r>
              <a:rPr lang="en-US" sz="2400" dirty="0" smtClean="0"/>
              <a:t>fun.</a:t>
            </a:r>
            <a:endParaRPr lang="en-US" sz="2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3947891" y="603711"/>
            <a:ext cx="5086399" cy="830997"/>
            <a:chOff x="3947891" y="819611"/>
            <a:chExt cx="5086399" cy="830997"/>
          </a:xfrm>
        </p:grpSpPr>
        <p:sp>
          <p:nvSpPr>
            <p:cNvPr id="7" name="Right Arrow 6"/>
            <p:cNvSpPr/>
            <p:nvPr/>
          </p:nvSpPr>
          <p:spPr>
            <a:xfrm rot="10800000">
              <a:off x="3947891" y="1054062"/>
              <a:ext cx="928917" cy="362087"/>
            </a:xfrm>
            <a:prstGeom prst="rightArrow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173491" y="819611"/>
              <a:ext cx="386079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Certainly describes many of the “Activities” on Facebook!</a:t>
              </a:r>
              <a:endParaRPr lang="en-US" sz="24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2632534" y="-2439519"/>
            <a:ext cx="3918858" cy="3963127"/>
            <a:chOff x="2510966" y="1781234"/>
            <a:chExt cx="3918858" cy="3963127"/>
          </a:xfrm>
        </p:grpSpPr>
        <p:sp>
          <p:nvSpPr>
            <p:cNvPr id="11" name="Pie 10"/>
            <p:cNvSpPr/>
            <p:nvPr/>
          </p:nvSpPr>
          <p:spPr>
            <a:xfrm>
              <a:off x="2510966" y="1781234"/>
              <a:ext cx="3918858" cy="3963127"/>
            </a:xfrm>
            <a:prstGeom prst="pie">
              <a:avLst>
                <a:gd name="adj1" fmla="val 8451544"/>
                <a:gd name="adj2" fmla="val 1620000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43194" y="3199618"/>
              <a:ext cx="158466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Discoverability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97341" y="-2439520"/>
            <a:ext cx="3918858" cy="3963127"/>
            <a:chOff x="2510966" y="1781234"/>
            <a:chExt cx="3918858" cy="3963127"/>
          </a:xfrm>
        </p:grpSpPr>
        <p:sp>
          <p:nvSpPr>
            <p:cNvPr id="12" name="Pie 11"/>
            <p:cNvSpPr/>
            <p:nvPr/>
          </p:nvSpPr>
          <p:spPr>
            <a:xfrm>
              <a:off x="2510966" y="1781234"/>
              <a:ext cx="3918858" cy="3963127"/>
            </a:xfrm>
            <a:prstGeom prst="pie">
              <a:avLst>
                <a:gd name="adj1" fmla="val 16185860"/>
                <a:gd name="adj2" fmla="val 1979087"/>
              </a:avLst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88115" y="3205311"/>
              <a:ext cx="13576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Accessibility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510966" y="6657771"/>
            <a:ext cx="3918858" cy="3963127"/>
            <a:chOff x="2510966" y="1781233"/>
            <a:chExt cx="3918858" cy="3963127"/>
          </a:xfrm>
        </p:grpSpPr>
        <p:sp>
          <p:nvSpPr>
            <p:cNvPr id="13" name="Pie 12"/>
            <p:cNvSpPr/>
            <p:nvPr/>
          </p:nvSpPr>
          <p:spPr>
            <a:xfrm>
              <a:off x="2510966" y="1781233"/>
              <a:ext cx="3918858" cy="3963127"/>
            </a:xfrm>
            <a:prstGeom prst="pie">
              <a:avLst>
                <a:gd name="adj1" fmla="val 1965481"/>
                <a:gd name="adj2" fmla="val 8561789"/>
              </a:avLst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62094" y="4643789"/>
              <a:ext cx="14398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Camaraderie</a:t>
              </a:r>
              <a:endParaRPr lang="en-US" dirty="0"/>
            </a:p>
          </p:txBody>
        </p:sp>
      </p:grpSp>
      <p:sp>
        <p:nvSpPr>
          <p:cNvPr id="21" name="TextBox 20"/>
          <p:cNvSpPr txBox="1"/>
          <p:nvPr/>
        </p:nvSpPr>
        <p:spPr>
          <a:xfrm>
            <a:off x="306561" y="2926937"/>
            <a:ext cx="197991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Facebook has exposed people to copious quantities of non-essential activities and provided easy channels to announce participation in these entertainments to others.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126637" y="1881098"/>
            <a:ext cx="1979918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/>
              <a:t>In no more than a couple of </a:t>
            </a:r>
            <a:r>
              <a:rPr lang="en-US" sz="1100" dirty="0" smtClean="0"/>
              <a:t>clicks, exposed </a:t>
            </a:r>
            <a:r>
              <a:rPr lang="en-US" sz="1100" dirty="0"/>
              <a:t>users can be having fun, and jumping on the latest bandwagon of distraction.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626100" y="4851400"/>
            <a:ext cx="35034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/>
              <a:t>Whilst social could </a:t>
            </a:r>
            <a:r>
              <a:rPr lang="en-US" sz="1100" dirty="0"/>
              <a:t>be considered a </a:t>
            </a:r>
            <a:r>
              <a:rPr lang="en-US" sz="1100" dirty="0" smtClean="0"/>
              <a:t>poor</a:t>
            </a:r>
            <a:br>
              <a:rPr lang="en-US" sz="1100" dirty="0" smtClean="0"/>
            </a:br>
            <a:r>
              <a:rPr lang="en-US" sz="1100" dirty="0" smtClean="0"/>
              <a:t> </a:t>
            </a:r>
            <a:r>
              <a:rPr lang="en-US" sz="1100" dirty="0"/>
              <a:t>adjective to describe games when many </a:t>
            </a:r>
            <a:r>
              <a:rPr lang="en-US" sz="1100" dirty="0" smtClean="0"/>
              <a:t>games</a:t>
            </a:r>
            <a:br>
              <a:rPr lang="en-US" sz="1100" dirty="0" smtClean="0"/>
            </a:br>
            <a:r>
              <a:rPr lang="en-US" sz="1100" dirty="0" smtClean="0"/>
              <a:t> </a:t>
            </a:r>
            <a:r>
              <a:rPr lang="en-US" sz="1100" dirty="0"/>
              <a:t>are solo activities, these activities do earn </a:t>
            </a:r>
            <a:r>
              <a:rPr lang="en-US" sz="1100" dirty="0" smtClean="0"/>
              <a:t>it </a:t>
            </a:r>
            <a:r>
              <a:rPr lang="en-US" sz="1100" dirty="0"/>
              <a:t>the moniker social because they offer a </a:t>
            </a:r>
            <a:r>
              <a:rPr lang="en-US" sz="1100" i="1" dirty="0"/>
              <a:t>shared experience</a:t>
            </a:r>
            <a:r>
              <a:rPr lang="en-US" sz="1100" dirty="0"/>
              <a:t>. Albeit asynchronously, all the people who have enjoyed the same activity have been down the same path.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464240" y="5227694"/>
            <a:ext cx="17648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Curiosity, Invitation, Peer Pressure, Challenge</a:t>
            </a:r>
            <a:endParaRPr lang="en-US" sz="1100" dirty="0"/>
          </a:p>
        </p:txBody>
      </p:sp>
      <p:sp>
        <p:nvSpPr>
          <p:cNvPr id="25" name="TextBox 24"/>
          <p:cNvSpPr txBox="1"/>
          <p:nvPr/>
        </p:nvSpPr>
        <p:spPr>
          <a:xfrm>
            <a:off x="1027175" y="1638997"/>
            <a:ext cx="1764866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Players broadcast their indulgences, performances and achievements (both actively and passively).</a:t>
            </a:r>
          </a:p>
        </p:txBody>
      </p:sp>
      <p:sp>
        <p:nvSpPr>
          <p:cNvPr id="29" name="Circular Arrow 28"/>
          <p:cNvSpPr/>
          <p:nvPr/>
        </p:nvSpPr>
        <p:spPr>
          <a:xfrm rot="2318125">
            <a:off x="2126348" y="1276449"/>
            <a:ext cx="4680852" cy="4578251"/>
          </a:xfrm>
          <a:prstGeom prst="circularArrow">
            <a:avLst>
              <a:gd name="adj1" fmla="val 7662"/>
              <a:gd name="adj2" fmla="val 1492953"/>
              <a:gd name="adj3" fmla="val 14298481"/>
              <a:gd name="adj4" fmla="val 9453187"/>
              <a:gd name="adj5" fmla="val 8797"/>
            </a:avLst>
          </a:prstGeom>
          <a:solidFill>
            <a:schemeClr val="accent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" name="Circular Arrow 29"/>
          <p:cNvSpPr/>
          <p:nvPr/>
        </p:nvSpPr>
        <p:spPr>
          <a:xfrm rot="9601767">
            <a:off x="2139048" y="1365349"/>
            <a:ext cx="4680852" cy="4578251"/>
          </a:xfrm>
          <a:prstGeom prst="circularArrow">
            <a:avLst>
              <a:gd name="adj1" fmla="val 7662"/>
              <a:gd name="adj2" fmla="val 1492953"/>
              <a:gd name="adj3" fmla="val 14298481"/>
              <a:gd name="adj4" fmla="val 9453187"/>
              <a:gd name="adj5" fmla="val 8797"/>
            </a:avLst>
          </a:prstGeom>
          <a:solidFill>
            <a:schemeClr val="accent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Circular Arrow 30"/>
          <p:cNvSpPr/>
          <p:nvPr/>
        </p:nvSpPr>
        <p:spPr>
          <a:xfrm rot="16751110">
            <a:off x="2062848" y="1289149"/>
            <a:ext cx="4680852" cy="4578251"/>
          </a:xfrm>
          <a:prstGeom prst="circularArrow">
            <a:avLst>
              <a:gd name="adj1" fmla="val 7662"/>
              <a:gd name="adj2" fmla="val 1492953"/>
              <a:gd name="adj3" fmla="val 14298481"/>
              <a:gd name="adj4" fmla="val 9453187"/>
              <a:gd name="adj5" fmla="val 8797"/>
            </a:avLst>
          </a:prstGeom>
          <a:solidFill>
            <a:schemeClr val="accent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78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2.96296E-6 L 0.56042 0.5974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021" y="2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8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0.00093 L -0.57968 0.5974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93" y="29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00093 L -0.00139 -0.7287 " pathEditMode="relative" rAng="0" ptsTypes="AA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3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5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" grpId="0"/>
      <p:bldP spid="22" grpId="0"/>
      <p:bldP spid="23" grpId="0"/>
      <p:bldP spid="24" grpId="0"/>
      <p:bldP spid="25" grpId="0"/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20713" y="2474913"/>
            <a:ext cx="7772400" cy="1500187"/>
          </a:xfrm>
        </p:spPr>
        <p:txBody>
          <a:bodyPr>
            <a:noAutofit/>
          </a:bodyPr>
          <a:lstStyle/>
          <a:p>
            <a:pPr algn="ctr"/>
            <a:r>
              <a:rPr lang="en-US" sz="4800" dirty="0" smtClean="0"/>
              <a:t>What do you know about your existing customers?</a:t>
            </a:r>
            <a:endParaRPr lang="en-US" sz="4800" dirty="0"/>
          </a:p>
        </p:txBody>
      </p:sp>
      <p:grpSp>
        <p:nvGrpSpPr>
          <p:cNvPr id="9" name="Group 8"/>
          <p:cNvGrpSpPr/>
          <p:nvPr/>
        </p:nvGrpSpPr>
        <p:grpSpPr>
          <a:xfrm>
            <a:off x="5540438" y="6858000"/>
            <a:ext cx="3603562" cy="2849379"/>
            <a:chOff x="5413829" y="4093028"/>
            <a:chExt cx="3603562" cy="2849379"/>
          </a:xfrm>
        </p:grpSpPr>
        <p:pic>
          <p:nvPicPr>
            <p:cNvPr id="1027" name="Picture 3" descr="C:\Users\Nick\AppData\Local\Microsoft\Windows\Temporary Internet Files\Content.IE5\50KZN7O1\MC900024294[1].wmf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13829" y="4093028"/>
              <a:ext cx="3603562" cy="28493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357257" y="5152893"/>
              <a:ext cx="2336798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chemeClr val="bg1"/>
                  </a:solidFill>
                </a:rPr>
                <a:t>A </a:t>
              </a:r>
              <a:r>
                <a:rPr lang="en-US" sz="1600" dirty="0">
                  <a:solidFill>
                    <a:schemeClr val="bg1"/>
                  </a:solidFill>
                </a:rPr>
                <a:t>non-obligatory activity that is performed, for fun, on a Social Network</a:t>
              </a:r>
            </a:p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49763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decel="81000" autoRev="1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37 0.20486 L -0.00937 -0.37847 " pathEditMode="fixed" rAng="0" ptsTypes="AA">
                                      <p:cBhvr>
                                        <p:cTn id="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9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31" y="126124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Social Game Developers have it “easy”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1574" y="1164349"/>
            <a:ext cx="57531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C:\Users\Nick\AppData\Local\Microsoft\Windows\Temporary Internet Files\Content.IE5\K9TKC63Y\MC90005396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872" y="2399006"/>
            <a:ext cx="751637" cy="72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C:\Users\Nick\AppData\Local\Microsoft\Windows\Temporary Internet Files\Content.IE5\6PEVJZJB\MC90005396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909" y="2203324"/>
            <a:ext cx="590702" cy="92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C:\Users\Nick\AppData\Local\Microsoft\Windows\Temporary Internet Files\Content.IE5\K9TKC63Y\MC90005396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426" y="2399006"/>
            <a:ext cx="751637" cy="72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C:\Users\Nick\AppData\Local\Microsoft\Windows\Temporary Internet Files\Content.IE5\K9TKC63Y\MC90005396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469" y="2399006"/>
            <a:ext cx="751637" cy="72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C:\Users\Nick\AppData\Local\Microsoft\Windows\Temporary Internet Files\Content.IE5\K9TKC63Y\MC90005396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871" y="4760837"/>
            <a:ext cx="751637" cy="72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 descr="C:\Users\Nick\AppData\Local\Microsoft\Windows\Temporary Internet Files\Content.IE5\K9TKC63Y\MC90005396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442" y="4760837"/>
            <a:ext cx="751637" cy="727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C:\Users\Nick\AppData\Local\Microsoft\Windows\Temporary Internet Files\Content.IE5\6PEVJZJB\MC90005396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893" y="4565155"/>
            <a:ext cx="590702" cy="92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C:\Users\Nick\AppData\Local\Microsoft\Windows\Temporary Internet Files\Content.IE5\6PEVJZJB\MC900053964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5469" y="4565155"/>
            <a:ext cx="590702" cy="923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http://datagenetics.com/blog/may12011/card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154" y="1220113"/>
            <a:ext cx="660941" cy="66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9" descr="http://datagenetics.com/blog/may12011/card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1438" y="3561076"/>
            <a:ext cx="660941" cy="66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9" descr="http://datagenetics.com/blog/may12011/cards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998" y="1220113"/>
            <a:ext cx="660941" cy="660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Program Files (x86)\Microsoft Office\MEDIA\CAGCAT10\j0149627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5335" y="1266663"/>
            <a:ext cx="864679" cy="61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 descr="C:\Program Files (x86)\Microsoft Office\MEDIA\CAGCAT10\j0149627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5154" y="3607626"/>
            <a:ext cx="864679" cy="61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C:\Program Files (x86)\Microsoft Office\MEDIA\CAGCAT10\j0149627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0336" y="3584350"/>
            <a:ext cx="864679" cy="61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0" descr="C:\Program Files (x86)\Microsoft Office\MEDIA\CAGCAT10\j0149627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599" y="1266663"/>
            <a:ext cx="864679" cy="61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9125" y="1289115"/>
            <a:ext cx="743254" cy="49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624" y="1289115"/>
            <a:ext cx="743254" cy="49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0752" y="3585533"/>
            <a:ext cx="743254" cy="49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" name="Picture 1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024" y="3631161"/>
            <a:ext cx="743254" cy="491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385" y="1289115"/>
            <a:ext cx="565258" cy="56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2127" y="3550989"/>
            <a:ext cx="565258" cy="56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442" y="1220028"/>
            <a:ext cx="565258" cy="56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1287" y="3562530"/>
            <a:ext cx="565258" cy="56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026126" y="1881054"/>
            <a:ext cx="947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Age=18</a:t>
            </a:r>
            <a:endParaRPr lang="en-US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3534717" y="1892460"/>
            <a:ext cx="953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Age=49</a:t>
            </a:r>
            <a:endParaRPr lang="en-US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4940544" y="1881054"/>
            <a:ext cx="953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Age=23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6437293" y="1892460"/>
            <a:ext cx="953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Age=38</a:t>
            </a:r>
            <a:endParaRPr lang="en-US" b="1" dirty="0"/>
          </a:p>
        </p:txBody>
      </p:sp>
      <p:sp>
        <p:nvSpPr>
          <p:cNvPr id="39" name="TextBox 38"/>
          <p:cNvSpPr txBox="1"/>
          <p:nvPr/>
        </p:nvSpPr>
        <p:spPr>
          <a:xfrm>
            <a:off x="2026126" y="4111517"/>
            <a:ext cx="9430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Age=27</a:t>
            </a:r>
            <a:endParaRPr lang="en-US" b="1" dirty="0"/>
          </a:p>
        </p:txBody>
      </p:sp>
      <p:sp>
        <p:nvSpPr>
          <p:cNvPr id="40" name="TextBox 39"/>
          <p:cNvSpPr txBox="1"/>
          <p:nvPr/>
        </p:nvSpPr>
        <p:spPr>
          <a:xfrm>
            <a:off x="3534717" y="4123058"/>
            <a:ext cx="937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Age=17</a:t>
            </a:r>
            <a:endParaRPr lang="en-US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4978268" y="4123058"/>
            <a:ext cx="953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Age=58</a:t>
            </a:r>
            <a:endParaRPr lang="en-US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437293" y="4123058"/>
            <a:ext cx="945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Age=16</a:t>
            </a:r>
            <a:endParaRPr lang="en-US" b="1" dirty="0"/>
          </a:p>
        </p:txBody>
      </p:sp>
      <p:pic>
        <p:nvPicPr>
          <p:cNvPr id="1038" name="Picture 14" descr="C:\Users\Nick\AppData\Local\Microsoft\Windows\Temporary Internet Files\Content.IE5\BEPSBOWE\MC900353998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4337" y="2826055"/>
            <a:ext cx="309082" cy="30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4" descr="C:\Users\Nick\AppData\Local\Microsoft\Windows\Temporary Internet Files\Content.IE5\BEPSBOWE\MC900353998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611" y="2826055"/>
            <a:ext cx="309082" cy="30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14" descr="C:\Users\Nick\AppData\Local\Microsoft\Windows\Temporary Internet Files\Content.IE5\BEPSBOWE\MC900353998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278" y="5187886"/>
            <a:ext cx="309082" cy="30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14" descr="C:\Users\Nick\AppData\Local\Microsoft\Windows\Temporary Internet Files\Content.IE5\BEPSBOWE\MC900353998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7084" y="5187886"/>
            <a:ext cx="309082" cy="300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7" descr="C:\Users\Nick\AppData\Local\Microsoft\Windows\Temporary Internet Files\Content.IE5\3HICI7I3\MC900053578[1].wmf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0" t="-7029" r="-1" b="11876"/>
          <a:stretch/>
        </p:blipFill>
        <p:spPr bwMode="auto">
          <a:xfrm>
            <a:off x="5285255" y="1672743"/>
            <a:ext cx="3679519" cy="2951502"/>
          </a:xfrm>
          <a:prstGeom prst="rect">
            <a:avLst/>
          </a:prstGeom>
          <a:solidFill>
            <a:schemeClr val="tx1">
              <a:lumMod val="50000"/>
              <a:alpha val="0"/>
            </a:schemeClr>
          </a:solidFill>
        </p:spPr>
      </p:pic>
      <p:pic>
        <p:nvPicPr>
          <p:cNvPr id="1040" name="Picture 16" descr="http://t0.gstatic.com/images?q=tbn:ANd9GcQvKE32Pb96HD373XkHH8y_kB-rpza08XwT2LCO4T_ZbeIJl2GsJQ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51000" contrast="1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452" t="22835" r="1452" b="-5984"/>
          <a:stretch/>
        </p:blipFill>
        <p:spPr bwMode="auto">
          <a:xfrm>
            <a:off x="79190" y="3814645"/>
            <a:ext cx="5052252" cy="2208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http://bfo.com/blog/images/funnel/funnel9.p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08"/>
          <a:stretch/>
        </p:blipFill>
        <p:spPr bwMode="auto">
          <a:xfrm>
            <a:off x="157385" y="862304"/>
            <a:ext cx="3810000" cy="2688685"/>
          </a:xfrm>
          <a:prstGeom prst="rect">
            <a:avLst/>
          </a:prstGeom>
          <a:solidFill>
            <a:schemeClr val="tx1"/>
          </a:solidFill>
        </p:spPr>
      </p:pic>
    </p:spTree>
    <p:extLst>
      <p:ext uri="{BB962C8B-B14F-4D97-AF65-F5344CB8AC3E}">
        <p14:creationId xmlns:p14="http://schemas.microsoft.com/office/powerpoint/2010/main" val="251587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7000"/>
                            </p:stCondLst>
                            <p:childTnLst>
                              <p:par>
                                <p:cTn id="5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000"/>
                            </p:stCondLst>
                            <p:childTnLst>
                              <p:par>
                                <p:cTn id="6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900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0"/>
                            </p:stCondLst>
                            <p:childTnLst>
                              <p:par>
                                <p:cTn id="7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1000"/>
                            </p:stCondLst>
                            <p:childTnLst>
                              <p:par>
                                <p:cTn id="8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2000"/>
                            </p:stCondLst>
                            <p:childTnLst>
                              <p:par>
                                <p:cTn id="8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3000"/>
                            </p:stCondLst>
                            <p:childTnLst>
                              <p:par>
                                <p:cTn id="9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0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0"/>
                            </p:stCondLst>
                            <p:childTnLst>
                              <p:par>
                                <p:cTn id="11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8000"/>
                            </p:stCondLst>
                            <p:childTnLst>
                              <p:par>
                                <p:cTn id="13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9000"/>
                            </p:stCondLst>
                            <p:childTnLst>
                              <p:par>
                                <p:cTn id="13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20000"/>
                            </p:stCondLst>
                            <p:childTnLst>
                              <p:par>
                                <p:cTn id="14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21000"/>
                            </p:stCondLst>
                            <p:childTnLst>
                              <p:par>
                                <p:cTn id="15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22000"/>
                            </p:stCondLst>
                            <p:childTnLst>
                              <p:par>
                                <p:cTn id="15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23000"/>
                            </p:stCondLst>
                            <p:childTnLst>
                              <p:par>
                                <p:cTn id="16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4000"/>
                            </p:stCondLst>
                            <p:childTnLst>
                              <p:par>
                                <p:cTn id="1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5000"/>
                            </p:stCondLst>
                            <p:childTnLst>
                              <p:par>
                                <p:cTn id="18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26000"/>
                            </p:stCondLst>
                            <p:childTnLst>
                              <p:par>
                                <p:cTn id="18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27000"/>
                            </p:stCondLst>
                            <p:childTnLst>
                              <p:par>
                                <p:cTn id="19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28000"/>
                            </p:stCondLst>
                            <p:childTnLst>
                              <p:par>
                                <p:cTn id="20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9000"/>
                            </p:stCondLst>
                            <p:childTnLst>
                              <p:par>
                                <p:cTn id="20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30000"/>
                            </p:stCondLst>
                            <p:childTnLst>
                              <p:par>
                                <p:cTn id="2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31000"/>
                            </p:stCondLst>
                            <p:childTnLst>
                              <p:par>
                                <p:cTn id="2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7" dur="1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32000"/>
                            </p:stCondLst>
                            <p:childTnLst>
                              <p:par>
                                <p:cTn id="2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>
                            <p:stCondLst>
                              <p:cond delay="33000"/>
                            </p:stCondLst>
                            <p:childTnLst>
                              <p:par>
                                <p:cTn id="23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34000"/>
                            </p:stCondLst>
                            <p:childTnLst>
                              <p:par>
                                <p:cTn id="2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fill="hold">
                      <p:stCondLst>
                        <p:cond delay="indefinite"/>
                      </p:stCondLst>
                      <p:childTnLst>
                        <p:par>
                          <p:cTn id="250" fill="hold">
                            <p:stCondLst>
                              <p:cond delay="0"/>
                            </p:stCondLst>
                            <p:childTnLst>
                              <p:par>
                                <p:cTn id="2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9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5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6" grpId="0"/>
      <p:bldP spid="37" grpId="0"/>
      <p:bldP spid="38" grpId="0"/>
      <p:bldP spid="39" grpId="0"/>
      <p:bldP spid="40" grpId="0"/>
      <p:bldP spid="41" grpId="0"/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8731" y="426545"/>
            <a:ext cx="8229600" cy="8382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 you know about your Deluxe Download customers?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044478" y="1920549"/>
            <a:ext cx="5215430" cy="3233575"/>
            <a:chOff x="2044478" y="1920549"/>
            <a:chExt cx="5215430" cy="3233575"/>
          </a:xfrm>
        </p:grpSpPr>
        <p:pic>
          <p:nvPicPr>
            <p:cNvPr id="2050" name="Picture 2" descr="http://t0.gstatic.com/images?q=tbn:ANd9GcSosPymLP9jfbXOyP7fhgf72KJPj8hxM-5RNBwvPxsYU3oW54qOrIh-FHY_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250"/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4478" y="1920549"/>
              <a:ext cx="1095375" cy="1457326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50800">
              <a:solidFill>
                <a:schemeClr val="tx1"/>
              </a:solidFill>
            </a:ln>
          </p:spPr>
        </p:pic>
        <p:pic>
          <p:nvPicPr>
            <p:cNvPr id="6" name="Picture 2" descr="http://t0.gstatic.com/images?q=tbn:ANd9GcSosPymLP9jfbXOyP7fhgf72KJPj8hxM-5RNBwvPxsYU3oW54qOrIh-FHY_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250"/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0823" y="1920549"/>
              <a:ext cx="1095375" cy="1457326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50800">
              <a:solidFill>
                <a:schemeClr val="tx1"/>
              </a:solidFill>
            </a:ln>
          </p:spPr>
        </p:pic>
        <p:pic>
          <p:nvPicPr>
            <p:cNvPr id="8" name="Picture 2" descr="http://t0.gstatic.com/images?q=tbn:ANd9GcSosPymLP9jfbXOyP7fhgf72KJPj8hxM-5RNBwvPxsYU3oW54qOrIh-FHY_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250"/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188" y="1920549"/>
              <a:ext cx="1095375" cy="1457326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50800">
              <a:solidFill>
                <a:schemeClr val="tx1"/>
              </a:solidFill>
            </a:ln>
          </p:spPr>
        </p:pic>
        <p:pic>
          <p:nvPicPr>
            <p:cNvPr id="9" name="Picture 2" descr="http://t0.gstatic.com/images?q=tbn:ANd9GcSosPymLP9jfbXOyP7fhgf72KJPj8hxM-5RNBwvPxsYU3oW54qOrIh-FHY_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250"/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4533" y="1920549"/>
              <a:ext cx="1095375" cy="1457326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50800">
              <a:solidFill>
                <a:schemeClr val="tx1"/>
              </a:solidFill>
            </a:ln>
          </p:spPr>
        </p:pic>
        <p:pic>
          <p:nvPicPr>
            <p:cNvPr id="10" name="Picture 2" descr="http://t0.gstatic.com/images?q=tbn:ANd9GcSosPymLP9jfbXOyP7fhgf72KJPj8hxM-5RNBwvPxsYU3oW54qOrIh-FHY_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250"/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4478" y="3696798"/>
              <a:ext cx="1095375" cy="1457326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50800">
              <a:solidFill>
                <a:schemeClr val="tx1"/>
              </a:solidFill>
            </a:ln>
          </p:spPr>
        </p:pic>
        <p:pic>
          <p:nvPicPr>
            <p:cNvPr id="11" name="Picture 2" descr="http://t0.gstatic.com/images?q=tbn:ANd9GcSosPymLP9jfbXOyP7fhgf72KJPj8hxM-5RNBwvPxsYU3oW54qOrIh-FHY_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250"/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0823" y="3696798"/>
              <a:ext cx="1095375" cy="1457326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50800">
              <a:solidFill>
                <a:schemeClr val="tx1"/>
              </a:solidFill>
            </a:ln>
          </p:spPr>
        </p:pic>
        <p:pic>
          <p:nvPicPr>
            <p:cNvPr id="12" name="Picture 2" descr="http://t0.gstatic.com/images?q=tbn:ANd9GcSosPymLP9jfbXOyP7fhgf72KJPj8hxM-5RNBwvPxsYU3oW54qOrIh-FHY_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250"/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98188" y="3696798"/>
              <a:ext cx="1095375" cy="1457326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50800">
              <a:solidFill>
                <a:schemeClr val="tx1"/>
              </a:solidFill>
            </a:ln>
          </p:spPr>
        </p:pic>
        <p:pic>
          <p:nvPicPr>
            <p:cNvPr id="13" name="Picture 2" descr="http://t0.gstatic.com/images?q=tbn:ANd9GcSosPymLP9jfbXOyP7fhgf72KJPj8hxM-5RNBwvPxsYU3oW54qOrIh-FHY_"/>
            <p:cNvPicPr>
              <a:picLocks noChangeAspect="1" noChangeArrowheads="1"/>
            </p:cNvPicPr>
            <p:nvPr/>
          </p:nvPicPr>
          <p:blipFill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6250"/>
                      </a14:imgEffect>
                      <a14:imgEffect>
                        <a14:brightnessContrast bright="-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64533" y="3696798"/>
              <a:ext cx="1095375" cy="1457326"/>
            </a:xfrm>
            <a:prstGeom prst="rect">
              <a:avLst/>
            </a:prstGeom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ln w="50800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901920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2">
      <a:dk1>
        <a:srgbClr val="FFFFFF"/>
      </a:dk1>
      <a:lt1>
        <a:srgbClr val="000000"/>
      </a:lt1>
      <a:dk2>
        <a:srgbClr val="1F497D"/>
      </a:dk2>
      <a:lt2>
        <a:srgbClr val="EEECE1"/>
      </a:lt2>
      <a:accent1>
        <a:srgbClr val="FFFFFF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g">
      <a:majorFont>
        <a:latin typeface="Calibri"/>
        <a:ea typeface=""/>
        <a:cs typeface=""/>
      </a:majorFont>
      <a:minorFont>
        <a:latin typeface="Franklin Gothic Book"/>
        <a:ea typeface=""/>
        <a:cs typeface=""/>
      </a:minorFont>
    </a:fontScheme>
    <a:fmtScheme name="Compos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16097</TotalTime>
  <Words>1106</Words>
  <Application>Microsoft Office PowerPoint</Application>
  <PresentationFormat>On-screen Show (4:3)</PresentationFormat>
  <Paragraphs>422</Paragraphs>
  <Slides>51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2" baseType="lpstr">
      <vt:lpstr>Office Theme</vt:lpstr>
      <vt:lpstr>Nick Berry</vt:lpstr>
      <vt:lpstr>Biography – Nick Berry</vt:lpstr>
      <vt:lpstr>Agenda</vt:lpstr>
      <vt:lpstr>What is a Social Game?</vt:lpstr>
      <vt:lpstr>PowerPoint Presentation</vt:lpstr>
      <vt:lpstr>Why are Social Games so Popular?</vt:lpstr>
      <vt:lpstr>PowerPoint Presentation</vt:lpstr>
      <vt:lpstr>Social Game Developers have it “easy”</vt:lpstr>
      <vt:lpstr>What do you know about your Deluxe Download customers?</vt:lpstr>
      <vt:lpstr>Sales Database</vt:lpstr>
      <vt:lpstr>What’s in a name?  (Gender)</vt:lpstr>
      <vt:lpstr>US Social Security Administration </vt:lpstr>
      <vt:lpstr>History of Male Names</vt:lpstr>
      <vt:lpstr>History of Female Names</vt:lpstr>
      <vt:lpstr>Scrabble™ Score</vt:lpstr>
      <vt:lpstr>PowerPoint Presentation</vt:lpstr>
      <vt:lpstr>Returning to Androgynous names</vt:lpstr>
      <vt:lpstr>Taylor over the years</vt:lpstr>
      <vt:lpstr>Nobody lives forever</vt:lpstr>
      <vt:lpstr>Life (Death) tables</vt:lpstr>
      <vt:lpstr>Life (Death)  Percentage chance of reaching a specified age.</vt:lpstr>
      <vt:lpstr>Gender Differences</vt:lpstr>
      <vt:lpstr>Gender Differences – Age at Death</vt:lpstr>
      <vt:lpstr>Multiply</vt:lpstr>
      <vt:lpstr>Taylor</vt:lpstr>
      <vt:lpstr>Who names their child “Ethel” these days?</vt:lpstr>
      <vt:lpstr>Facebook demographics</vt:lpstr>
      <vt:lpstr>FaceBook Demographics</vt:lpstr>
      <vt:lpstr>FaceBook Demographics</vt:lpstr>
      <vt:lpstr>PowerPoint Presentation</vt:lpstr>
      <vt:lpstr>PowerPoint Presentation</vt:lpstr>
      <vt:lpstr>PowerPoint Presentation</vt:lpstr>
      <vt:lpstr>Jay Leno vs. Conan</vt:lpstr>
      <vt:lpstr>Comparing Demographic “Genes”</vt:lpstr>
      <vt:lpstr>Comparing Demographic “Genes”</vt:lpstr>
      <vt:lpstr>Bejeweled Blitz Affinity</vt:lpstr>
      <vt:lpstr>What are fans of glee on facebook interested in?</vt:lpstr>
      <vt:lpstr>PowerPoint Presentation</vt:lpstr>
      <vt:lpstr>Affinity for Games</vt:lpstr>
      <vt:lpstr>TV Shows</vt:lpstr>
      <vt:lpstr>Music</vt:lpstr>
      <vt:lpstr>Drinks, Fast Food and Footwear</vt:lpstr>
      <vt:lpstr>Hobbies, Animals and Misc.</vt:lpstr>
      <vt:lpstr>Example (finally!)</vt:lpstr>
      <vt:lpstr>GreatPokerHands Sales Database</vt:lpstr>
      <vt:lpstr>GreatPokerHands Age/Gender Profile</vt:lpstr>
      <vt:lpstr>GreatPokerHand Sales Correlations</vt:lpstr>
      <vt:lpstr>Results</vt:lpstr>
      <vt:lpstr>Example CPC Prices</vt:lpstr>
      <vt:lpstr>Summary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Berry</dc:creator>
  <cp:lastModifiedBy>Nick</cp:lastModifiedBy>
  <cp:revision>291</cp:revision>
  <cp:lastPrinted>2011-01-18T17:37:05Z</cp:lastPrinted>
  <dcterms:created xsi:type="dcterms:W3CDTF">2010-07-16T20:43:53Z</dcterms:created>
  <dcterms:modified xsi:type="dcterms:W3CDTF">2011-07-19T18:45:35Z</dcterms:modified>
</cp:coreProperties>
</file>