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8"/>
  </p:notesMasterIdLst>
  <p:handoutMasterIdLst>
    <p:handoutMasterId r:id="rId249"/>
  </p:handoutMasterIdLst>
  <p:sldIdLst>
    <p:sldId id="270" r:id="rId2"/>
    <p:sldId id="539" r:id="rId3"/>
    <p:sldId id="540" r:id="rId4"/>
    <p:sldId id="456" r:id="rId5"/>
    <p:sldId id="543" r:id="rId6"/>
    <p:sldId id="544" r:id="rId7"/>
    <p:sldId id="374" r:id="rId8"/>
    <p:sldId id="432" r:id="rId9"/>
    <p:sldId id="382" r:id="rId10"/>
    <p:sldId id="376" r:id="rId11"/>
    <p:sldId id="375" r:id="rId12"/>
    <p:sldId id="427" r:id="rId13"/>
    <p:sldId id="491" r:id="rId14"/>
    <p:sldId id="433" r:id="rId15"/>
    <p:sldId id="377" r:id="rId16"/>
    <p:sldId id="434" r:id="rId17"/>
    <p:sldId id="378" r:id="rId18"/>
    <p:sldId id="380" r:id="rId19"/>
    <p:sldId id="536" r:id="rId20"/>
    <p:sldId id="297" r:id="rId21"/>
    <p:sldId id="298" r:id="rId22"/>
    <p:sldId id="296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475" r:id="rId48"/>
    <p:sldId id="323" r:id="rId49"/>
    <p:sldId id="324" r:id="rId50"/>
    <p:sldId id="325" r:id="rId51"/>
    <p:sldId id="326" r:id="rId52"/>
    <p:sldId id="327" r:id="rId53"/>
    <p:sldId id="505" r:id="rId54"/>
    <p:sldId id="328" r:id="rId55"/>
    <p:sldId id="329" r:id="rId56"/>
    <p:sldId id="330" r:id="rId57"/>
    <p:sldId id="331" r:id="rId58"/>
    <p:sldId id="334" r:id="rId59"/>
    <p:sldId id="332" r:id="rId60"/>
    <p:sldId id="476" r:id="rId61"/>
    <p:sldId id="333" r:id="rId62"/>
    <p:sldId id="335" r:id="rId63"/>
    <p:sldId id="356" r:id="rId64"/>
    <p:sldId id="336" r:id="rId65"/>
    <p:sldId id="338" r:id="rId66"/>
    <p:sldId id="337" r:id="rId67"/>
    <p:sldId id="339" r:id="rId68"/>
    <p:sldId id="340" r:id="rId69"/>
    <p:sldId id="341" r:id="rId70"/>
    <p:sldId id="342" r:id="rId71"/>
    <p:sldId id="343" r:id="rId72"/>
    <p:sldId id="344" r:id="rId73"/>
    <p:sldId id="345" r:id="rId74"/>
    <p:sldId id="346" r:id="rId75"/>
    <p:sldId id="347" r:id="rId76"/>
    <p:sldId id="348" r:id="rId77"/>
    <p:sldId id="349" r:id="rId78"/>
    <p:sldId id="350" r:id="rId79"/>
    <p:sldId id="351" r:id="rId80"/>
    <p:sldId id="352" r:id="rId81"/>
    <p:sldId id="353" r:id="rId82"/>
    <p:sldId id="354" r:id="rId83"/>
    <p:sldId id="355" r:id="rId84"/>
    <p:sldId id="372" r:id="rId85"/>
    <p:sldId id="357" r:id="rId86"/>
    <p:sldId id="358" r:id="rId87"/>
    <p:sldId id="370" r:id="rId88"/>
    <p:sldId id="364" r:id="rId89"/>
    <p:sldId id="359" r:id="rId90"/>
    <p:sldId id="477" r:id="rId91"/>
    <p:sldId id="365" r:id="rId92"/>
    <p:sldId id="360" r:id="rId93"/>
    <p:sldId id="361" r:id="rId94"/>
    <p:sldId id="362" r:id="rId95"/>
    <p:sldId id="363" r:id="rId96"/>
    <p:sldId id="368" r:id="rId97"/>
    <p:sldId id="369" r:id="rId98"/>
    <p:sldId id="366" r:id="rId99"/>
    <p:sldId id="430" r:id="rId100"/>
    <p:sldId id="373" r:id="rId101"/>
    <p:sldId id="435" r:id="rId102"/>
    <p:sldId id="457" r:id="rId103"/>
    <p:sldId id="460" r:id="rId104"/>
    <p:sldId id="492" r:id="rId105"/>
    <p:sldId id="506" r:id="rId106"/>
    <p:sldId id="507" r:id="rId107"/>
    <p:sldId id="559" r:id="rId108"/>
    <p:sldId id="560" r:id="rId109"/>
    <p:sldId id="561" r:id="rId110"/>
    <p:sldId id="562" r:id="rId111"/>
    <p:sldId id="563" r:id="rId112"/>
    <p:sldId id="564" r:id="rId113"/>
    <p:sldId id="565" r:id="rId114"/>
    <p:sldId id="566" r:id="rId115"/>
    <p:sldId id="472" r:id="rId116"/>
    <p:sldId id="461" r:id="rId117"/>
    <p:sldId id="462" r:id="rId118"/>
    <p:sldId id="422" r:id="rId119"/>
    <p:sldId id="421" r:id="rId120"/>
    <p:sldId id="390" r:id="rId121"/>
    <p:sldId id="423" r:id="rId122"/>
    <p:sldId id="424" r:id="rId123"/>
    <p:sldId id="389" r:id="rId124"/>
    <p:sldId id="426" r:id="rId125"/>
    <p:sldId id="388" r:id="rId126"/>
    <p:sldId id="417" r:id="rId127"/>
    <p:sldId id="384" r:id="rId128"/>
    <p:sldId id="393" r:id="rId129"/>
    <p:sldId id="418" r:id="rId130"/>
    <p:sldId id="473" r:id="rId131"/>
    <p:sldId id="474" r:id="rId132"/>
    <p:sldId id="500" r:id="rId133"/>
    <p:sldId id="556" r:id="rId134"/>
    <p:sldId id="394" r:id="rId135"/>
    <p:sldId id="558" r:id="rId136"/>
    <p:sldId id="537" r:id="rId137"/>
    <p:sldId id="538" r:id="rId138"/>
    <p:sldId id="395" r:id="rId139"/>
    <p:sldId id="483" r:id="rId140"/>
    <p:sldId id="396" r:id="rId141"/>
    <p:sldId id="397" r:id="rId142"/>
    <p:sldId id="466" r:id="rId143"/>
    <p:sldId id="467" r:id="rId144"/>
    <p:sldId id="468" r:id="rId145"/>
    <p:sldId id="469" r:id="rId146"/>
    <p:sldId id="478" r:id="rId147"/>
    <p:sldId id="470" r:id="rId148"/>
    <p:sldId id="465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  <p:sldId id="535" r:id="rId158"/>
    <p:sldId id="406" r:id="rId159"/>
    <p:sldId id="407" r:id="rId160"/>
    <p:sldId id="408" r:id="rId161"/>
    <p:sldId id="409" r:id="rId162"/>
    <p:sldId id="410" r:id="rId163"/>
    <p:sldId id="411" r:id="rId164"/>
    <p:sldId id="412" r:id="rId165"/>
    <p:sldId id="459" r:id="rId166"/>
    <p:sldId id="555" r:id="rId167"/>
    <p:sldId id="450" r:id="rId168"/>
    <p:sldId id="504" r:id="rId169"/>
    <p:sldId id="502" r:id="rId170"/>
    <p:sldId id="503" r:id="rId171"/>
    <p:sldId id="414" r:id="rId172"/>
    <p:sldId id="415" r:id="rId173"/>
    <p:sldId id="425" r:id="rId174"/>
    <p:sldId id="385" r:id="rId175"/>
    <p:sldId id="529" r:id="rId176"/>
    <p:sldId id="416" r:id="rId177"/>
    <p:sldId id="534" r:id="rId178"/>
    <p:sldId id="442" r:id="rId179"/>
    <p:sldId id="436" r:id="rId180"/>
    <p:sldId id="437" r:id="rId181"/>
    <p:sldId id="438" r:id="rId182"/>
    <p:sldId id="439" r:id="rId183"/>
    <p:sldId id="440" r:id="rId184"/>
    <p:sldId id="441" r:id="rId185"/>
    <p:sldId id="444" r:id="rId186"/>
    <p:sldId id="443" r:id="rId187"/>
    <p:sldId id="445" r:id="rId188"/>
    <p:sldId id="447" r:id="rId189"/>
    <p:sldId id="448" r:id="rId190"/>
    <p:sldId id="451" r:id="rId191"/>
    <p:sldId id="471" r:id="rId192"/>
    <p:sldId id="464" r:id="rId193"/>
    <p:sldId id="452" r:id="rId194"/>
    <p:sldId id="453" r:id="rId195"/>
    <p:sldId id="454" r:id="rId196"/>
    <p:sldId id="463" r:id="rId197"/>
    <p:sldId id="419" r:id="rId198"/>
    <p:sldId id="481" r:id="rId199"/>
    <p:sldId id="482" r:id="rId200"/>
    <p:sldId id="480" r:id="rId201"/>
    <p:sldId id="494" r:id="rId202"/>
    <p:sldId id="484" r:id="rId203"/>
    <p:sldId id="520" r:id="rId204"/>
    <p:sldId id="501" r:id="rId205"/>
    <p:sldId id="488" r:id="rId206"/>
    <p:sldId id="498" r:id="rId207"/>
    <p:sldId id="495" r:id="rId208"/>
    <p:sldId id="496" r:id="rId209"/>
    <p:sldId id="497" r:id="rId210"/>
    <p:sldId id="485" r:id="rId211"/>
    <p:sldId id="489" r:id="rId212"/>
    <p:sldId id="487" r:id="rId213"/>
    <p:sldId id="499" r:id="rId214"/>
    <p:sldId id="490" r:id="rId215"/>
    <p:sldId id="513" r:id="rId216"/>
    <p:sldId id="508" r:id="rId217"/>
    <p:sldId id="509" r:id="rId218"/>
    <p:sldId id="510" r:id="rId219"/>
    <p:sldId id="511" r:id="rId220"/>
    <p:sldId id="512" r:id="rId221"/>
    <p:sldId id="514" r:id="rId222"/>
    <p:sldId id="515" r:id="rId223"/>
    <p:sldId id="516" r:id="rId224"/>
    <p:sldId id="517" r:id="rId225"/>
    <p:sldId id="519" r:id="rId226"/>
    <p:sldId id="431" r:id="rId227"/>
    <p:sldId id="522" r:id="rId228"/>
    <p:sldId id="527" r:id="rId229"/>
    <p:sldId id="521" r:id="rId230"/>
    <p:sldId id="528" r:id="rId231"/>
    <p:sldId id="524" r:id="rId232"/>
    <p:sldId id="525" r:id="rId233"/>
    <p:sldId id="523" r:id="rId234"/>
    <p:sldId id="546" r:id="rId235"/>
    <p:sldId id="548" r:id="rId236"/>
    <p:sldId id="553" r:id="rId237"/>
    <p:sldId id="550" r:id="rId238"/>
    <p:sldId id="551" r:id="rId239"/>
    <p:sldId id="554" r:id="rId240"/>
    <p:sldId id="552" r:id="rId241"/>
    <p:sldId id="549" r:id="rId242"/>
    <p:sldId id="547" r:id="rId243"/>
    <p:sldId id="557" r:id="rId244"/>
    <p:sldId id="526" r:id="rId245"/>
    <p:sldId id="545" r:id="rId246"/>
    <p:sldId id="542" r:id="rId247"/>
  </p:sldIdLst>
  <p:sldSz cx="14630400" cy="8229600"/>
  <p:notesSz cx="6858000" cy="9144000"/>
  <p:defaultTextStyle>
    <a:defPPr>
      <a:defRPr lang="en-US"/>
    </a:defPPr>
    <a:lvl1pPr marL="0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41373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282749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24125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565496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06874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848246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489619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130997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6">
          <p15:clr>
            <a:srgbClr val="A4A3A4"/>
          </p15:clr>
        </p15:guide>
        <p15:guide id="2" orient="horz" pos="4837">
          <p15:clr>
            <a:srgbClr val="A4A3A4"/>
          </p15:clr>
        </p15:guide>
        <p15:guide id="3" orient="horz" pos="1048">
          <p15:clr>
            <a:srgbClr val="A4A3A4"/>
          </p15:clr>
        </p15:guide>
        <p15:guide id="4" orient="horz" pos="1412">
          <p15:clr>
            <a:srgbClr val="A4A3A4"/>
          </p15:clr>
        </p15:guide>
        <p15:guide id="5" pos="8664">
          <p15:clr>
            <a:srgbClr val="A4A3A4"/>
          </p15:clr>
        </p15:guide>
        <p15:guide id="6" pos="320">
          <p15:clr>
            <a:srgbClr val="A4A3A4"/>
          </p15:clr>
        </p15:guide>
        <p15:guide id="7" pos="8890">
          <p15:clr>
            <a:srgbClr val="A4A3A4"/>
          </p15:clr>
        </p15:guide>
        <p15:guide id="8" pos="55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aron Rabideau" initials="AR" lastIdx="18" clrIdx="0"/>
  <p:cmAuthor id="1" name="aaron r" initials="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B3B"/>
    <a:srgbClr val="C7D6ED"/>
    <a:srgbClr val="969696"/>
    <a:srgbClr val="7596FF"/>
    <a:srgbClr val="325C26"/>
    <a:srgbClr val="FA650C"/>
    <a:srgbClr val="C89800"/>
    <a:srgbClr val="FFCC2F"/>
    <a:srgbClr val="FB958D"/>
    <a:srgbClr val="BEC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182" autoAdjust="0"/>
    <p:restoredTop sz="90811" autoAdjust="0"/>
  </p:normalViewPr>
  <p:slideViewPr>
    <p:cSldViewPr showGuides="1">
      <p:cViewPr varScale="1">
        <p:scale>
          <a:sx n="41" d="100"/>
          <a:sy n="41" d="100"/>
        </p:scale>
        <p:origin x="78" y="282"/>
      </p:cViewPr>
      <p:guideLst>
        <p:guide orient="horz" pos="376"/>
        <p:guide orient="horz" pos="4837"/>
        <p:guide orient="horz" pos="1048"/>
        <p:guide orient="horz" pos="1412"/>
        <p:guide pos="8664"/>
        <p:guide pos="320"/>
        <p:guide pos="8890"/>
        <p:guide pos="55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commentAuthors" Target="commentAuthor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presProps" Target="pres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viewProps" Target="view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tableStyles" Target="tableStyle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ckberry\Dropbox%20(Facebook)\Sheets\Year%20End%20MAP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ckberry\Desktop\Offline\AllWorkAllPlayDotOrg_F2pCurrencyTrends_Rev82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ckberry\Desktop\Offline\AllWorkAllPlayDotOrg_F2pCurrencyTrends_Rev82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ckberry\Desktop\Offline\AllWorkAllPlayDotOrg_F2pCurrencyTrends_Rev82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ckberry\Desktop\Offline\AllWorkAllPlayDotOrg_F2pCurrencyTrends_Rev82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ckberry\Desktop\Offline\crazy%20math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3"/>
    </mc:Choice>
    <mc:Fallback>
      <c:style val="43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971435163626906E-2"/>
          <c:y val="4.1124043245911915E-2"/>
          <c:w val="0.89526888086357648"/>
          <c:h val="0.8940908838203015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75000"/>
              </a:schemeClr>
            </a:solidFill>
          </c:spPr>
          <c:invertIfNegative val="0"/>
          <c:val>
            <c:numRef>
              <c:f>Sheet1!$B$1:$B$24</c:f>
              <c:numCache>
                <c:formatCode>0.00%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6.0445999999999998E-3</c:v>
                </c:pt>
                <c:pt idx="4">
                  <c:v>0</c:v>
                </c:pt>
                <c:pt idx="5">
                  <c:v>2.48629E-2</c:v>
                </c:pt>
                <c:pt idx="6">
                  <c:v>1.1809E-2</c:v>
                </c:pt>
                <c:pt idx="7">
                  <c:v>6.6822000000000006E-2</c:v>
                </c:pt>
                <c:pt idx="8">
                  <c:v>2.5447E-3</c:v>
                </c:pt>
                <c:pt idx="9">
                  <c:v>0.12262000000000001</c:v>
                </c:pt>
                <c:pt idx="10">
                  <c:v>2.62416E-2</c:v>
                </c:pt>
                <c:pt idx="11">
                  <c:v>0.13280110000000001</c:v>
                </c:pt>
                <c:pt idx="12">
                  <c:v>4.1681000000000003E-2</c:v>
                </c:pt>
                <c:pt idx="13">
                  <c:v>0.120102</c:v>
                </c:pt>
                <c:pt idx="14">
                  <c:v>4.9891100000000001E-2</c:v>
                </c:pt>
                <c:pt idx="15">
                  <c:v>9.3193399999999996E-2</c:v>
                </c:pt>
                <c:pt idx="16">
                  <c:v>6.7041600000000007E-2</c:v>
                </c:pt>
                <c:pt idx="17">
                  <c:v>4.8237000000000002E-2</c:v>
                </c:pt>
                <c:pt idx="18">
                  <c:v>8.3714499999999997E-2</c:v>
                </c:pt>
                <c:pt idx="19">
                  <c:v>1.8748399999999998E-2</c:v>
                </c:pt>
                <c:pt idx="20">
                  <c:v>5.5995700000000002E-2</c:v>
                </c:pt>
                <c:pt idx="21">
                  <c:v>2.9543999999999998E-3</c:v>
                </c:pt>
                <c:pt idx="22">
                  <c:v>2.4695000000000002E-2</c:v>
                </c:pt>
                <c:pt idx="2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axId val="138712752"/>
        <c:axId val="138713312"/>
      </c:barChart>
      <c:catAx>
        <c:axId val="138712752"/>
        <c:scaling>
          <c:orientation val="minMax"/>
        </c:scaling>
        <c:delete val="0"/>
        <c:axPos val="b"/>
        <c:majorTickMark val="out"/>
        <c:minorTickMark val="none"/>
        <c:tickLblPos val="nextTo"/>
        <c:crossAx val="138713312"/>
        <c:crosses val="autoZero"/>
        <c:auto val="1"/>
        <c:lblAlgn val="ctr"/>
        <c:lblOffset val="100"/>
        <c:noMultiLvlLbl val="0"/>
      </c:catAx>
      <c:valAx>
        <c:axId val="138713312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38712752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-27"/>
        <c:axId val="105080672"/>
        <c:axId val="136961200"/>
      </c:barChart>
      <c:catAx>
        <c:axId val="105080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961200"/>
        <c:crosses val="autoZero"/>
        <c:auto val="1"/>
        <c:lblAlgn val="ctr"/>
        <c:lblOffset val="100"/>
        <c:noMultiLvlLbl val="0"/>
      </c:catAx>
      <c:valAx>
        <c:axId val="136961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080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strRef>
              <c:f>Sheet1!$A$1:$A$13</c:f>
              <c:strCach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</c:strCache>
            </c:strRef>
          </c:cat>
          <c:val>
            <c:numRef>
              <c:f>Sheet1!$B$1:$B$13</c:f>
              <c:numCache>
                <c:formatCode>General</c:formatCode>
                <c:ptCount val="13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12</c:v>
                </c:pt>
                <c:pt idx="4">
                  <c:v>58</c:v>
                </c:pt>
                <c:pt idx="5">
                  <c:v>145</c:v>
                </c:pt>
                <c:pt idx="6">
                  <c:v>360</c:v>
                </c:pt>
                <c:pt idx="7">
                  <c:v>608</c:v>
                </c:pt>
                <c:pt idx="8">
                  <c:v>845</c:v>
                </c:pt>
                <c:pt idx="9">
                  <c:v>1056</c:v>
                </c:pt>
                <c:pt idx="10">
                  <c:v>1230</c:v>
                </c:pt>
                <c:pt idx="11">
                  <c:v>1390</c:v>
                </c:pt>
                <c:pt idx="12">
                  <c:v>1591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1"/>
        <c:axId val="138949648"/>
        <c:axId val="138950208"/>
      </c:barChart>
      <c:catAx>
        <c:axId val="13894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950208"/>
        <c:crosses val="autoZero"/>
        <c:auto val="1"/>
        <c:lblAlgn val="ctr"/>
        <c:lblOffset val="100"/>
        <c:noMultiLvlLbl val="0"/>
      </c:catAx>
      <c:valAx>
        <c:axId val="138950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949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8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7"/>
          <c:dPt>
            <c:idx val="0"/>
            <c:bubble3D val="0"/>
            <c:explosion val="15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8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val>
            <c:numRef>
              <c:f>Sheet1!$D$2:$D$3</c:f>
              <c:numCache>
                <c:formatCode>General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450992454068243E-2"/>
          <c:y val="2.8914771070282886E-2"/>
          <c:w val="0.89211716699475074"/>
          <c:h val="0.8909147809243653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20"/>
            <c:spPr>
              <a:solidFill>
                <a:srgbClr val="00B0F0"/>
              </a:solidFill>
              <a:ln w="25400" cap="rnd">
                <a:noFill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'Currency Packs'!$E$95:$E$99</c:f>
              <c:numCache>
                <c:formatCode>"£"#,##0.00</c:formatCode>
                <c:ptCount val="5"/>
                <c:pt idx="0">
                  <c:v>2.99</c:v>
                </c:pt>
                <c:pt idx="1">
                  <c:v>6.99</c:v>
                </c:pt>
                <c:pt idx="2">
                  <c:v>13.99</c:v>
                </c:pt>
                <c:pt idx="3">
                  <c:v>27.99</c:v>
                </c:pt>
                <c:pt idx="4">
                  <c:v>69.989999999999995</c:v>
                </c:pt>
              </c:numCache>
            </c:numRef>
          </c:xVal>
          <c:yVal>
            <c:numRef>
              <c:f>'Currency Packs'!$F$95:$F$99</c:f>
              <c:numCache>
                <c:formatCode>"£"#,##0.00000;[Red]\-"£"#,##0.00000</c:formatCode>
                <c:ptCount val="5"/>
                <c:pt idx="0">
                  <c:v>2.99E-3</c:v>
                </c:pt>
                <c:pt idx="1">
                  <c:v>3.0391304347826089E-3</c:v>
                </c:pt>
                <c:pt idx="2">
                  <c:v>2.7980000000000001E-3</c:v>
                </c:pt>
                <c:pt idx="3">
                  <c:v>2.5445454545454543E-3</c:v>
                </c:pt>
                <c:pt idx="4">
                  <c:v>2.333E-3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954688"/>
        <c:axId val="138955248"/>
      </c:scatterChart>
      <c:valAx>
        <c:axId val="138954688"/>
        <c:scaling>
          <c:orientation val="minMax"/>
          <c:max val="7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lt1">
                  <a:lumMod val="95000"/>
                  <a:alpha val="5000"/>
                </a:schemeClr>
              </a:solidFill>
            </a:ln>
            <a:effectLst/>
          </c:spPr>
        </c:minorGridlines>
        <c:numFmt formatCode="&quot;£&quot;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955248"/>
        <c:crosses val="autoZero"/>
        <c:crossBetween val="midCat"/>
      </c:valAx>
      <c:valAx>
        <c:axId val="138955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lt1">
                  <a:lumMod val="95000"/>
                  <a:alpha val="5000"/>
                </a:schemeClr>
              </a:solidFill>
            </a:ln>
            <a:effectLst/>
          </c:spPr>
        </c:minorGridlines>
        <c:numFmt formatCode="&quot;£&quot;#,##0.00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9546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1">
        <a:lumMod val="95000"/>
        <a:lumOff val="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450992454068243E-2"/>
          <c:y val="2.8914771070282886E-2"/>
          <c:w val="0.89211716699475074"/>
          <c:h val="0.8909147809243653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20"/>
            <c:spPr>
              <a:solidFill>
                <a:srgbClr val="00B0F0"/>
              </a:solidFill>
              <a:ln w="130175" cap="rnd">
                <a:noFill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'Currency Packs'!$E$17:$E$22</c:f>
              <c:numCache>
                <c:formatCode>"£"#,##0.00</c:formatCode>
                <c:ptCount val="6"/>
                <c:pt idx="0">
                  <c:v>1.49</c:v>
                </c:pt>
                <c:pt idx="1">
                  <c:v>2.99</c:v>
                </c:pt>
                <c:pt idx="2">
                  <c:v>6.99</c:v>
                </c:pt>
                <c:pt idx="3">
                  <c:v>13.99</c:v>
                </c:pt>
                <c:pt idx="4">
                  <c:v>27.99</c:v>
                </c:pt>
                <c:pt idx="5">
                  <c:v>69.989999999999995</c:v>
                </c:pt>
              </c:numCache>
            </c:numRef>
          </c:xVal>
          <c:yVal>
            <c:numRef>
              <c:f>'Currency Packs'!$F$17:$F$22</c:f>
              <c:numCache>
                <c:formatCode>"£"#,##0.00000;[Red]\-"£"#,##0.00000</c:formatCode>
                <c:ptCount val="6"/>
                <c:pt idx="0">
                  <c:v>2.98E-2</c:v>
                </c:pt>
                <c:pt idx="1">
                  <c:v>2.3000000000000003E-2</c:v>
                </c:pt>
                <c:pt idx="2">
                  <c:v>2.5418181818181819E-2</c:v>
                </c:pt>
                <c:pt idx="3">
                  <c:v>2.4543859649122809E-2</c:v>
                </c:pt>
                <c:pt idx="4">
                  <c:v>1.866E-2</c:v>
                </c:pt>
                <c:pt idx="5">
                  <c:v>1.8664E-2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990288"/>
        <c:axId val="139990848"/>
      </c:scatterChart>
      <c:valAx>
        <c:axId val="139990288"/>
        <c:scaling>
          <c:orientation val="minMax"/>
          <c:max val="7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lt1">
                  <a:lumMod val="95000"/>
                  <a:alpha val="5000"/>
                </a:schemeClr>
              </a:solidFill>
            </a:ln>
            <a:effectLst/>
          </c:spPr>
        </c:minorGridlines>
        <c:numFmt formatCode="&quot;£&quot;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990848"/>
        <c:crosses val="autoZero"/>
        <c:crossBetween val="midCat"/>
      </c:valAx>
      <c:valAx>
        <c:axId val="139990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lt1">
                  <a:lumMod val="95000"/>
                  <a:alpha val="5000"/>
                </a:schemeClr>
              </a:solidFill>
            </a:ln>
            <a:effectLst/>
          </c:spPr>
        </c:minorGridlines>
        <c:numFmt formatCode="&quot;£&quot;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9902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1">
        <a:lumMod val="95000"/>
        <a:lumOff val="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450992454068243E-2"/>
          <c:y val="2.8914771070282886E-2"/>
          <c:w val="0.89211716699475074"/>
          <c:h val="0.8909147809243653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20"/>
            <c:spPr>
              <a:solidFill>
                <a:srgbClr val="00B0F0"/>
              </a:solidFill>
              <a:ln w="130175" cap="rnd">
                <a:noFill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'Currency Packs'!$E$39:$E$44</c:f>
              <c:numCache>
                <c:formatCode>"£"#,##0.00</c:formatCode>
                <c:ptCount val="6"/>
                <c:pt idx="0">
                  <c:v>1.49</c:v>
                </c:pt>
                <c:pt idx="1">
                  <c:v>2.99</c:v>
                </c:pt>
                <c:pt idx="2">
                  <c:v>6.99</c:v>
                </c:pt>
                <c:pt idx="3">
                  <c:v>13.99</c:v>
                </c:pt>
                <c:pt idx="4">
                  <c:v>34.99</c:v>
                </c:pt>
                <c:pt idx="5">
                  <c:v>69.989999999999995</c:v>
                </c:pt>
              </c:numCache>
            </c:numRef>
          </c:xVal>
          <c:yVal>
            <c:numRef>
              <c:f>'Currency Packs'!$F$39:$F$44</c:f>
              <c:numCache>
                <c:formatCode>"£"#,##0.00000;[Red]\-"£"#,##0.00000</c:formatCode>
                <c:ptCount val="6"/>
                <c:pt idx="0">
                  <c:v>0.12416666666666666</c:v>
                </c:pt>
                <c:pt idx="1">
                  <c:v>4.9833333333333334E-2</c:v>
                </c:pt>
                <c:pt idx="2">
                  <c:v>5.2954545454545456E-2</c:v>
                </c:pt>
                <c:pt idx="3">
                  <c:v>4.6633333333333332E-2</c:v>
                </c:pt>
                <c:pt idx="4">
                  <c:v>3.8877777777777782E-2</c:v>
                </c:pt>
                <c:pt idx="5">
                  <c:v>2.9162499999999997E-2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993088"/>
        <c:axId val="139993648"/>
      </c:scatterChart>
      <c:valAx>
        <c:axId val="139993088"/>
        <c:scaling>
          <c:orientation val="minMax"/>
          <c:max val="7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lt1">
                  <a:lumMod val="95000"/>
                  <a:alpha val="5000"/>
                </a:schemeClr>
              </a:solidFill>
            </a:ln>
            <a:effectLst/>
          </c:spPr>
        </c:minorGridlines>
        <c:numFmt formatCode="&quot;£&quot;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993648"/>
        <c:crosses val="autoZero"/>
        <c:crossBetween val="midCat"/>
      </c:valAx>
      <c:valAx>
        <c:axId val="139993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lt1">
                  <a:lumMod val="95000"/>
                  <a:alpha val="5000"/>
                </a:schemeClr>
              </a:solidFill>
            </a:ln>
            <a:effectLst/>
          </c:spPr>
        </c:minorGridlines>
        <c:numFmt formatCode="&quot;£&quot;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9930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1">
        <a:lumMod val="95000"/>
        <a:lumOff val="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450992454068243E-2"/>
          <c:y val="2.8914771070282886E-2"/>
          <c:w val="0.89211716699475074"/>
          <c:h val="0.8909147809243653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20"/>
            <c:spPr>
              <a:solidFill>
                <a:srgbClr val="00B0F0"/>
              </a:solidFill>
              <a:ln w="130175" cap="rnd">
                <a:noFill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'Currency Packs'!$E$174:$E$179</c:f>
              <c:numCache>
                <c:formatCode>"£"#,##0.00</c:formatCode>
                <c:ptCount val="6"/>
                <c:pt idx="0">
                  <c:v>1.49</c:v>
                </c:pt>
                <c:pt idx="1">
                  <c:v>2.99</c:v>
                </c:pt>
                <c:pt idx="2">
                  <c:v>6.99</c:v>
                </c:pt>
                <c:pt idx="3">
                  <c:v>13.99</c:v>
                </c:pt>
                <c:pt idx="4">
                  <c:v>34.99</c:v>
                </c:pt>
                <c:pt idx="5">
                  <c:v>69.989999999999995</c:v>
                </c:pt>
              </c:numCache>
            </c:numRef>
          </c:xVal>
          <c:yVal>
            <c:numRef>
              <c:f>'Currency Packs'!$F$174:$F$179</c:f>
              <c:numCache>
                <c:formatCode>"£"#,##0.00000;[Red]\-"£"#,##0.00000</c:formatCode>
                <c:ptCount val="6"/>
                <c:pt idx="0">
                  <c:v>0.10642857142857143</c:v>
                </c:pt>
                <c:pt idx="1">
                  <c:v>8.0810810810810818E-2</c:v>
                </c:pt>
                <c:pt idx="2">
                  <c:v>8.7375000000000008E-2</c:v>
                </c:pt>
                <c:pt idx="3">
                  <c:v>7.9488636363636359E-2</c:v>
                </c:pt>
                <c:pt idx="4">
                  <c:v>6.9980000000000001E-2</c:v>
                </c:pt>
                <c:pt idx="5">
                  <c:v>6.788554801163918E-2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995888"/>
        <c:axId val="140514848"/>
      </c:scatterChart>
      <c:valAx>
        <c:axId val="139995888"/>
        <c:scaling>
          <c:orientation val="minMax"/>
          <c:max val="7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lt1">
                  <a:lumMod val="95000"/>
                  <a:alpha val="5000"/>
                </a:schemeClr>
              </a:solidFill>
            </a:ln>
            <a:effectLst/>
          </c:spPr>
        </c:minorGridlines>
        <c:numFmt formatCode="&quot;£&quot;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514848"/>
        <c:crosses val="autoZero"/>
        <c:crossBetween val="midCat"/>
      </c:valAx>
      <c:valAx>
        <c:axId val="140514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lt1">
                  <a:lumMod val="95000"/>
                  <a:alpha val="5000"/>
                </a:schemeClr>
              </a:solidFill>
            </a:ln>
            <a:effectLst/>
          </c:spPr>
        </c:minorGridlines>
        <c:numFmt formatCode="&quot;£&quot;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9958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1">
        <a:lumMod val="95000"/>
        <a:lumOff val="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55579491436E-2"/>
          <c:y val="3.4020405489979186E-2"/>
          <c:w val="0.89658172701732664"/>
          <c:h val="0.8583483487854221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Sheet1!$C$1:$C$6</c:f>
              <c:numCache>
                <c:formatCode>General</c:formatCode>
                <c:ptCount val="6"/>
                <c:pt idx="0">
                  <c:v>1.49</c:v>
                </c:pt>
                <c:pt idx="1">
                  <c:v>3.99</c:v>
                </c:pt>
                <c:pt idx="2">
                  <c:v>6.99</c:v>
                </c:pt>
                <c:pt idx="3">
                  <c:v>13.99</c:v>
                </c:pt>
                <c:pt idx="4">
                  <c:v>34.99</c:v>
                </c:pt>
                <c:pt idx="5">
                  <c:v>69.989999999999995</c:v>
                </c:pt>
              </c:numCache>
            </c:numRef>
          </c:xVal>
          <c:yVal>
            <c:numRef>
              <c:f>Sheet1!$D$1:$D$6</c:f>
              <c:numCache>
                <c:formatCode>General</c:formatCode>
                <c:ptCount val="6"/>
                <c:pt idx="0">
                  <c:v>7.4499999999999997E-2</c:v>
                </c:pt>
                <c:pt idx="1">
                  <c:v>6.6500000000000004E-2</c:v>
                </c:pt>
                <c:pt idx="2">
                  <c:v>6.9900000000000004E-2</c:v>
                </c:pt>
                <c:pt idx="3">
                  <c:v>6.9949999999999998E-2</c:v>
                </c:pt>
                <c:pt idx="4">
                  <c:v>6.9980000000000001E-2</c:v>
                </c:pt>
                <c:pt idx="5">
                  <c:v>6.9989999999999997E-2</c:v>
                </c:pt>
              </c:numCache>
            </c:numRef>
          </c:yVal>
          <c:smooth val="0"/>
        </c:ser>
        <c:ser>
          <c:idx val="1"/>
          <c:order val="1"/>
          <c:spPr>
            <a:ln w="1143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20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Sheet1!$C$1:$C$6</c:f>
              <c:numCache>
                <c:formatCode>General</c:formatCode>
                <c:ptCount val="6"/>
                <c:pt idx="0">
                  <c:v>1.49</c:v>
                </c:pt>
                <c:pt idx="1">
                  <c:v>3.99</c:v>
                </c:pt>
                <c:pt idx="2">
                  <c:v>6.99</c:v>
                </c:pt>
                <c:pt idx="3">
                  <c:v>13.99</c:v>
                </c:pt>
                <c:pt idx="4">
                  <c:v>34.99</c:v>
                </c:pt>
                <c:pt idx="5">
                  <c:v>69.989999999999995</c:v>
                </c:pt>
              </c:numCache>
            </c:numRef>
          </c:xVal>
          <c:yVal>
            <c:numRef>
              <c:f>Sheet1!$E$1:$E$6</c:f>
              <c:numCache>
                <c:formatCode>General</c:formatCode>
                <c:ptCount val="6"/>
                <c:pt idx="0">
                  <c:v>7.4499999999999997E-2</c:v>
                </c:pt>
                <c:pt idx="1">
                  <c:v>6.3333333333333339E-2</c:v>
                </c:pt>
                <c:pt idx="2">
                  <c:v>6.6571428571428573E-2</c:v>
                </c:pt>
                <c:pt idx="3">
                  <c:v>6.5069767441860465E-2</c:v>
                </c:pt>
                <c:pt idx="4">
                  <c:v>6.4796296296296296E-2</c:v>
                </c:pt>
                <c:pt idx="5">
                  <c:v>6.3627272727272727E-2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517648"/>
        <c:axId val="140518208"/>
      </c:scatterChart>
      <c:valAx>
        <c:axId val="140517648"/>
        <c:scaling>
          <c:orientation val="minMax"/>
          <c:max val="7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\£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518208"/>
        <c:crosses val="autoZero"/>
        <c:crossBetween val="midCat"/>
      </c:valAx>
      <c:valAx>
        <c:axId val="140518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\£0.0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5176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0.72396</cdr:x>
      <cdr:y>0.83333</cdr:y>
    </cdr:from>
    <cdr:to>
      <cdr:x>0.90104</cdr:x>
      <cdr:y>0.92593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591800" y="6858000"/>
          <a:ext cx="2590800" cy="762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4000" dirty="0" smtClean="0">
              <a:solidFill>
                <a:srgbClr val="FFFF00"/>
              </a:solidFill>
            </a:rPr>
            <a:t>Package Price</a:t>
          </a:r>
          <a:endParaRPr lang="en-US" sz="4000" dirty="0">
            <a:solidFill>
              <a:srgbClr val="FFFF00"/>
            </a:solidFill>
          </a:endParaRPr>
        </a:p>
      </cdr:txBody>
    </cdr:sp>
  </cdr:relSizeAnchor>
  <cdr:relSizeAnchor xmlns:cdr="http://schemas.openxmlformats.org/drawingml/2006/chartDrawing">
    <cdr:from>
      <cdr:x>0.07292</cdr:x>
      <cdr:y>0.02778</cdr:y>
    </cdr:from>
    <cdr:to>
      <cdr:x>0.26042</cdr:x>
      <cdr:y>0.08333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66800" y="228600"/>
          <a:ext cx="27432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/>
          <a:r>
            <a:rPr lang="en-US" sz="2800" dirty="0" smtClean="0">
              <a:solidFill>
                <a:srgbClr val="FFFF00"/>
              </a:solidFill>
            </a:rPr>
            <a:t>Price per diamond</a:t>
          </a:r>
          <a:endParaRPr lang="en-US" sz="2800" dirty="0">
            <a:solidFill>
              <a:srgbClr val="FFFF00"/>
            </a:solidFill>
          </a:endParaRPr>
        </a:p>
      </cdr:txBody>
    </cdr:sp>
  </cdr:relSizeAnchor>
  <cdr:relSizeAnchor xmlns:cdr="http://schemas.openxmlformats.org/drawingml/2006/chartDrawing">
    <cdr:from>
      <cdr:x>0.06771</cdr:x>
      <cdr:y>0.87037</cdr:y>
    </cdr:from>
    <cdr:to>
      <cdr:x>0.19792</cdr:x>
      <cdr:y>0.91667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990600" y="7162800"/>
          <a:ext cx="1905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 smtClean="0">
              <a:solidFill>
                <a:schemeClr val="tx2">
                  <a:lumMod val="65000"/>
                </a:schemeClr>
              </a:solidFill>
            </a:rPr>
            <a:t>Source: Samurai Siege</a:t>
          </a:r>
          <a:endParaRPr lang="en-US" sz="1600" dirty="0">
            <a:solidFill>
              <a:schemeClr val="tx2">
                <a:lumMod val="6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0.29167</cdr:x>
      <cdr:y>0.7037</cdr:y>
    </cdr:from>
    <cdr:to>
      <cdr:x>0.35417</cdr:x>
      <cdr:y>0.81481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67200" y="57912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0.72396</cdr:x>
      <cdr:y>0.83333</cdr:y>
    </cdr:from>
    <cdr:to>
      <cdr:x>0.90104</cdr:x>
      <cdr:y>0.92593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591800" y="6858000"/>
          <a:ext cx="2590800" cy="762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4000" dirty="0" smtClean="0">
              <a:solidFill>
                <a:srgbClr val="FFFF00"/>
              </a:solidFill>
            </a:rPr>
            <a:t>Package Price</a:t>
          </a:r>
          <a:endParaRPr lang="en-US" sz="4000" dirty="0">
            <a:solidFill>
              <a:srgbClr val="FFFF00"/>
            </a:solidFill>
          </a:endParaRPr>
        </a:p>
      </cdr:txBody>
    </cdr:sp>
  </cdr:relSizeAnchor>
  <cdr:relSizeAnchor xmlns:cdr="http://schemas.openxmlformats.org/drawingml/2006/chartDrawing">
    <cdr:from>
      <cdr:x>0.07292</cdr:x>
      <cdr:y>0.02778</cdr:y>
    </cdr:from>
    <cdr:to>
      <cdr:x>0.26042</cdr:x>
      <cdr:y>0.08333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66800" y="228600"/>
          <a:ext cx="27432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/>
          <a:r>
            <a:rPr lang="en-US" sz="2800" dirty="0" smtClean="0">
              <a:solidFill>
                <a:srgbClr val="FFFF00"/>
              </a:solidFill>
            </a:rPr>
            <a:t>Price per diamond</a:t>
          </a:r>
          <a:endParaRPr lang="en-US" sz="2800" dirty="0">
            <a:solidFill>
              <a:srgbClr val="FFFF00"/>
            </a:solidFill>
          </a:endParaRPr>
        </a:p>
      </cdr:txBody>
    </cdr:sp>
  </cdr:relSizeAnchor>
  <cdr:relSizeAnchor xmlns:cdr="http://schemas.openxmlformats.org/drawingml/2006/chartDrawing">
    <cdr:from>
      <cdr:x>0.06771</cdr:x>
      <cdr:y>0.87037</cdr:y>
    </cdr:from>
    <cdr:to>
      <cdr:x>0.19792</cdr:x>
      <cdr:y>0.91667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990600" y="7162800"/>
          <a:ext cx="1905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 smtClean="0">
              <a:solidFill>
                <a:schemeClr val="tx2">
                  <a:lumMod val="65000"/>
                </a:schemeClr>
              </a:solidFill>
            </a:rPr>
            <a:t>Source: Hay Day</a:t>
          </a:r>
          <a:endParaRPr lang="en-US" sz="1600" dirty="0">
            <a:solidFill>
              <a:schemeClr val="tx2">
                <a:lumMod val="65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0.72396</cdr:x>
      <cdr:y>0.83333</cdr:y>
    </cdr:from>
    <cdr:to>
      <cdr:x>0.90104</cdr:x>
      <cdr:y>0.92593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591800" y="6858000"/>
          <a:ext cx="2590800" cy="762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4000" dirty="0" smtClean="0">
              <a:solidFill>
                <a:srgbClr val="FFFF00"/>
              </a:solidFill>
            </a:rPr>
            <a:t>Package Price</a:t>
          </a:r>
          <a:endParaRPr lang="en-US" sz="4000" dirty="0">
            <a:solidFill>
              <a:srgbClr val="FFFF00"/>
            </a:solidFill>
          </a:endParaRPr>
        </a:p>
      </cdr:txBody>
    </cdr:sp>
  </cdr:relSizeAnchor>
  <cdr:relSizeAnchor xmlns:cdr="http://schemas.openxmlformats.org/drawingml/2006/chartDrawing">
    <cdr:from>
      <cdr:x>0.07292</cdr:x>
      <cdr:y>0.02778</cdr:y>
    </cdr:from>
    <cdr:to>
      <cdr:x>0.26042</cdr:x>
      <cdr:y>0.08333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66800" y="228600"/>
          <a:ext cx="27432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/>
          <a:r>
            <a:rPr lang="en-US" sz="2800" dirty="0" smtClean="0">
              <a:solidFill>
                <a:srgbClr val="FFFF00"/>
              </a:solidFill>
            </a:rPr>
            <a:t>Price per donut</a:t>
          </a:r>
          <a:endParaRPr lang="en-US" sz="2800" dirty="0">
            <a:solidFill>
              <a:srgbClr val="FFFF00"/>
            </a:solidFill>
          </a:endParaRPr>
        </a:p>
      </cdr:txBody>
    </cdr:sp>
  </cdr:relSizeAnchor>
  <cdr:relSizeAnchor xmlns:cdr="http://schemas.openxmlformats.org/drawingml/2006/chartDrawing">
    <cdr:from>
      <cdr:x>0.06771</cdr:x>
      <cdr:y>0.87037</cdr:y>
    </cdr:from>
    <cdr:to>
      <cdr:x>0.19792</cdr:x>
      <cdr:y>0.91667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990600" y="7162800"/>
          <a:ext cx="1905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 smtClean="0">
              <a:solidFill>
                <a:schemeClr val="tx2">
                  <a:lumMod val="65000"/>
                </a:schemeClr>
              </a:solidFill>
            </a:rPr>
            <a:t>Source: Simpsons Tapped Out</a:t>
          </a:r>
          <a:endParaRPr lang="en-US" sz="1600" dirty="0">
            <a:solidFill>
              <a:schemeClr val="tx2">
                <a:lumMod val="6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0.34375</cdr:x>
      <cdr:y>0.06481</cdr:y>
    </cdr:from>
    <cdr:to>
      <cdr:x>0.95325</cdr:x>
      <cdr:y>0.31474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029200" y="533400"/>
          <a:ext cx="8917187" cy="2056792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0.72396</cdr:x>
      <cdr:y>0.83333</cdr:y>
    </cdr:from>
    <cdr:to>
      <cdr:x>0.90104</cdr:x>
      <cdr:y>0.92593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591800" y="6858000"/>
          <a:ext cx="2590800" cy="762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4000" dirty="0" smtClean="0">
              <a:solidFill>
                <a:srgbClr val="FFFF00"/>
              </a:solidFill>
            </a:rPr>
            <a:t>Package Price</a:t>
          </a:r>
          <a:endParaRPr lang="en-US" sz="4000" dirty="0">
            <a:solidFill>
              <a:srgbClr val="FFFF00"/>
            </a:solidFill>
          </a:endParaRPr>
        </a:p>
      </cdr:txBody>
    </cdr:sp>
  </cdr:relSizeAnchor>
  <cdr:relSizeAnchor xmlns:cdr="http://schemas.openxmlformats.org/drawingml/2006/chartDrawing">
    <cdr:from>
      <cdr:x>0.07292</cdr:x>
      <cdr:y>0.02778</cdr:y>
    </cdr:from>
    <cdr:to>
      <cdr:x>0.26042</cdr:x>
      <cdr:y>0.08333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66800" y="228600"/>
          <a:ext cx="27432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/>
          <a:r>
            <a:rPr lang="en-US" sz="2800" dirty="0" smtClean="0">
              <a:solidFill>
                <a:srgbClr val="FFFF00"/>
              </a:solidFill>
            </a:rPr>
            <a:t>Price per token</a:t>
          </a:r>
          <a:endParaRPr lang="en-US" sz="2800" dirty="0">
            <a:solidFill>
              <a:srgbClr val="FFFF00"/>
            </a:solidFill>
          </a:endParaRPr>
        </a:p>
      </cdr:txBody>
    </cdr:sp>
  </cdr:relSizeAnchor>
  <cdr:relSizeAnchor xmlns:cdr="http://schemas.openxmlformats.org/drawingml/2006/chartDrawing">
    <cdr:from>
      <cdr:x>0.06771</cdr:x>
      <cdr:y>0.87037</cdr:y>
    </cdr:from>
    <cdr:to>
      <cdr:x>0.19792</cdr:x>
      <cdr:y>0.91667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990600" y="7162800"/>
          <a:ext cx="1905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 smtClean="0">
              <a:solidFill>
                <a:schemeClr val="tx2">
                  <a:lumMod val="65000"/>
                </a:schemeClr>
              </a:solidFill>
            </a:rPr>
            <a:t>Source: </a:t>
          </a:r>
          <a:r>
            <a:rPr lang="en-US" sz="1600" dirty="0" err="1" smtClean="0">
              <a:solidFill>
                <a:schemeClr val="tx2">
                  <a:lumMod val="65000"/>
                </a:schemeClr>
              </a:solidFill>
            </a:rPr>
            <a:t>Nordeus</a:t>
          </a:r>
          <a:r>
            <a:rPr lang="en-US" sz="1600" dirty="0" smtClean="0">
              <a:solidFill>
                <a:schemeClr val="tx2">
                  <a:lumMod val="65000"/>
                </a:schemeClr>
              </a:solidFill>
            </a:rPr>
            <a:t> Top 11 Football Manager</a:t>
          </a:r>
          <a:endParaRPr lang="en-US" sz="1600" dirty="0">
            <a:solidFill>
              <a:schemeClr val="tx2">
                <a:lumMod val="65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5244B-8695-AF48-81EE-4A51FC7EE60F}" type="datetimeFigureOut">
              <a:rPr lang="en-US" smtClean="0"/>
              <a:t>1/31/2016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43510-F6A1-F94A-9A86-32CC2EF1D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881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D8322-7B84-41B1-A3A1-F2F66D24CAF0}" type="datetimeFigureOut">
              <a:rPr lang="en-US" smtClean="0"/>
              <a:t>1/31/2016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4C412-81C0-446C-93F0-72B01A36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024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0884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01769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02655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03538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04424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05308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06192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07078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4C412-81C0-446C-93F0-72B01A368C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94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4C412-81C0-446C-93F0-72B01A368C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64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4C412-81C0-446C-93F0-72B01A368C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15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4C412-81C0-446C-93F0-72B01A368C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96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4C412-81C0-446C-93F0-72B01A368CA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69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4C412-81C0-446C-93F0-72B01A368CA6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30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4C412-81C0-446C-93F0-72B01A368CA6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4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4C412-81C0-446C-93F0-72B01A368CA6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06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4C412-81C0-446C-93F0-72B01A368CA6}" type="slidenum">
              <a:rPr lang="en-US" smtClean="0"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64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-1875" y="2"/>
            <a:ext cx="14642435" cy="8239760"/>
          </a:xfrm>
          <a:prstGeom prst="rect">
            <a:avLst/>
          </a:prstGeom>
          <a:solidFill>
            <a:srgbClr val="3B5998"/>
          </a:solidFill>
          <a:ln w="9525" cap="flat" cmpd="sng" algn="ctr">
            <a:noFill/>
            <a:prstDash val="solid"/>
            <a:miter lim="800000"/>
            <a:headEnd type="arrow" w="med" len="med"/>
            <a:tailEnd type="none" w="med" len="med"/>
          </a:ln>
          <a:effectLst/>
        </p:spPr>
        <p:txBody>
          <a:bodyPr vert="horz" wrap="square" lIns="98802" tIns="49402" rIns="98802" bIns="4940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801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ista Sans OT Reg" pitchFamily="-65" charset="0"/>
              <a:ea typeface="ヒラギノ角ゴ ProN W3" pitchFamily="-65" charset="-128"/>
              <a:cs typeface="ヒラギノ角ゴ ProN W3" pitchFamily="-65" charset="-128"/>
              <a:sym typeface="Vista Sans OT Reg" pitchFamily="-65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2" y="-15552"/>
            <a:ext cx="14645030" cy="8245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0843" y="3315452"/>
            <a:ext cx="12435840" cy="2057038"/>
          </a:xfrm>
        </p:spPr>
        <p:txBody>
          <a:bodyPr anchor="t" anchorCtr="0"/>
          <a:lstStyle>
            <a:lvl1pPr>
              <a:defRPr sz="58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Subtitle is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80847" y="5879195"/>
            <a:ext cx="11498376" cy="771373"/>
          </a:xfrm>
          <a:ln>
            <a:noFill/>
          </a:ln>
        </p:spPr>
        <p:txBody>
          <a:bodyPr/>
          <a:lstStyle>
            <a:lvl1pPr marL="0" marR="0" indent="0" algn="l" defTabSz="1282749" rtl="0" eaLnBrk="1" fontAlgn="auto" latinLnBrk="0" hangingPunct="1">
              <a:lnSpc>
                <a:spcPct val="100000"/>
              </a:lnSpc>
              <a:spcBef>
                <a:spcPts val="1298"/>
              </a:spcBef>
              <a:spcAft>
                <a:spcPts val="432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3500">
                <a:solidFill>
                  <a:srgbClr val="ABC2E4"/>
                </a:solidFill>
              </a:defRPr>
            </a:lvl1pPr>
            <a:lvl2pPr marL="641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2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5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8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9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30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and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843" y="685800"/>
            <a:ext cx="3429000" cy="66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15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for Vide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0160" y="0"/>
            <a:ext cx="14650720" cy="8239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6275" tIns="146294" rIns="146275" bIns="1462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041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rawing Guid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 bwMode="auto">
          <a:xfrm>
            <a:off x="873760" y="-1131348"/>
            <a:ext cx="0" cy="10259278"/>
          </a:xfrm>
          <a:prstGeom prst="line">
            <a:avLst/>
          </a:prstGeom>
          <a:solidFill>
            <a:srgbClr val="F0C423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 userDrawn="1"/>
        </p:nvCxnSpPr>
        <p:spPr bwMode="auto">
          <a:xfrm>
            <a:off x="508000" y="-1131348"/>
            <a:ext cx="0" cy="10259278"/>
          </a:xfrm>
          <a:prstGeom prst="line">
            <a:avLst/>
          </a:prstGeom>
          <a:solidFill>
            <a:srgbClr val="F0C423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14122400" y="-1131348"/>
            <a:ext cx="0" cy="10259278"/>
          </a:xfrm>
          <a:prstGeom prst="line">
            <a:avLst/>
          </a:prstGeom>
          <a:solidFill>
            <a:srgbClr val="F0C423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 userDrawn="1"/>
        </p:nvCxnSpPr>
        <p:spPr bwMode="auto">
          <a:xfrm>
            <a:off x="13776960" y="-1131348"/>
            <a:ext cx="0" cy="10259278"/>
          </a:xfrm>
          <a:prstGeom prst="line">
            <a:avLst/>
          </a:prstGeom>
          <a:solidFill>
            <a:srgbClr val="F0C423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-142891" y="2263502"/>
            <a:ext cx="15432384" cy="0"/>
          </a:xfrm>
          <a:prstGeom prst="line">
            <a:avLst/>
          </a:prstGeom>
          <a:solidFill>
            <a:srgbClr val="F0C423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-228629" y="7681798"/>
            <a:ext cx="15432384" cy="0"/>
          </a:xfrm>
          <a:prstGeom prst="line">
            <a:avLst/>
          </a:prstGeom>
          <a:solidFill>
            <a:srgbClr val="F0C423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-142891" y="605046"/>
            <a:ext cx="15432384" cy="0"/>
          </a:xfrm>
          <a:prstGeom prst="line">
            <a:avLst/>
          </a:prstGeom>
          <a:solidFill>
            <a:srgbClr val="F0C423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 userDrawn="1"/>
        </p:nvCxnSpPr>
        <p:spPr bwMode="auto">
          <a:xfrm>
            <a:off x="-142891" y="1660378"/>
            <a:ext cx="15432384" cy="0"/>
          </a:xfrm>
          <a:prstGeom prst="line">
            <a:avLst/>
          </a:prstGeom>
          <a:solidFill>
            <a:srgbClr val="F0C423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/>
          <p:cNvSpPr/>
          <p:nvPr userDrawn="1"/>
        </p:nvSpPr>
        <p:spPr>
          <a:xfrm>
            <a:off x="816129" y="629957"/>
            <a:ext cx="5085511" cy="284443"/>
          </a:xfrm>
          <a:prstGeom prst="rect">
            <a:avLst/>
          </a:prstGeom>
        </p:spPr>
        <p:txBody>
          <a:bodyPr wrap="none" lIns="98814" tIns="49406" rIns="98814" bIns="49406">
            <a:spAutoFit/>
          </a:bodyPr>
          <a:lstStyle/>
          <a:p>
            <a:r>
              <a:rPr lang="en-US" sz="1200" baseline="0" dirty="0" smtClean="0">
                <a:solidFill>
                  <a:srgbClr val="909090"/>
                </a:solidFill>
              </a:rPr>
              <a:t>Use this as a top margin for workspace when there is no title or subtitle</a:t>
            </a:r>
            <a:endParaRPr lang="en-US" sz="1200" dirty="0">
              <a:solidFill>
                <a:srgbClr val="909090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45533" y="1666651"/>
            <a:ext cx="6893698" cy="284443"/>
          </a:xfrm>
          <a:prstGeom prst="rect">
            <a:avLst/>
          </a:prstGeom>
        </p:spPr>
        <p:txBody>
          <a:bodyPr wrap="none" lIns="98814" tIns="49406" rIns="98814" bIns="49406">
            <a:spAutoFit/>
          </a:bodyPr>
          <a:lstStyle/>
          <a:p>
            <a:r>
              <a:rPr lang="en-US" sz="1200" baseline="0" dirty="0" smtClean="0">
                <a:solidFill>
                  <a:srgbClr val="909090"/>
                </a:solidFill>
              </a:rPr>
              <a:t>Use this as top margin when there is a single line title on the page (when not using a blue Subtitle)</a:t>
            </a:r>
            <a:endParaRPr lang="en-US" sz="1200" dirty="0">
              <a:solidFill>
                <a:srgbClr val="909090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45528" y="2286000"/>
            <a:ext cx="5521528" cy="284443"/>
          </a:xfrm>
          <a:prstGeom prst="rect">
            <a:avLst/>
          </a:prstGeom>
        </p:spPr>
        <p:txBody>
          <a:bodyPr wrap="none" lIns="98814" tIns="49406" rIns="98814" bIns="49406">
            <a:spAutoFit/>
          </a:bodyPr>
          <a:lstStyle/>
          <a:p>
            <a:r>
              <a:rPr lang="en-US" sz="1200" baseline="0" dirty="0" smtClean="0">
                <a:solidFill>
                  <a:srgbClr val="909090"/>
                </a:solidFill>
              </a:rPr>
              <a:t>Use this as top margin for workspace when there is a Title with a blue Subtitle</a:t>
            </a:r>
            <a:endParaRPr lang="en-US" sz="1200" dirty="0">
              <a:solidFill>
                <a:srgbClr val="909090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45534" y="7374822"/>
            <a:ext cx="3354268" cy="284443"/>
          </a:xfrm>
          <a:prstGeom prst="rect">
            <a:avLst/>
          </a:prstGeom>
        </p:spPr>
        <p:txBody>
          <a:bodyPr wrap="none" lIns="98814" tIns="49406" rIns="98814" bIns="49406">
            <a:spAutoFit/>
          </a:bodyPr>
          <a:lstStyle/>
          <a:p>
            <a:r>
              <a:rPr lang="en-US" sz="1200" baseline="0" dirty="0" smtClean="0">
                <a:solidFill>
                  <a:srgbClr val="909090"/>
                </a:solidFill>
              </a:rPr>
              <a:t>Use this as bottom margin for your workspace </a:t>
            </a:r>
            <a:endParaRPr lang="en-US" sz="1200" dirty="0">
              <a:solidFill>
                <a:srgbClr val="909090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56221" y="6615381"/>
            <a:ext cx="5915747" cy="469109"/>
          </a:xfrm>
          <a:prstGeom prst="rect">
            <a:avLst/>
          </a:prstGeom>
        </p:spPr>
        <p:txBody>
          <a:bodyPr wrap="square" lIns="98814" tIns="49406" rIns="98814" bIns="49406">
            <a:spAutoFit/>
          </a:bodyPr>
          <a:lstStyle/>
          <a:p>
            <a:r>
              <a:rPr lang="en-US" sz="1200" baseline="0" dirty="0" smtClean="0">
                <a:solidFill>
                  <a:srgbClr val="909090"/>
                </a:solidFill>
              </a:rPr>
              <a:t>Left Margin (if you must go over this space, use the secondary margin  to the left.  It is recommended to use the first guide. </a:t>
            </a:r>
            <a:endParaRPr lang="en-US" sz="1200" dirty="0">
              <a:solidFill>
                <a:srgbClr val="909090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9067800" y="6615381"/>
            <a:ext cx="4648200" cy="469109"/>
          </a:xfrm>
          <a:prstGeom prst="rect">
            <a:avLst/>
          </a:prstGeom>
        </p:spPr>
        <p:txBody>
          <a:bodyPr wrap="square" lIns="98814" tIns="49406" rIns="98814" bIns="49406">
            <a:spAutoFit/>
          </a:bodyPr>
          <a:lstStyle/>
          <a:p>
            <a:pPr algn="r"/>
            <a:r>
              <a:rPr lang="en-US" sz="1200" baseline="0" dirty="0" smtClean="0">
                <a:solidFill>
                  <a:srgbClr val="909090"/>
                </a:solidFill>
              </a:rPr>
              <a:t>Right Margin (if you must go over this space, use the secondary margin  to the right of the first, but never past that. </a:t>
            </a:r>
            <a:endParaRPr lang="en-US" sz="1200" dirty="0">
              <a:solidFill>
                <a:srgbClr val="90909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873765" y="2743200"/>
            <a:ext cx="12880335" cy="37033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8814" tIns="98856" rIns="2743200" bIns="98856" rtlCol="0" anchor="ctr">
            <a:noAutofit/>
          </a:bodyPr>
          <a:lstStyle/>
          <a:p>
            <a:pPr marL="255723" marR="0" indent="0" algn="l" defTabSz="1282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smtClean="0"/>
              <a:t>Working</a:t>
            </a:r>
            <a:r>
              <a:rPr lang="en-US" sz="1800" b="1" baseline="0" dirty="0" smtClean="0"/>
              <a:t> with </a:t>
            </a:r>
            <a:r>
              <a:rPr lang="en-US" sz="1800" b="1" dirty="0" smtClean="0"/>
              <a:t>Drawing Guides  (Internal Margins)</a:t>
            </a:r>
            <a:br>
              <a:rPr lang="en-US" sz="1800" b="1" dirty="0" smtClean="0"/>
            </a:br>
            <a:r>
              <a:rPr lang="en-US" sz="1400" b="0" dirty="0" smtClean="0"/>
              <a:t>Drawing</a:t>
            </a:r>
            <a:r>
              <a:rPr lang="en-US" sz="1400" b="0" baseline="0" dirty="0" smtClean="0"/>
              <a:t> guides (Dynamic guides) are used so you have a clear idea of what your actual work area is on each slide.  </a:t>
            </a:r>
            <a:r>
              <a:rPr lang="en-US" sz="1400" b="0" dirty="0" smtClean="0"/>
              <a:t>They show up on all slides in the same </a:t>
            </a:r>
            <a:r>
              <a:rPr lang="en-US" sz="1400" b="0" baseline="0" dirty="0" smtClean="0"/>
              <a:t>spot, but don’t show up when you print or watch presentation in slide show mode.  </a:t>
            </a:r>
            <a:r>
              <a:rPr lang="en-US" sz="1400" b="0" dirty="0" smtClean="0"/>
              <a:t>Use them </a:t>
            </a:r>
            <a:r>
              <a:rPr lang="en-US" sz="1400" b="0" baseline="0" dirty="0" smtClean="0"/>
              <a:t> for aligning content to the </a:t>
            </a:r>
            <a:r>
              <a:rPr lang="en-US" sz="1400" b="0" dirty="0" smtClean="0"/>
              <a:t>top,</a:t>
            </a:r>
            <a:r>
              <a:rPr lang="en-US" sz="1400" b="0" baseline="0" dirty="0" smtClean="0"/>
              <a:t> bottom and right,  and for cropping images.   Consistent use of guides as a reference ensure quality production as you go.  </a:t>
            </a:r>
          </a:p>
          <a:p>
            <a:pPr marL="255723" marR="0" indent="0" algn="l" defTabSz="1282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 smtClean="0"/>
          </a:p>
          <a:p>
            <a:pPr marL="255723" marR="0" indent="0" algn="l" defTabSz="1282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smtClean="0"/>
              <a:t>Turning Guides on and Off</a:t>
            </a:r>
            <a:br>
              <a:rPr lang="en-US" sz="1800" b="1" dirty="0" smtClean="0"/>
            </a:br>
            <a:r>
              <a:rPr lang="en-US" sz="1600" b="1" baseline="0" dirty="0" smtClean="0"/>
              <a:t>Mac</a:t>
            </a:r>
            <a:r>
              <a:rPr lang="en-US" sz="1600" b="0" baseline="0" dirty="0" smtClean="0"/>
              <a:t>:  You can go to view setting and select Dynamic Guides or use </a:t>
            </a:r>
            <a:r>
              <a:rPr lang="en-US" sz="1600" b="0" baseline="0" dirty="0" err="1" smtClean="0"/>
              <a:t>Contrl</a:t>
            </a:r>
            <a:r>
              <a:rPr lang="en-US" sz="1600" b="0" baseline="0" dirty="0" smtClean="0"/>
              <a:t> + Option + </a:t>
            </a:r>
            <a:r>
              <a:rPr lang="en-US" sz="1600" b="0" baseline="0" dirty="0" err="1" smtClean="0"/>
              <a:t>Commnd</a:t>
            </a:r>
            <a:r>
              <a:rPr lang="en-US" sz="1600" b="0" baseline="0" dirty="0" smtClean="0"/>
              <a:t> + G   </a:t>
            </a:r>
            <a:br>
              <a:rPr lang="en-US" sz="1600" b="0" baseline="0" dirty="0" smtClean="0"/>
            </a:br>
            <a:r>
              <a:rPr lang="en-US" sz="1400" b="1" baseline="0" dirty="0" smtClean="0"/>
              <a:t>PC</a:t>
            </a:r>
            <a:r>
              <a:rPr lang="en-US" sz="1400" b="0" baseline="0" dirty="0" smtClean="0"/>
              <a:t>:  Go to View and check mark guides or use </a:t>
            </a:r>
            <a:r>
              <a:rPr lang="en-US" sz="1400" b="0" baseline="0" dirty="0" err="1" smtClean="0"/>
              <a:t>Contrl</a:t>
            </a:r>
            <a:r>
              <a:rPr lang="en-US" sz="1400" b="0" baseline="0" dirty="0" smtClean="0"/>
              <a:t> + f9</a:t>
            </a:r>
            <a:endParaRPr lang="en-US" sz="1400" b="1" dirty="0" smtClean="0"/>
          </a:p>
          <a:p>
            <a:pPr marL="255723" marR="0" indent="0" algn="l" defTabSz="1282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800" b="1" dirty="0" smtClean="0"/>
              <a:t>Resetting</a:t>
            </a:r>
            <a:r>
              <a:rPr lang="en-US" sz="1800" b="1" baseline="0" dirty="0" smtClean="0"/>
              <a:t> </a:t>
            </a:r>
            <a:r>
              <a:rPr lang="en-US" sz="1800" b="1" dirty="0" smtClean="0"/>
              <a:t>Drawing Guides</a:t>
            </a:r>
          </a:p>
          <a:p>
            <a:pPr marL="255723" marR="0" indent="0" algn="l" defTabSz="1282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/>
              <a:t>Guides</a:t>
            </a:r>
            <a:r>
              <a:rPr lang="en-US" sz="1200" b="0" baseline="0" dirty="0" smtClean="0"/>
              <a:t> </a:t>
            </a:r>
            <a:r>
              <a:rPr lang="en-US" sz="1200" b="0" dirty="0" smtClean="0"/>
              <a:t>are easy to move and bump, use this slide layout</a:t>
            </a:r>
            <a:r>
              <a:rPr lang="en-US" sz="1200" b="0" baseline="0" dirty="0" smtClean="0"/>
              <a:t> option to reset them to their proper placement.  How to reset guides:  Insert this slide, realign the guides over the gray lines and delete slide. The guides will still be in their place.  Turn guides on and off as you need them.   </a:t>
            </a:r>
            <a:endParaRPr lang="en-US" sz="1200" b="1" dirty="0" smtClean="0"/>
          </a:p>
          <a:p>
            <a:pPr marL="255723" indent="0"/>
            <a:endParaRPr lang="en-US" sz="1500" b="1" dirty="0" smtClean="0"/>
          </a:p>
        </p:txBody>
      </p:sp>
      <p:sp>
        <p:nvSpPr>
          <p:cNvPr id="22" name="Rectangle 21"/>
          <p:cNvSpPr/>
          <p:nvPr userDrawn="1"/>
        </p:nvSpPr>
        <p:spPr>
          <a:xfrm>
            <a:off x="11963400" y="3276600"/>
            <a:ext cx="983974" cy="914400"/>
          </a:xfrm>
          <a:prstGeom prst="rect">
            <a:avLst/>
          </a:prstGeom>
          <a:solidFill>
            <a:srgbClr val="FFC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255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204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47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11963400" y="4953000"/>
            <a:ext cx="983974" cy="914400"/>
          </a:xfrm>
          <a:prstGeom prst="rect">
            <a:avLst/>
          </a:prstGeom>
          <a:solidFill>
            <a:srgbClr val="E0E4E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6285" tIns="146304" rIns="146285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rgbClr val="757575"/>
                </a:solidFill>
              </a:rPr>
              <a:t>224</a:t>
            </a:r>
          </a:p>
          <a:p>
            <a:pPr algn="ctr"/>
            <a:r>
              <a:rPr lang="en-US" sz="1400" dirty="0" smtClean="0">
                <a:solidFill>
                  <a:srgbClr val="757575"/>
                </a:solidFill>
              </a:rPr>
              <a:t>228</a:t>
            </a:r>
          </a:p>
          <a:p>
            <a:pPr algn="ctr"/>
            <a:r>
              <a:rPr lang="en-US" sz="1400" dirty="0">
                <a:solidFill>
                  <a:srgbClr val="757575"/>
                </a:solidFill>
              </a:rPr>
              <a:t>237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1884615" y="2895600"/>
            <a:ext cx="16789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/>
              <a:t>Facebook</a:t>
            </a:r>
            <a:r>
              <a:rPr lang="en-US" sz="1400" b="0" baseline="0" dirty="0" smtClean="0"/>
              <a:t> orange</a:t>
            </a:r>
            <a:endParaRPr lang="en-US" sz="1400" dirty="0"/>
          </a:p>
        </p:txBody>
      </p:sp>
      <p:sp>
        <p:nvSpPr>
          <p:cNvPr id="28" name="Rectangle 27"/>
          <p:cNvSpPr/>
          <p:nvPr userDrawn="1"/>
        </p:nvSpPr>
        <p:spPr>
          <a:xfrm>
            <a:off x="11884615" y="4572000"/>
            <a:ext cx="16789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/>
              <a:t>Background color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75553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-1875" y="2"/>
            <a:ext cx="14642435" cy="8239760"/>
          </a:xfrm>
          <a:prstGeom prst="rect">
            <a:avLst/>
          </a:prstGeom>
          <a:solidFill>
            <a:srgbClr val="3B5998"/>
          </a:solidFill>
          <a:ln w="9525" cap="flat" cmpd="sng" algn="ctr">
            <a:noFill/>
            <a:prstDash val="solid"/>
            <a:miter lim="800000"/>
            <a:headEnd type="arrow" w="med" len="med"/>
            <a:tailEnd type="none" w="med" len="med"/>
          </a:ln>
          <a:effectLst/>
        </p:spPr>
        <p:txBody>
          <a:bodyPr vert="horz" wrap="square" lIns="98802" tIns="49402" rIns="98802" bIns="4940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801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ista Sans OT Reg" pitchFamily="-65" charset="0"/>
              <a:ea typeface="ヒラギノ角ゴ ProN W3" pitchFamily="-65" charset="-128"/>
              <a:cs typeface="ヒラギノ角ゴ ProN W3" pitchFamily="-65" charset="-128"/>
              <a:sym typeface="Vista Sans OT Reg" pitchFamily="-65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2" y="-15552"/>
            <a:ext cx="14645030" cy="8245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5040" y="3318509"/>
            <a:ext cx="12435840" cy="1634491"/>
          </a:xfrm>
        </p:spPr>
        <p:txBody>
          <a:bodyPr anchor="t"/>
          <a:lstStyle>
            <a:lvl1pPr algn="l">
              <a:defRPr sz="5800" b="0" cap="none"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dirty="0" smtClean="0"/>
              <a:t>Standard Divider Slide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BC2E4"/>
                </a:solidFill>
              </a:defRPr>
            </a:lvl1pPr>
          </a:lstStyle>
          <a:p>
            <a:fld id="{4AFA1F5E-3F45-495F-BD38-EEBF74DE40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042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ragraph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2162"/>
              </a:spcBef>
              <a:spcAft>
                <a:spcPts val="1000"/>
              </a:spcAft>
              <a:buNone/>
              <a:defRPr sz="3200" spc="0">
                <a:latin typeface="+mn-lt"/>
              </a:defRPr>
            </a:lvl1pPr>
            <a:lvl2pPr marL="236221" indent="-236221">
              <a:spcBef>
                <a:spcPts val="650"/>
              </a:spcBef>
              <a:spcAft>
                <a:spcPts val="1000"/>
              </a:spcAft>
              <a:buClr>
                <a:schemeClr val="accent4"/>
              </a:buClr>
              <a:tabLst>
                <a:tab pos="10063163" algn="l"/>
              </a:tabLst>
              <a:defRPr sz="2800" spc="0">
                <a:solidFill>
                  <a:srgbClr val="757575"/>
                </a:solidFill>
              </a:defRPr>
            </a:lvl2pPr>
            <a:lvl3pPr marL="502621" indent="-250453">
              <a:spcAft>
                <a:spcPts val="1000"/>
              </a:spcAft>
              <a:buClr>
                <a:schemeClr val="accent4"/>
              </a:buClr>
              <a:tabLst>
                <a:tab pos="10063163" algn="l"/>
              </a:tabLst>
              <a:defRPr spc="0">
                <a:solidFill>
                  <a:srgbClr val="757575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1F5E-3F45-495F-BD38-EEBF74DE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04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7824" y="2186375"/>
            <a:ext cx="6461760" cy="4937416"/>
          </a:xfrm>
        </p:spPr>
        <p:txBody>
          <a:bodyPr/>
          <a:lstStyle>
            <a:lvl1pPr marL="0" indent="0">
              <a:spcBef>
                <a:spcPts val="2100"/>
              </a:spcBef>
              <a:spcAft>
                <a:spcPts val="1000"/>
              </a:spcAft>
              <a:buNone/>
              <a:defRPr sz="3200" spc="0">
                <a:latin typeface="+mn-lt"/>
              </a:defRPr>
            </a:lvl1pPr>
            <a:lvl2pPr marL="230188" indent="-230188">
              <a:spcBef>
                <a:spcPts val="650"/>
              </a:spcBef>
              <a:spcAft>
                <a:spcPts val="1000"/>
              </a:spcAft>
              <a:buClr>
                <a:schemeClr val="accent4"/>
              </a:buClr>
              <a:defRPr sz="2800" spc="0">
                <a:solidFill>
                  <a:srgbClr val="757575"/>
                </a:solidFill>
              </a:defRPr>
            </a:lvl2pPr>
            <a:lvl3pPr marL="506413" indent="-246063">
              <a:spcAft>
                <a:spcPts val="1000"/>
              </a:spcAft>
              <a:defRPr sz="2800" spc="0">
                <a:solidFill>
                  <a:srgbClr val="757575"/>
                </a:solidFill>
              </a:defRPr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53122" y="2186375"/>
            <a:ext cx="6461760" cy="4937416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3200" spc="0">
                <a:latin typeface="+mn-lt"/>
              </a:defRPr>
            </a:lvl1pPr>
            <a:lvl2pPr marL="230188" indent="-230188">
              <a:spcBef>
                <a:spcPts val="650"/>
              </a:spcBef>
              <a:spcAft>
                <a:spcPts val="1000"/>
              </a:spcAft>
              <a:buClr>
                <a:schemeClr val="accent4"/>
              </a:buClr>
              <a:buFont typeface="Arial"/>
              <a:buChar char="•"/>
              <a:tabLst/>
              <a:defRPr lang="en-US" sz="2800" kern="1200" spc="0" dirty="0" smtClean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2pPr>
            <a:lvl3pPr marL="577850" indent="-279400">
              <a:spcAft>
                <a:spcPts val="1000"/>
              </a:spcAft>
              <a:buFont typeface="Arial"/>
              <a:buChar char="•"/>
              <a:defRPr lang="en-US" sz="2800" kern="1200" spc="0" dirty="0" smtClean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1F5E-3F45-495F-BD38-EEBF74DE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61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1200"/>
              </a:spcAft>
              <a:defRPr sz="3200" spc="0">
                <a:solidFill>
                  <a:srgbClr val="757575"/>
                </a:solidFill>
              </a:defRPr>
            </a:lvl1pPr>
            <a:lvl2pPr>
              <a:spcBef>
                <a:spcPts val="400"/>
              </a:spcBef>
              <a:spcAft>
                <a:spcPts val="1200"/>
              </a:spcAft>
              <a:defRPr spc="0">
                <a:solidFill>
                  <a:srgbClr val="757575"/>
                </a:solidFill>
              </a:defRPr>
            </a:lvl2pPr>
            <a:lvl3pPr>
              <a:spcBef>
                <a:spcPts val="400"/>
              </a:spcBef>
              <a:spcAft>
                <a:spcPts val="1200"/>
              </a:spcAft>
              <a:defRPr spc="0">
                <a:solidFill>
                  <a:srgbClr val="757575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1F5E-3F45-495F-BD38-EEBF74DE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53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1F5E-3F45-495F-BD38-EEBF74DE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67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1F5E-3F45-495F-BD38-EEBF74DE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0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1" y="386157"/>
            <a:ext cx="13948313" cy="746934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71600" y="1310640"/>
            <a:ext cx="11887200" cy="5620371"/>
          </a:xfrm>
        </p:spPr>
        <p:txBody>
          <a:bodyPr anchor="t"/>
          <a:lstStyle>
            <a:lvl1pPr marL="0" indent="0" algn="l">
              <a:spcBef>
                <a:spcPts val="2162"/>
              </a:spcBef>
              <a:spcAft>
                <a:spcPts val="432"/>
              </a:spcAft>
              <a:buNone/>
              <a:defRPr sz="8000" spc="-10" baseline="0">
                <a:solidFill>
                  <a:schemeClr val="accent4"/>
                </a:solidFill>
                <a:latin typeface="+mn-lt"/>
              </a:defRPr>
            </a:lvl1pPr>
            <a:lvl2pPr marL="236805" indent="-236805">
              <a:spcBef>
                <a:spcPts val="650"/>
              </a:spcBef>
              <a:spcAft>
                <a:spcPts val="866"/>
              </a:spcAft>
              <a:buClr>
                <a:srgbClr val="3B5998"/>
              </a:buClr>
              <a:defRPr/>
            </a:lvl2pPr>
            <a:lvl3pPr marL="502782" indent="-250533">
              <a:defRPr/>
            </a:lvl3pPr>
          </a:lstStyle>
          <a:p>
            <a:pPr lvl="0"/>
            <a:r>
              <a:rPr lang="en-US" dirty="0" smtClean="0"/>
              <a:t>This is a quote slide.  Highlight key words in dark gray.  </a:t>
            </a:r>
          </a:p>
        </p:txBody>
      </p:sp>
    </p:spTree>
    <p:extLst>
      <p:ext uri="{BB962C8B-B14F-4D97-AF65-F5344CB8AC3E}">
        <p14:creationId xmlns:p14="http://schemas.microsoft.com/office/powerpoint/2010/main" val="236327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-7848" y="-1112"/>
            <a:ext cx="14642435" cy="8239760"/>
          </a:xfrm>
          <a:prstGeom prst="rect">
            <a:avLst/>
          </a:prstGeom>
          <a:solidFill>
            <a:srgbClr val="3B5998"/>
          </a:solidFill>
          <a:ln w="9525" cap="flat" cmpd="sng" algn="ctr">
            <a:noFill/>
            <a:prstDash val="solid"/>
            <a:miter lim="800000"/>
            <a:headEnd type="arrow" w="med" len="med"/>
            <a:tailEnd type="none" w="med" len="med"/>
          </a:ln>
          <a:effectLst/>
        </p:spPr>
        <p:txBody>
          <a:bodyPr vert="horz" wrap="square" lIns="98802" tIns="49402" rIns="98802" bIns="4940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801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ista Sans OT Reg" pitchFamily="-65" charset="0"/>
              <a:ea typeface="ヒラギノ角ゴ ProN W3" pitchFamily="-65" charset="-128"/>
              <a:cs typeface="ヒラギノ角ゴ ProN W3" pitchFamily="-65" charset="-128"/>
              <a:sym typeface="Vista Sans OT Reg" pitchFamily="-65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6" y="-3808"/>
            <a:ext cx="14645030" cy="8245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15945" y="3305175"/>
            <a:ext cx="839851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25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9" y="3"/>
            <a:ext cx="14631504" cy="82375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8716" y="510444"/>
            <a:ext cx="13381496" cy="11936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3148" y="2186378"/>
            <a:ext cx="13381496" cy="54311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3938" y="7650484"/>
            <a:ext cx="12679682" cy="31967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711142" y="7627621"/>
            <a:ext cx="634373" cy="4381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A1F5E-3F45-495F-BD38-EEBF74DE40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6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74" r:id="rId3"/>
    <p:sldLayoutId id="2147483652" r:id="rId4"/>
    <p:sldLayoutId id="2147483650" r:id="rId5"/>
    <p:sldLayoutId id="2147483654" r:id="rId6"/>
    <p:sldLayoutId id="2147483688" r:id="rId7"/>
    <p:sldLayoutId id="2147483689" r:id="rId8"/>
    <p:sldLayoutId id="2147483675" r:id="rId9"/>
    <p:sldLayoutId id="2147483677" r:id="rId10"/>
    <p:sldLayoutId id="2147483657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82749" rtl="0" eaLnBrk="1" latinLnBrk="0" hangingPunct="1">
        <a:lnSpc>
          <a:spcPct val="100000"/>
        </a:lnSpc>
        <a:spcBef>
          <a:spcPct val="0"/>
        </a:spcBef>
        <a:buNone/>
        <a:defRPr sz="4400" kern="1200" spc="-5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50437" indent="-250437" algn="l" defTabSz="1282749" rtl="0" eaLnBrk="1" latinLnBrk="0" hangingPunct="1">
        <a:lnSpc>
          <a:spcPct val="100000"/>
        </a:lnSpc>
        <a:spcBef>
          <a:spcPts val="1298"/>
        </a:spcBef>
        <a:spcAft>
          <a:spcPts val="432"/>
        </a:spcAft>
        <a:buClr>
          <a:schemeClr val="accent4"/>
        </a:buClr>
        <a:buFont typeface="Arial" pitchFamily="34" charset="0"/>
        <a:buChar char="•"/>
        <a:defRPr sz="3200" kern="1200" spc="0">
          <a:solidFill>
            <a:schemeClr val="tx1"/>
          </a:solidFill>
          <a:latin typeface="+mn-lt"/>
          <a:ea typeface="+mn-ea"/>
          <a:cs typeface="+mn-cs"/>
        </a:defRPr>
      </a:lvl1pPr>
      <a:lvl2pPr marL="500939" indent="-235027" algn="l" defTabSz="1282749" rtl="0" eaLnBrk="1" latinLnBrk="0" hangingPunct="1">
        <a:lnSpc>
          <a:spcPct val="100000"/>
        </a:lnSpc>
        <a:spcBef>
          <a:spcPts val="866"/>
        </a:spcBef>
        <a:spcAft>
          <a:spcPts val="650"/>
        </a:spcAft>
        <a:buClr>
          <a:srgbClr val="848484"/>
        </a:buClr>
        <a:buFont typeface="Arial" pitchFamily="34" charset="0"/>
        <a:buChar char="•"/>
        <a:tabLst/>
        <a:defRPr sz="2800" kern="1200" spc="0">
          <a:solidFill>
            <a:schemeClr val="tx1"/>
          </a:solidFill>
          <a:latin typeface="+mn-lt"/>
          <a:ea typeface="+mn-ea"/>
          <a:cs typeface="+mn-cs"/>
        </a:defRPr>
      </a:lvl2pPr>
      <a:lvl3pPr marL="751405" indent="-248752" algn="l" defTabSz="1282749" rtl="0" eaLnBrk="1" latinLnBrk="0" hangingPunct="1">
        <a:lnSpc>
          <a:spcPct val="100000"/>
        </a:lnSpc>
        <a:spcBef>
          <a:spcPts val="866"/>
        </a:spcBef>
        <a:spcAft>
          <a:spcPts val="432"/>
        </a:spcAft>
        <a:buClr>
          <a:srgbClr val="848484"/>
        </a:buClr>
        <a:buFont typeface="Arial" pitchFamily="34" charset="0"/>
        <a:buChar char="•"/>
        <a:tabLst/>
        <a:defRPr sz="2800" kern="1200" spc="0">
          <a:solidFill>
            <a:schemeClr val="tx1"/>
          </a:solidFill>
          <a:latin typeface="+mn-lt"/>
          <a:ea typeface="+mn-ea"/>
          <a:cs typeface="+mn-cs"/>
        </a:defRPr>
      </a:lvl3pPr>
      <a:lvl4pPr marL="2244810" indent="-320691" algn="l" defTabSz="128274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86182" indent="-320691" algn="l" defTabSz="1282749" rtl="0" eaLnBrk="1" latinLnBrk="0" hangingPunct="1">
        <a:spcBef>
          <a:spcPct val="20000"/>
        </a:spcBef>
        <a:buFont typeface="Arial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27560" indent="-320691" algn="l" defTabSz="128274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168931" indent="-320691" algn="l" defTabSz="128274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10310" indent="-320691" algn="l" defTabSz="128274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451682" indent="-320691" algn="l" defTabSz="128274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1373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2749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24125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65496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06874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48246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89619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30997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pm0gMIlc_0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77.png"/><Relationship Id="rId4" Type="http://schemas.openxmlformats.org/officeDocument/2006/relationships/image" Target="../media/image176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gif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image" Target="../media/image212.gif"/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12" Type="http://schemas.openxmlformats.org/officeDocument/2006/relationships/image" Target="../media/image211.jpeg"/><Relationship Id="rId2" Type="http://schemas.openxmlformats.org/officeDocument/2006/relationships/hyperlink" Target="http://go.microsoft.com/fwlink/?LinkId=186189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5.png"/><Relationship Id="rId11" Type="http://schemas.openxmlformats.org/officeDocument/2006/relationships/image" Target="../media/image210.png"/><Relationship Id="rId5" Type="http://schemas.openxmlformats.org/officeDocument/2006/relationships/image" Target="../media/image204.png"/><Relationship Id="rId10" Type="http://schemas.openxmlformats.org/officeDocument/2006/relationships/image" Target="../media/image209.png"/><Relationship Id="rId4" Type="http://schemas.openxmlformats.org/officeDocument/2006/relationships/image" Target="../media/image203.gif"/><Relationship Id="rId9" Type="http://schemas.openxmlformats.org/officeDocument/2006/relationships/image" Target="../media/image208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wmf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7.wmf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hyperlink" Target="http://upload.wikimedia.org/wikipedia/commons/e/ed/Ideal_feedback_model.svg" TargetMode="Externa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WMF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WMF"/><Relationship Id="rId2" Type="http://schemas.openxmlformats.org/officeDocument/2006/relationships/image" Target="../media/image221.W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0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10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W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7.PN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5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WMF"/><Relationship Id="rId1" Type="http://schemas.openxmlformats.org/officeDocument/2006/relationships/slideLayout" Target="../slideLayouts/slideLayout5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WMF"/><Relationship Id="rId1" Type="http://schemas.openxmlformats.org/officeDocument/2006/relationships/slideLayout" Target="../slideLayouts/slideLayout5.xml"/><Relationship Id="rId4" Type="http://schemas.microsoft.com/office/2007/relationships/hdphoto" Target="../media/hdphoto13.wdp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5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5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WMF"/><Relationship Id="rId1" Type="http://schemas.openxmlformats.org/officeDocument/2006/relationships/slideLayout" Target="../slideLayouts/slideLayout5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5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5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5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5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5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5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WMF"/><Relationship Id="rId2" Type="http://schemas.openxmlformats.org/officeDocument/2006/relationships/image" Target="../media/image257.wmf"/><Relationship Id="rId1" Type="http://schemas.openxmlformats.org/officeDocument/2006/relationships/slideLayout" Target="../slideLayouts/slideLayout5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5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5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5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5.png"/><Relationship Id="rId4" Type="http://schemas.openxmlformats.org/officeDocument/2006/relationships/image" Target="../media/image268.png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5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1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../clipboard/media/image32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5.xml"/><Relationship Id="rId4" Type="http://schemas.openxmlformats.org/officeDocument/2006/relationships/image" Target="../../clipboard/media/image33.png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5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WMF"/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WMF"/><Relationship Id="rId1" Type="http://schemas.openxmlformats.org/officeDocument/2006/relationships/slideLayout" Target="../slideLayouts/slideLayout5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8.WMF"/><Relationship Id="rId1" Type="http://schemas.openxmlformats.org/officeDocument/2006/relationships/slideLayout" Target="../slideLayouts/slideLayout6.xml"/><Relationship Id="rId4" Type="http://schemas.microsoft.com/office/2007/relationships/hdphoto" Target="../media/hdphoto14.wdp"/></Relationships>
</file>

<file path=ppt/slides/_rels/slide18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WMF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gif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gif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4.png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WMF"/><Relationship Id="rId2" Type="http://schemas.openxmlformats.org/officeDocument/2006/relationships/image" Target="../media/image243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8.png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png"/><Relationship Id="rId3" Type="http://schemas.openxmlformats.org/officeDocument/2006/relationships/image" Target="../media/image279.png"/><Relationship Id="rId7" Type="http://schemas.microsoft.com/office/2007/relationships/hdphoto" Target="../media/hdphoto16.wdp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1.png"/><Relationship Id="rId5" Type="http://schemas.openxmlformats.org/officeDocument/2006/relationships/image" Target="../media/image290.png"/><Relationship Id="rId4" Type="http://schemas.microsoft.com/office/2007/relationships/hdphoto" Target="../media/hdphoto15.wdp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4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gif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4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9.PNG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300.gif"/><Relationship Id="rId1" Type="http://schemas.openxmlformats.org/officeDocument/2006/relationships/slideLayout" Target="../slideLayouts/slideLayout5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0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slideLayout" Target="../slideLayouts/slideLayout5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5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g"/><Relationship Id="rId1" Type="http://schemas.openxmlformats.org/officeDocument/2006/relationships/slideLayout" Target="../slideLayouts/slideLayout5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g"/><Relationship Id="rId1" Type="http://schemas.openxmlformats.org/officeDocument/2006/relationships/slideLayout" Target="../slideLayouts/slideLayout5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5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5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0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5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5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12.jpg"/><Relationship Id="rId1" Type="http://schemas.openxmlformats.org/officeDocument/2006/relationships/slideLayout" Target="../slideLayouts/slideLayout5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jpg"/><Relationship Id="rId1" Type="http://schemas.openxmlformats.org/officeDocument/2006/relationships/slideLayout" Target="../slideLayouts/slideLayout5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5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g"/><Relationship Id="rId1" Type="http://schemas.openxmlformats.org/officeDocument/2006/relationships/slideLayout" Target="../slideLayouts/slideLayout10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g"/><Relationship Id="rId1" Type="http://schemas.openxmlformats.org/officeDocument/2006/relationships/slideLayout" Target="../slideLayouts/slideLayout10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g"/><Relationship Id="rId1" Type="http://schemas.openxmlformats.org/officeDocument/2006/relationships/slideLayout" Target="../slideLayouts/slideLayout10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wmf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g"/><Relationship Id="rId1" Type="http://schemas.openxmlformats.org/officeDocument/2006/relationships/slideLayout" Target="../slideLayouts/slideLayout10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g"/><Relationship Id="rId1" Type="http://schemas.openxmlformats.org/officeDocument/2006/relationships/slideLayout" Target="../slideLayouts/slideLayout10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g"/><Relationship Id="rId1" Type="http://schemas.openxmlformats.org/officeDocument/2006/relationships/slideLayout" Target="../slideLayouts/slideLayout10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jpg"/><Relationship Id="rId1" Type="http://schemas.openxmlformats.org/officeDocument/2006/relationships/slideLayout" Target="../slideLayouts/slideLayout10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jpg"/><Relationship Id="rId1" Type="http://schemas.openxmlformats.org/officeDocument/2006/relationships/slideLayout" Target="../slideLayouts/slideLayout10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5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323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emf"/><Relationship Id="rId5" Type="http://schemas.openxmlformats.org/officeDocument/2006/relationships/image" Target="../media/image326.gif"/><Relationship Id="rId4" Type="http://schemas.openxmlformats.org/officeDocument/2006/relationships/image" Target="../media/image325.png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10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0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10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image" Target="../media/image331.jpeg"/><Relationship Id="rId1" Type="http://schemas.openxmlformats.org/officeDocument/2006/relationships/slideLayout" Target="../slideLayouts/slideLayout10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g"/><Relationship Id="rId1" Type="http://schemas.openxmlformats.org/officeDocument/2006/relationships/slideLayout" Target="../slideLayouts/slideLayout10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10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eg"/><Relationship Id="rId2" Type="http://schemas.openxmlformats.org/officeDocument/2006/relationships/hyperlink" Target="https://reflectivemaths.files.wordpress.com/2014/11/img_4503.jpg" TargetMode="External"/><Relationship Id="rId1" Type="http://schemas.openxmlformats.org/officeDocument/2006/relationships/slideLayout" Target="../slideLayouts/slideLayout10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jpg"/><Relationship Id="rId1" Type="http://schemas.openxmlformats.org/officeDocument/2006/relationships/slideLayout" Target="../slideLayouts/slideLayout10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jpg"/><Relationship Id="rId1" Type="http://schemas.openxmlformats.org/officeDocument/2006/relationships/slideLayout" Target="../slideLayouts/slideLayout10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jpg"/><Relationship Id="rId1" Type="http://schemas.openxmlformats.org/officeDocument/2006/relationships/slideLayout" Target="../slideLayouts/slideLayout10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10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0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jpg"/><Relationship Id="rId1" Type="http://schemas.openxmlformats.org/officeDocument/2006/relationships/slideLayout" Target="../slideLayouts/slideLayout10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jpg"/><Relationship Id="rId1" Type="http://schemas.openxmlformats.org/officeDocument/2006/relationships/slideLayout" Target="../slideLayouts/slideLayout10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0.png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jpeg"/><Relationship Id="rId1" Type="http://schemas.openxmlformats.org/officeDocument/2006/relationships/slideLayout" Target="../slideLayouts/slideLayout10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jpg"/><Relationship Id="rId1" Type="http://schemas.openxmlformats.org/officeDocument/2006/relationships/slideLayout" Target="../slideLayouts/slideLayout10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jpeg"/><Relationship Id="rId1" Type="http://schemas.openxmlformats.org/officeDocument/2006/relationships/slideLayout" Target="../slideLayouts/slideLayout10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323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emf"/><Relationship Id="rId5" Type="http://schemas.openxmlformats.org/officeDocument/2006/relationships/image" Target="../media/image326.gif"/><Relationship Id="rId4" Type="http://schemas.openxmlformats.org/officeDocument/2006/relationships/image" Target="../media/image3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://www.pokershowpro.com/wp-content/uploads/2011/01/poker-hand-picture.jpg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2.jpeg"/><Relationship Id="rId7" Type="http://schemas.openxmlformats.org/officeDocument/2006/relationships/image" Target="../media/image105.png"/><Relationship Id="rId2" Type="http://schemas.openxmlformats.org/officeDocument/2006/relationships/hyperlink" Target="http://www-deadline-com.vimg.net/wp-content/uploads/2011/06/Risk1_20110609204114.jpg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04.png"/><Relationship Id="rId4" Type="http://schemas.openxmlformats.org/officeDocument/2006/relationships/image" Target="../media/image103.jpeg"/><Relationship Id="rId9" Type="http://schemas.openxmlformats.org/officeDocument/2006/relationships/image" Target="../media/image10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wmf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21.wmf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microsoft.com/office/2007/relationships/hdphoto" Target="../media/hdphoto6.wdp"/><Relationship Id="rId4" Type="http://schemas.openxmlformats.org/officeDocument/2006/relationships/image" Target="../media/image1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33.png"/><Relationship Id="rId4" Type="http://schemas.microsoft.com/office/2007/relationships/hdphoto" Target="../media/hdphoto8.wd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42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139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18" Type="http://schemas.openxmlformats.org/officeDocument/2006/relationships/image" Target="../media/image17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17" Type="http://schemas.openxmlformats.org/officeDocument/2006/relationships/image" Target="../media/image17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5" Type="http://schemas.openxmlformats.org/officeDocument/2006/relationships/image" Target="../media/image17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Relationship Id="rId14" Type="http://schemas.openxmlformats.org/officeDocument/2006/relationships/image" Target="../media/image1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80847" y="2057400"/>
            <a:ext cx="12435840" cy="2057038"/>
          </a:xfrm>
        </p:spPr>
        <p:txBody>
          <a:bodyPr/>
          <a:lstStyle/>
          <a:p>
            <a:r>
              <a:rPr lang="en-US" dirty="0" err="1" smtClean="0"/>
              <a:t>DigiPen</a:t>
            </a:r>
            <a:endParaRPr lang="en-US" sz="4400" spc="0" dirty="0">
              <a:solidFill>
                <a:srgbClr val="C7D6ED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880847" y="6208856"/>
            <a:ext cx="11498376" cy="1359805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Nick Berry</a:t>
            </a:r>
            <a:br>
              <a:rPr lang="en-US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en-US" sz="14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M.Eng</a:t>
            </a:r>
            <a:r>
              <a:rPr lang="en-US" sz="1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14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ARAeS</a:t>
            </a:r>
            <a:r>
              <a:rPr lang="en-US" sz="1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, CIPP</a:t>
            </a:r>
            <a:r>
              <a:rPr lang="en-US" sz="16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/>
            </a:r>
            <a:br>
              <a:rPr lang="en-US" sz="16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en-US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Data Scientist, Facebook</a:t>
            </a:r>
            <a:endParaRPr lang="en-US" sz="1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581400"/>
            <a:ext cx="8829675" cy="41624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80847" y="3868216"/>
            <a:ext cx="5105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 Data Scientist plays games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248400" y="4755835"/>
            <a:ext cx="2893017" cy="2980242"/>
            <a:chOff x="6248400" y="4755835"/>
            <a:chExt cx="2893017" cy="2980242"/>
          </a:xfrm>
        </p:grpSpPr>
        <p:sp>
          <p:nvSpPr>
            <p:cNvPr id="7" name="Freeform 6"/>
            <p:cNvSpPr/>
            <p:nvPr/>
          </p:nvSpPr>
          <p:spPr>
            <a:xfrm>
              <a:off x="6248400" y="5209498"/>
              <a:ext cx="1480088" cy="2526224"/>
            </a:xfrm>
            <a:custGeom>
              <a:avLst/>
              <a:gdLst>
                <a:gd name="connsiteX0" fmla="*/ 255722 w 1511085"/>
                <a:gd name="connsiteY0" fmla="*/ 0 h 2526224"/>
                <a:gd name="connsiteX1" fmla="*/ 1511085 w 1511085"/>
                <a:gd name="connsiteY1" fmla="*/ 1007390 h 2526224"/>
                <a:gd name="connsiteX2" fmla="*/ 1154624 w 1511085"/>
                <a:gd name="connsiteY2" fmla="*/ 2526224 h 2526224"/>
                <a:gd name="connsiteX3" fmla="*/ 0 w 1511085"/>
                <a:gd name="connsiteY3" fmla="*/ 1534332 h 2526224"/>
                <a:gd name="connsiteX4" fmla="*/ 255722 w 1511085"/>
                <a:gd name="connsiteY4" fmla="*/ 0 h 2526224"/>
                <a:gd name="connsiteX0" fmla="*/ 255722 w 1480088"/>
                <a:gd name="connsiteY0" fmla="*/ 0 h 2526224"/>
                <a:gd name="connsiteX1" fmla="*/ 1480088 w 1480088"/>
                <a:gd name="connsiteY1" fmla="*/ 1007390 h 2526224"/>
                <a:gd name="connsiteX2" fmla="*/ 1154624 w 1480088"/>
                <a:gd name="connsiteY2" fmla="*/ 2526224 h 2526224"/>
                <a:gd name="connsiteX3" fmla="*/ 0 w 1480088"/>
                <a:gd name="connsiteY3" fmla="*/ 1534332 h 2526224"/>
                <a:gd name="connsiteX4" fmla="*/ 255722 w 1480088"/>
                <a:gd name="connsiteY4" fmla="*/ 0 h 252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088" h="2526224">
                  <a:moveTo>
                    <a:pt x="255722" y="0"/>
                  </a:moveTo>
                  <a:lnTo>
                    <a:pt x="1480088" y="1007390"/>
                  </a:lnTo>
                  <a:lnTo>
                    <a:pt x="1154624" y="2526224"/>
                  </a:lnTo>
                  <a:lnTo>
                    <a:pt x="0" y="1534332"/>
                  </a:lnTo>
                  <a:lnTo>
                    <a:pt x="255722" y="0"/>
                  </a:lnTo>
                  <a:close/>
                </a:path>
              </a:pathLst>
            </a:cu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7607085" y="4755835"/>
              <a:ext cx="1534332" cy="2502976"/>
            </a:xfrm>
            <a:custGeom>
              <a:avLst/>
              <a:gdLst>
                <a:gd name="connsiteX0" fmla="*/ 255722 w 1511085"/>
                <a:gd name="connsiteY0" fmla="*/ 0 h 2526224"/>
                <a:gd name="connsiteX1" fmla="*/ 1511085 w 1511085"/>
                <a:gd name="connsiteY1" fmla="*/ 1007390 h 2526224"/>
                <a:gd name="connsiteX2" fmla="*/ 1154624 w 1511085"/>
                <a:gd name="connsiteY2" fmla="*/ 2526224 h 2526224"/>
                <a:gd name="connsiteX3" fmla="*/ 0 w 1511085"/>
                <a:gd name="connsiteY3" fmla="*/ 1534332 h 2526224"/>
                <a:gd name="connsiteX4" fmla="*/ 255722 w 1511085"/>
                <a:gd name="connsiteY4" fmla="*/ 0 h 2526224"/>
                <a:gd name="connsiteX0" fmla="*/ 255722 w 1480088"/>
                <a:gd name="connsiteY0" fmla="*/ 0 h 2526224"/>
                <a:gd name="connsiteX1" fmla="*/ 1480088 w 1480088"/>
                <a:gd name="connsiteY1" fmla="*/ 1007390 h 2526224"/>
                <a:gd name="connsiteX2" fmla="*/ 1154624 w 1480088"/>
                <a:gd name="connsiteY2" fmla="*/ 2526224 h 2526224"/>
                <a:gd name="connsiteX3" fmla="*/ 0 w 1480088"/>
                <a:gd name="connsiteY3" fmla="*/ 1534332 h 2526224"/>
                <a:gd name="connsiteX4" fmla="*/ 255722 w 1480088"/>
                <a:gd name="connsiteY4" fmla="*/ 0 h 2526224"/>
                <a:gd name="connsiteX0" fmla="*/ 255722 w 1518834"/>
                <a:gd name="connsiteY0" fmla="*/ 0 h 2526224"/>
                <a:gd name="connsiteX1" fmla="*/ 1518834 w 1518834"/>
                <a:gd name="connsiteY1" fmla="*/ 976394 h 2526224"/>
                <a:gd name="connsiteX2" fmla="*/ 1154624 w 1518834"/>
                <a:gd name="connsiteY2" fmla="*/ 2526224 h 2526224"/>
                <a:gd name="connsiteX3" fmla="*/ 0 w 1518834"/>
                <a:gd name="connsiteY3" fmla="*/ 1534332 h 2526224"/>
                <a:gd name="connsiteX4" fmla="*/ 255722 w 1518834"/>
                <a:gd name="connsiteY4" fmla="*/ 0 h 2526224"/>
                <a:gd name="connsiteX0" fmla="*/ 271220 w 1518834"/>
                <a:gd name="connsiteY0" fmla="*/ 0 h 2502976"/>
                <a:gd name="connsiteX1" fmla="*/ 1518834 w 1518834"/>
                <a:gd name="connsiteY1" fmla="*/ 953146 h 2502976"/>
                <a:gd name="connsiteX2" fmla="*/ 1154624 w 1518834"/>
                <a:gd name="connsiteY2" fmla="*/ 2502976 h 2502976"/>
                <a:gd name="connsiteX3" fmla="*/ 0 w 1518834"/>
                <a:gd name="connsiteY3" fmla="*/ 1511084 h 2502976"/>
                <a:gd name="connsiteX4" fmla="*/ 271220 w 1518834"/>
                <a:gd name="connsiteY4" fmla="*/ 0 h 2502976"/>
                <a:gd name="connsiteX0" fmla="*/ 271220 w 1518834"/>
                <a:gd name="connsiteY0" fmla="*/ 0 h 2502976"/>
                <a:gd name="connsiteX1" fmla="*/ 1518834 w 1518834"/>
                <a:gd name="connsiteY1" fmla="*/ 914401 h 2502976"/>
                <a:gd name="connsiteX2" fmla="*/ 1154624 w 1518834"/>
                <a:gd name="connsiteY2" fmla="*/ 2502976 h 2502976"/>
                <a:gd name="connsiteX3" fmla="*/ 0 w 1518834"/>
                <a:gd name="connsiteY3" fmla="*/ 1511084 h 2502976"/>
                <a:gd name="connsiteX4" fmla="*/ 271220 w 1518834"/>
                <a:gd name="connsiteY4" fmla="*/ 0 h 2502976"/>
                <a:gd name="connsiteX0" fmla="*/ 286718 w 1518834"/>
                <a:gd name="connsiteY0" fmla="*/ 0 h 2502976"/>
                <a:gd name="connsiteX1" fmla="*/ 1518834 w 1518834"/>
                <a:gd name="connsiteY1" fmla="*/ 914401 h 2502976"/>
                <a:gd name="connsiteX2" fmla="*/ 1154624 w 1518834"/>
                <a:gd name="connsiteY2" fmla="*/ 2502976 h 2502976"/>
                <a:gd name="connsiteX3" fmla="*/ 0 w 1518834"/>
                <a:gd name="connsiteY3" fmla="*/ 1511084 h 2502976"/>
                <a:gd name="connsiteX4" fmla="*/ 286718 w 1518834"/>
                <a:gd name="connsiteY4" fmla="*/ 0 h 2502976"/>
                <a:gd name="connsiteX0" fmla="*/ 286718 w 1534332"/>
                <a:gd name="connsiteY0" fmla="*/ 0 h 2502976"/>
                <a:gd name="connsiteX1" fmla="*/ 1534332 w 1534332"/>
                <a:gd name="connsiteY1" fmla="*/ 937649 h 2502976"/>
                <a:gd name="connsiteX2" fmla="*/ 1154624 w 1534332"/>
                <a:gd name="connsiteY2" fmla="*/ 2502976 h 2502976"/>
                <a:gd name="connsiteX3" fmla="*/ 0 w 1534332"/>
                <a:gd name="connsiteY3" fmla="*/ 1511084 h 2502976"/>
                <a:gd name="connsiteX4" fmla="*/ 286718 w 1534332"/>
                <a:gd name="connsiteY4" fmla="*/ 0 h 250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332" h="2502976">
                  <a:moveTo>
                    <a:pt x="286718" y="0"/>
                  </a:moveTo>
                  <a:lnTo>
                    <a:pt x="1534332" y="937649"/>
                  </a:lnTo>
                  <a:lnTo>
                    <a:pt x="1154624" y="2502976"/>
                  </a:lnTo>
                  <a:lnTo>
                    <a:pt x="0" y="1511084"/>
                  </a:lnTo>
                  <a:lnTo>
                    <a:pt x="286718" y="0"/>
                  </a:lnTo>
                  <a:close/>
                </a:path>
              </a:pathLst>
            </a:cu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cxnSp>
          <p:nvCxnSpPr>
            <p:cNvPr id="10" name="Straight Connector 9"/>
            <p:cNvCxnSpPr>
              <a:stCxn id="7" idx="0"/>
              <a:endCxn id="8" idx="0"/>
            </p:cNvCxnSpPr>
            <p:nvPr/>
          </p:nvCxnSpPr>
          <p:spPr>
            <a:xfrm flipV="1">
              <a:off x="6504122" y="4755835"/>
              <a:ext cx="1389681" cy="453663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/>
            <p:cNvCxnSpPr>
              <a:endCxn id="8" idx="1"/>
            </p:cNvCxnSpPr>
            <p:nvPr/>
          </p:nvCxnSpPr>
          <p:spPr>
            <a:xfrm flipV="1">
              <a:off x="7728488" y="5693484"/>
              <a:ext cx="1412929" cy="49593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/>
            <p:cNvCxnSpPr>
              <a:endCxn id="8" idx="2"/>
            </p:cNvCxnSpPr>
            <p:nvPr/>
          </p:nvCxnSpPr>
          <p:spPr>
            <a:xfrm flipV="1">
              <a:off x="7378485" y="7258811"/>
              <a:ext cx="1383224" cy="47726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/>
            <p:cNvCxnSpPr>
              <a:endCxn id="8" idx="3"/>
            </p:cNvCxnSpPr>
            <p:nvPr/>
          </p:nvCxnSpPr>
          <p:spPr>
            <a:xfrm flipV="1">
              <a:off x="6248400" y="6266919"/>
              <a:ext cx="1358685" cy="46089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2" name="Group 21"/>
          <p:cNvGrpSpPr/>
          <p:nvPr/>
        </p:nvGrpSpPr>
        <p:grpSpPr>
          <a:xfrm rot="755647">
            <a:off x="11227485" y="3969413"/>
            <a:ext cx="2893017" cy="2980242"/>
            <a:chOff x="6248400" y="4755835"/>
            <a:chExt cx="2893017" cy="2980242"/>
          </a:xfrm>
        </p:grpSpPr>
        <p:sp>
          <p:nvSpPr>
            <p:cNvPr id="23" name="Freeform 22"/>
            <p:cNvSpPr/>
            <p:nvPr/>
          </p:nvSpPr>
          <p:spPr>
            <a:xfrm>
              <a:off x="6248400" y="5209498"/>
              <a:ext cx="1480088" cy="2526224"/>
            </a:xfrm>
            <a:custGeom>
              <a:avLst/>
              <a:gdLst>
                <a:gd name="connsiteX0" fmla="*/ 255722 w 1511085"/>
                <a:gd name="connsiteY0" fmla="*/ 0 h 2526224"/>
                <a:gd name="connsiteX1" fmla="*/ 1511085 w 1511085"/>
                <a:gd name="connsiteY1" fmla="*/ 1007390 h 2526224"/>
                <a:gd name="connsiteX2" fmla="*/ 1154624 w 1511085"/>
                <a:gd name="connsiteY2" fmla="*/ 2526224 h 2526224"/>
                <a:gd name="connsiteX3" fmla="*/ 0 w 1511085"/>
                <a:gd name="connsiteY3" fmla="*/ 1534332 h 2526224"/>
                <a:gd name="connsiteX4" fmla="*/ 255722 w 1511085"/>
                <a:gd name="connsiteY4" fmla="*/ 0 h 2526224"/>
                <a:gd name="connsiteX0" fmla="*/ 255722 w 1480088"/>
                <a:gd name="connsiteY0" fmla="*/ 0 h 2526224"/>
                <a:gd name="connsiteX1" fmla="*/ 1480088 w 1480088"/>
                <a:gd name="connsiteY1" fmla="*/ 1007390 h 2526224"/>
                <a:gd name="connsiteX2" fmla="*/ 1154624 w 1480088"/>
                <a:gd name="connsiteY2" fmla="*/ 2526224 h 2526224"/>
                <a:gd name="connsiteX3" fmla="*/ 0 w 1480088"/>
                <a:gd name="connsiteY3" fmla="*/ 1534332 h 2526224"/>
                <a:gd name="connsiteX4" fmla="*/ 255722 w 1480088"/>
                <a:gd name="connsiteY4" fmla="*/ 0 h 252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088" h="2526224">
                  <a:moveTo>
                    <a:pt x="255722" y="0"/>
                  </a:moveTo>
                  <a:lnTo>
                    <a:pt x="1480088" y="1007390"/>
                  </a:lnTo>
                  <a:lnTo>
                    <a:pt x="1154624" y="2526224"/>
                  </a:lnTo>
                  <a:lnTo>
                    <a:pt x="0" y="1534332"/>
                  </a:lnTo>
                  <a:lnTo>
                    <a:pt x="255722" y="0"/>
                  </a:lnTo>
                  <a:close/>
                </a:path>
              </a:pathLst>
            </a:cu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7607085" y="4755835"/>
              <a:ext cx="1534332" cy="2502976"/>
            </a:xfrm>
            <a:custGeom>
              <a:avLst/>
              <a:gdLst>
                <a:gd name="connsiteX0" fmla="*/ 255722 w 1511085"/>
                <a:gd name="connsiteY0" fmla="*/ 0 h 2526224"/>
                <a:gd name="connsiteX1" fmla="*/ 1511085 w 1511085"/>
                <a:gd name="connsiteY1" fmla="*/ 1007390 h 2526224"/>
                <a:gd name="connsiteX2" fmla="*/ 1154624 w 1511085"/>
                <a:gd name="connsiteY2" fmla="*/ 2526224 h 2526224"/>
                <a:gd name="connsiteX3" fmla="*/ 0 w 1511085"/>
                <a:gd name="connsiteY3" fmla="*/ 1534332 h 2526224"/>
                <a:gd name="connsiteX4" fmla="*/ 255722 w 1511085"/>
                <a:gd name="connsiteY4" fmla="*/ 0 h 2526224"/>
                <a:gd name="connsiteX0" fmla="*/ 255722 w 1480088"/>
                <a:gd name="connsiteY0" fmla="*/ 0 h 2526224"/>
                <a:gd name="connsiteX1" fmla="*/ 1480088 w 1480088"/>
                <a:gd name="connsiteY1" fmla="*/ 1007390 h 2526224"/>
                <a:gd name="connsiteX2" fmla="*/ 1154624 w 1480088"/>
                <a:gd name="connsiteY2" fmla="*/ 2526224 h 2526224"/>
                <a:gd name="connsiteX3" fmla="*/ 0 w 1480088"/>
                <a:gd name="connsiteY3" fmla="*/ 1534332 h 2526224"/>
                <a:gd name="connsiteX4" fmla="*/ 255722 w 1480088"/>
                <a:gd name="connsiteY4" fmla="*/ 0 h 2526224"/>
                <a:gd name="connsiteX0" fmla="*/ 255722 w 1518834"/>
                <a:gd name="connsiteY0" fmla="*/ 0 h 2526224"/>
                <a:gd name="connsiteX1" fmla="*/ 1518834 w 1518834"/>
                <a:gd name="connsiteY1" fmla="*/ 976394 h 2526224"/>
                <a:gd name="connsiteX2" fmla="*/ 1154624 w 1518834"/>
                <a:gd name="connsiteY2" fmla="*/ 2526224 h 2526224"/>
                <a:gd name="connsiteX3" fmla="*/ 0 w 1518834"/>
                <a:gd name="connsiteY3" fmla="*/ 1534332 h 2526224"/>
                <a:gd name="connsiteX4" fmla="*/ 255722 w 1518834"/>
                <a:gd name="connsiteY4" fmla="*/ 0 h 2526224"/>
                <a:gd name="connsiteX0" fmla="*/ 271220 w 1518834"/>
                <a:gd name="connsiteY0" fmla="*/ 0 h 2502976"/>
                <a:gd name="connsiteX1" fmla="*/ 1518834 w 1518834"/>
                <a:gd name="connsiteY1" fmla="*/ 953146 h 2502976"/>
                <a:gd name="connsiteX2" fmla="*/ 1154624 w 1518834"/>
                <a:gd name="connsiteY2" fmla="*/ 2502976 h 2502976"/>
                <a:gd name="connsiteX3" fmla="*/ 0 w 1518834"/>
                <a:gd name="connsiteY3" fmla="*/ 1511084 h 2502976"/>
                <a:gd name="connsiteX4" fmla="*/ 271220 w 1518834"/>
                <a:gd name="connsiteY4" fmla="*/ 0 h 2502976"/>
                <a:gd name="connsiteX0" fmla="*/ 271220 w 1518834"/>
                <a:gd name="connsiteY0" fmla="*/ 0 h 2502976"/>
                <a:gd name="connsiteX1" fmla="*/ 1518834 w 1518834"/>
                <a:gd name="connsiteY1" fmla="*/ 914401 h 2502976"/>
                <a:gd name="connsiteX2" fmla="*/ 1154624 w 1518834"/>
                <a:gd name="connsiteY2" fmla="*/ 2502976 h 2502976"/>
                <a:gd name="connsiteX3" fmla="*/ 0 w 1518834"/>
                <a:gd name="connsiteY3" fmla="*/ 1511084 h 2502976"/>
                <a:gd name="connsiteX4" fmla="*/ 271220 w 1518834"/>
                <a:gd name="connsiteY4" fmla="*/ 0 h 2502976"/>
                <a:gd name="connsiteX0" fmla="*/ 286718 w 1518834"/>
                <a:gd name="connsiteY0" fmla="*/ 0 h 2502976"/>
                <a:gd name="connsiteX1" fmla="*/ 1518834 w 1518834"/>
                <a:gd name="connsiteY1" fmla="*/ 914401 h 2502976"/>
                <a:gd name="connsiteX2" fmla="*/ 1154624 w 1518834"/>
                <a:gd name="connsiteY2" fmla="*/ 2502976 h 2502976"/>
                <a:gd name="connsiteX3" fmla="*/ 0 w 1518834"/>
                <a:gd name="connsiteY3" fmla="*/ 1511084 h 2502976"/>
                <a:gd name="connsiteX4" fmla="*/ 286718 w 1518834"/>
                <a:gd name="connsiteY4" fmla="*/ 0 h 2502976"/>
                <a:gd name="connsiteX0" fmla="*/ 286718 w 1534332"/>
                <a:gd name="connsiteY0" fmla="*/ 0 h 2502976"/>
                <a:gd name="connsiteX1" fmla="*/ 1534332 w 1534332"/>
                <a:gd name="connsiteY1" fmla="*/ 937649 h 2502976"/>
                <a:gd name="connsiteX2" fmla="*/ 1154624 w 1534332"/>
                <a:gd name="connsiteY2" fmla="*/ 2502976 h 2502976"/>
                <a:gd name="connsiteX3" fmla="*/ 0 w 1534332"/>
                <a:gd name="connsiteY3" fmla="*/ 1511084 h 2502976"/>
                <a:gd name="connsiteX4" fmla="*/ 286718 w 1534332"/>
                <a:gd name="connsiteY4" fmla="*/ 0 h 250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332" h="2502976">
                  <a:moveTo>
                    <a:pt x="286718" y="0"/>
                  </a:moveTo>
                  <a:lnTo>
                    <a:pt x="1534332" y="937649"/>
                  </a:lnTo>
                  <a:lnTo>
                    <a:pt x="1154624" y="2502976"/>
                  </a:lnTo>
                  <a:lnTo>
                    <a:pt x="0" y="1511084"/>
                  </a:lnTo>
                  <a:lnTo>
                    <a:pt x="286718" y="0"/>
                  </a:lnTo>
                  <a:close/>
                </a:path>
              </a:pathLst>
            </a:cu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cxnSp>
          <p:nvCxnSpPr>
            <p:cNvPr id="25" name="Straight Connector 24"/>
            <p:cNvCxnSpPr>
              <a:stCxn id="23" idx="0"/>
              <a:endCxn id="24" idx="0"/>
            </p:cNvCxnSpPr>
            <p:nvPr/>
          </p:nvCxnSpPr>
          <p:spPr>
            <a:xfrm flipV="1">
              <a:off x="6504122" y="4755835"/>
              <a:ext cx="1389681" cy="453663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>
              <a:endCxn id="24" idx="1"/>
            </p:cNvCxnSpPr>
            <p:nvPr/>
          </p:nvCxnSpPr>
          <p:spPr>
            <a:xfrm flipV="1">
              <a:off x="7728488" y="5693484"/>
              <a:ext cx="1412929" cy="49593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>
              <a:endCxn id="24" idx="2"/>
            </p:cNvCxnSpPr>
            <p:nvPr/>
          </p:nvCxnSpPr>
          <p:spPr>
            <a:xfrm flipV="1">
              <a:off x="7378485" y="7258811"/>
              <a:ext cx="1383224" cy="47726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/>
            <p:cNvCxnSpPr>
              <a:endCxn id="24" idx="3"/>
            </p:cNvCxnSpPr>
            <p:nvPr/>
          </p:nvCxnSpPr>
          <p:spPr>
            <a:xfrm flipV="1">
              <a:off x="6248400" y="6266919"/>
              <a:ext cx="1358685" cy="46089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9" name="Group 28"/>
          <p:cNvGrpSpPr/>
          <p:nvPr/>
        </p:nvGrpSpPr>
        <p:grpSpPr>
          <a:xfrm rot="10988434">
            <a:off x="5604306" y="3537894"/>
            <a:ext cx="2893017" cy="2980242"/>
            <a:chOff x="6248400" y="4755835"/>
            <a:chExt cx="2893017" cy="2980242"/>
          </a:xfrm>
        </p:grpSpPr>
        <p:sp>
          <p:nvSpPr>
            <p:cNvPr id="30" name="Freeform 29"/>
            <p:cNvSpPr/>
            <p:nvPr/>
          </p:nvSpPr>
          <p:spPr>
            <a:xfrm>
              <a:off x="6248400" y="5209498"/>
              <a:ext cx="1480088" cy="2526224"/>
            </a:xfrm>
            <a:custGeom>
              <a:avLst/>
              <a:gdLst>
                <a:gd name="connsiteX0" fmla="*/ 255722 w 1511085"/>
                <a:gd name="connsiteY0" fmla="*/ 0 h 2526224"/>
                <a:gd name="connsiteX1" fmla="*/ 1511085 w 1511085"/>
                <a:gd name="connsiteY1" fmla="*/ 1007390 h 2526224"/>
                <a:gd name="connsiteX2" fmla="*/ 1154624 w 1511085"/>
                <a:gd name="connsiteY2" fmla="*/ 2526224 h 2526224"/>
                <a:gd name="connsiteX3" fmla="*/ 0 w 1511085"/>
                <a:gd name="connsiteY3" fmla="*/ 1534332 h 2526224"/>
                <a:gd name="connsiteX4" fmla="*/ 255722 w 1511085"/>
                <a:gd name="connsiteY4" fmla="*/ 0 h 2526224"/>
                <a:gd name="connsiteX0" fmla="*/ 255722 w 1480088"/>
                <a:gd name="connsiteY0" fmla="*/ 0 h 2526224"/>
                <a:gd name="connsiteX1" fmla="*/ 1480088 w 1480088"/>
                <a:gd name="connsiteY1" fmla="*/ 1007390 h 2526224"/>
                <a:gd name="connsiteX2" fmla="*/ 1154624 w 1480088"/>
                <a:gd name="connsiteY2" fmla="*/ 2526224 h 2526224"/>
                <a:gd name="connsiteX3" fmla="*/ 0 w 1480088"/>
                <a:gd name="connsiteY3" fmla="*/ 1534332 h 2526224"/>
                <a:gd name="connsiteX4" fmla="*/ 255722 w 1480088"/>
                <a:gd name="connsiteY4" fmla="*/ 0 h 252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088" h="2526224">
                  <a:moveTo>
                    <a:pt x="255722" y="0"/>
                  </a:moveTo>
                  <a:lnTo>
                    <a:pt x="1480088" y="1007390"/>
                  </a:lnTo>
                  <a:lnTo>
                    <a:pt x="1154624" y="2526224"/>
                  </a:lnTo>
                  <a:lnTo>
                    <a:pt x="0" y="1534332"/>
                  </a:lnTo>
                  <a:lnTo>
                    <a:pt x="255722" y="0"/>
                  </a:lnTo>
                  <a:close/>
                </a:path>
              </a:pathLst>
            </a:cu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7607085" y="4755835"/>
              <a:ext cx="1534332" cy="2502976"/>
            </a:xfrm>
            <a:custGeom>
              <a:avLst/>
              <a:gdLst>
                <a:gd name="connsiteX0" fmla="*/ 255722 w 1511085"/>
                <a:gd name="connsiteY0" fmla="*/ 0 h 2526224"/>
                <a:gd name="connsiteX1" fmla="*/ 1511085 w 1511085"/>
                <a:gd name="connsiteY1" fmla="*/ 1007390 h 2526224"/>
                <a:gd name="connsiteX2" fmla="*/ 1154624 w 1511085"/>
                <a:gd name="connsiteY2" fmla="*/ 2526224 h 2526224"/>
                <a:gd name="connsiteX3" fmla="*/ 0 w 1511085"/>
                <a:gd name="connsiteY3" fmla="*/ 1534332 h 2526224"/>
                <a:gd name="connsiteX4" fmla="*/ 255722 w 1511085"/>
                <a:gd name="connsiteY4" fmla="*/ 0 h 2526224"/>
                <a:gd name="connsiteX0" fmla="*/ 255722 w 1480088"/>
                <a:gd name="connsiteY0" fmla="*/ 0 h 2526224"/>
                <a:gd name="connsiteX1" fmla="*/ 1480088 w 1480088"/>
                <a:gd name="connsiteY1" fmla="*/ 1007390 h 2526224"/>
                <a:gd name="connsiteX2" fmla="*/ 1154624 w 1480088"/>
                <a:gd name="connsiteY2" fmla="*/ 2526224 h 2526224"/>
                <a:gd name="connsiteX3" fmla="*/ 0 w 1480088"/>
                <a:gd name="connsiteY3" fmla="*/ 1534332 h 2526224"/>
                <a:gd name="connsiteX4" fmla="*/ 255722 w 1480088"/>
                <a:gd name="connsiteY4" fmla="*/ 0 h 2526224"/>
                <a:gd name="connsiteX0" fmla="*/ 255722 w 1518834"/>
                <a:gd name="connsiteY0" fmla="*/ 0 h 2526224"/>
                <a:gd name="connsiteX1" fmla="*/ 1518834 w 1518834"/>
                <a:gd name="connsiteY1" fmla="*/ 976394 h 2526224"/>
                <a:gd name="connsiteX2" fmla="*/ 1154624 w 1518834"/>
                <a:gd name="connsiteY2" fmla="*/ 2526224 h 2526224"/>
                <a:gd name="connsiteX3" fmla="*/ 0 w 1518834"/>
                <a:gd name="connsiteY3" fmla="*/ 1534332 h 2526224"/>
                <a:gd name="connsiteX4" fmla="*/ 255722 w 1518834"/>
                <a:gd name="connsiteY4" fmla="*/ 0 h 2526224"/>
                <a:gd name="connsiteX0" fmla="*/ 271220 w 1518834"/>
                <a:gd name="connsiteY0" fmla="*/ 0 h 2502976"/>
                <a:gd name="connsiteX1" fmla="*/ 1518834 w 1518834"/>
                <a:gd name="connsiteY1" fmla="*/ 953146 h 2502976"/>
                <a:gd name="connsiteX2" fmla="*/ 1154624 w 1518834"/>
                <a:gd name="connsiteY2" fmla="*/ 2502976 h 2502976"/>
                <a:gd name="connsiteX3" fmla="*/ 0 w 1518834"/>
                <a:gd name="connsiteY3" fmla="*/ 1511084 h 2502976"/>
                <a:gd name="connsiteX4" fmla="*/ 271220 w 1518834"/>
                <a:gd name="connsiteY4" fmla="*/ 0 h 2502976"/>
                <a:gd name="connsiteX0" fmla="*/ 271220 w 1518834"/>
                <a:gd name="connsiteY0" fmla="*/ 0 h 2502976"/>
                <a:gd name="connsiteX1" fmla="*/ 1518834 w 1518834"/>
                <a:gd name="connsiteY1" fmla="*/ 914401 h 2502976"/>
                <a:gd name="connsiteX2" fmla="*/ 1154624 w 1518834"/>
                <a:gd name="connsiteY2" fmla="*/ 2502976 h 2502976"/>
                <a:gd name="connsiteX3" fmla="*/ 0 w 1518834"/>
                <a:gd name="connsiteY3" fmla="*/ 1511084 h 2502976"/>
                <a:gd name="connsiteX4" fmla="*/ 271220 w 1518834"/>
                <a:gd name="connsiteY4" fmla="*/ 0 h 2502976"/>
                <a:gd name="connsiteX0" fmla="*/ 286718 w 1518834"/>
                <a:gd name="connsiteY0" fmla="*/ 0 h 2502976"/>
                <a:gd name="connsiteX1" fmla="*/ 1518834 w 1518834"/>
                <a:gd name="connsiteY1" fmla="*/ 914401 h 2502976"/>
                <a:gd name="connsiteX2" fmla="*/ 1154624 w 1518834"/>
                <a:gd name="connsiteY2" fmla="*/ 2502976 h 2502976"/>
                <a:gd name="connsiteX3" fmla="*/ 0 w 1518834"/>
                <a:gd name="connsiteY3" fmla="*/ 1511084 h 2502976"/>
                <a:gd name="connsiteX4" fmla="*/ 286718 w 1518834"/>
                <a:gd name="connsiteY4" fmla="*/ 0 h 2502976"/>
                <a:gd name="connsiteX0" fmla="*/ 286718 w 1534332"/>
                <a:gd name="connsiteY0" fmla="*/ 0 h 2502976"/>
                <a:gd name="connsiteX1" fmla="*/ 1534332 w 1534332"/>
                <a:gd name="connsiteY1" fmla="*/ 937649 h 2502976"/>
                <a:gd name="connsiteX2" fmla="*/ 1154624 w 1534332"/>
                <a:gd name="connsiteY2" fmla="*/ 2502976 h 2502976"/>
                <a:gd name="connsiteX3" fmla="*/ 0 w 1534332"/>
                <a:gd name="connsiteY3" fmla="*/ 1511084 h 2502976"/>
                <a:gd name="connsiteX4" fmla="*/ 286718 w 1534332"/>
                <a:gd name="connsiteY4" fmla="*/ 0 h 250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332" h="2502976">
                  <a:moveTo>
                    <a:pt x="286718" y="0"/>
                  </a:moveTo>
                  <a:lnTo>
                    <a:pt x="1534332" y="937649"/>
                  </a:lnTo>
                  <a:lnTo>
                    <a:pt x="1154624" y="2502976"/>
                  </a:lnTo>
                  <a:lnTo>
                    <a:pt x="0" y="1511084"/>
                  </a:lnTo>
                  <a:lnTo>
                    <a:pt x="286718" y="0"/>
                  </a:lnTo>
                  <a:close/>
                </a:path>
              </a:pathLst>
            </a:cu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cxnSp>
          <p:nvCxnSpPr>
            <p:cNvPr id="32" name="Straight Connector 31"/>
            <p:cNvCxnSpPr>
              <a:stCxn id="30" idx="0"/>
              <a:endCxn id="31" idx="0"/>
            </p:cNvCxnSpPr>
            <p:nvPr/>
          </p:nvCxnSpPr>
          <p:spPr>
            <a:xfrm flipV="1">
              <a:off x="6504122" y="4755835"/>
              <a:ext cx="1389681" cy="453663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" name="Straight Connector 32"/>
            <p:cNvCxnSpPr>
              <a:endCxn id="31" idx="1"/>
            </p:cNvCxnSpPr>
            <p:nvPr/>
          </p:nvCxnSpPr>
          <p:spPr>
            <a:xfrm flipV="1">
              <a:off x="7728488" y="5693484"/>
              <a:ext cx="1412929" cy="49593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Straight Connector 33"/>
            <p:cNvCxnSpPr>
              <a:endCxn id="31" idx="2"/>
            </p:cNvCxnSpPr>
            <p:nvPr/>
          </p:nvCxnSpPr>
          <p:spPr>
            <a:xfrm flipV="1">
              <a:off x="7378485" y="7258811"/>
              <a:ext cx="1383224" cy="47726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Straight Connector 34"/>
            <p:cNvCxnSpPr>
              <a:endCxn id="31" idx="3"/>
            </p:cNvCxnSpPr>
            <p:nvPr/>
          </p:nvCxnSpPr>
          <p:spPr>
            <a:xfrm flipV="1">
              <a:off x="6248400" y="6266919"/>
              <a:ext cx="1358685" cy="46089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1829642">
            <a:off x="8338367" y="3492545"/>
            <a:ext cx="2893017" cy="2980242"/>
            <a:chOff x="6248400" y="4755835"/>
            <a:chExt cx="2893017" cy="2980242"/>
          </a:xfrm>
        </p:grpSpPr>
        <p:sp>
          <p:nvSpPr>
            <p:cNvPr id="37" name="Freeform 36"/>
            <p:cNvSpPr/>
            <p:nvPr/>
          </p:nvSpPr>
          <p:spPr>
            <a:xfrm>
              <a:off x="6248400" y="5209498"/>
              <a:ext cx="1480088" cy="2526224"/>
            </a:xfrm>
            <a:custGeom>
              <a:avLst/>
              <a:gdLst>
                <a:gd name="connsiteX0" fmla="*/ 255722 w 1511085"/>
                <a:gd name="connsiteY0" fmla="*/ 0 h 2526224"/>
                <a:gd name="connsiteX1" fmla="*/ 1511085 w 1511085"/>
                <a:gd name="connsiteY1" fmla="*/ 1007390 h 2526224"/>
                <a:gd name="connsiteX2" fmla="*/ 1154624 w 1511085"/>
                <a:gd name="connsiteY2" fmla="*/ 2526224 h 2526224"/>
                <a:gd name="connsiteX3" fmla="*/ 0 w 1511085"/>
                <a:gd name="connsiteY3" fmla="*/ 1534332 h 2526224"/>
                <a:gd name="connsiteX4" fmla="*/ 255722 w 1511085"/>
                <a:gd name="connsiteY4" fmla="*/ 0 h 2526224"/>
                <a:gd name="connsiteX0" fmla="*/ 255722 w 1480088"/>
                <a:gd name="connsiteY0" fmla="*/ 0 h 2526224"/>
                <a:gd name="connsiteX1" fmla="*/ 1480088 w 1480088"/>
                <a:gd name="connsiteY1" fmla="*/ 1007390 h 2526224"/>
                <a:gd name="connsiteX2" fmla="*/ 1154624 w 1480088"/>
                <a:gd name="connsiteY2" fmla="*/ 2526224 h 2526224"/>
                <a:gd name="connsiteX3" fmla="*/ 0 w 1480088"/>
                <a:gd name="connsiteY3" fmla="*/ 1534332 h 2526224"/>
                <a:gd name="connsiteX4" fmla="*/ 255722 w 1480088"/>
                <a:gd name="connsiteY4" fmla="*/ 0 h 252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088" h="2526224">
                  <a:moveTo>
                    <a:pt x="255722" y="0"/>
                  </a:moveTo>
                  <a:lnTo>
                    <a:pt x="1480088" y="1007390"/>
                  </a:lnTo>
                  <a:lnTo>
                    <a:pt x="1154624" y="2526224"/>
                  </a:lnTo>
                  <a:lnTo>
                    <a:pt x="0" y="1534332"/>
                  </a:lnTo>
                  <a:lnTo>
                    <a:pt x="255722" y="0"/>
                  </a:lnTo>
                  <a:close/>
                </a:path>
              </a:pathLst>
            </a:cu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7607085" y="4755835"/>
              <a:ext cx="1534332" cy="2502976"/>
            </a:xfrm>
            <a:custGeom>
              <a:avLst/>
              <a:gdLst>
                <a:gd name="connsiteX0" fmla="*/ 255722 w 1511085"/>
                <a:gd name="connsiteY0" fmla="*/ 0 h 2526224"/>
                <a:gd name="connsiteX1" fmla="*/ 1511085 w 1511085"/>
                <a:gd name="connsiteY1" fmla="*/ 1007390 h 2526224"/>
                <a:gd name="connsiteX2" fmla="*/ 1154624 w 1511085"/>
                <a:gd name="connsiteY2" fmla="*/ 2526224 h 2526224"/>
                <a:gd name="connsiteX3" fmla="*/ 0 w 1511085"/>
                <a:gd name="connsiteY3" fmla="*/ 1534332 h 2526224"/>
                <a:gd name="connsiteX4" fmla="*/ 255722 w 1511085"/>
                <a:gd name="connsiteY4" fmla="*/ 0 h 2526224"/>
                <a:gd name="connsiteX0" fmla="*/ 255722 w 1480088"/>
                <a:gd name="connsiteY0" fmla="*/ 0 h 2526224"/>
                <a:gd name="connsiteX1" fmla="*/ 1480088 w 1480088"/>
                <a:gd name="connsiteY1" fmla="*/ 1007390 h 2526224"/>
                <a:gd name="connsiteX2" fmla="*/ 1154624 w 1480088"/>
                <a:gd name="connsiteY2" fmla="*/ 2526224 h 2526224"/>
                <a:gd name="connsiteX3" fmla="*/ 0 w 1480088"/>
                <a:gd name="connsiteY3" fmla="*/ 1534332 h 2526224"/>
                <a:gd name="connsiteX4" fmla="*/ 255722 w 1480088"/>
                <a:gd name="connsiteY4" fmla="*/ 0 h 2526224"/>
                <a:gd name="connsiteX0" fmla="*/ 255722 w 1518834"/>
                <a:gd name="connsiteY0" fmla="*/ 0 h 2526224"/>
                <a:gd name="connsiteX1" fmla="*/ 1518834 w 1518834"/>
                <a:gd name="connsiteY1" fmla="*/ 976394 h 2526224"/>
                <a:gd name="connsiteX2" fmla="*/ 1154624 w 1518834"/>
                <a:gd name="connsiteY2" fmla="*/ 2526224 h 2526224"/>
                <a:gd name="connsiteX3" fmla="*/ 0 w 1518834"/>
                <a:gd name="connsiteY3" fmla="*/ 1534332 h 2526224"/>
                <a:gd name="connsiteX4" fmla="*/ 255722 w 1518834"/>
                <a:gd name="connsiteY4" fmla="*/ 0 h 2526224"/>
                <a:gd name="connsiteX0" fmla="*/ 271220 w 1518834"/>
                <a:gd name="connsiteY0" fmla="*/ 0 h 2502976"/>
                <a:gd name="connsiteX1" fmla="*/ 1518834 w 1518834"/>
                <a:gd name="connsiteY1" fmla="*/ 953146 h 2502976"/>
                <a:gd name="connsiteX2" fmla="*/ 1154624 w 1518834"/>
                <a:gd name="connsiteY2" fmla="*/ 2502976 h 2502976"/>
                <a:gd name="connsiteX3" fmla="*/ 0 w 1518834"/>
                <a:gd name="connsiteY3" fmla="*/ 1511084 h 2502976"/>
                <a:gd name="connsiteX4" fmla="*/ 271220 w 1518834"/>
                <a:gd name="connsiteY4" fmla="*/ 0 h 2502976"/>
                <a:gd name="connsiteX0" fmla="*/ 271220 w 1518834"/>
                <a:gd name="connsiteY0" fmla="*/ 0 h 2502976"/>
                <a:gd name="connsiteX1" fmla="*/ 1518834 w 1518834"/>
                <a:gd name="connsiteY1" fmla="*/ 914401 h 2502976"/>
                <a:gd name="connsiteX2" fmla="*/ 1154624 w 1518834"/>
                <a:gd name="connsiteY2" fmla="*/ 2502976 h 2502976"/>
                <a:gd name="connsiteX3" fmla="*/ 0 w 1518834"/>
                <a:gd name="connsiteY3" fmla="*/ 1511084 h 2502976"/>
                <a:gd name="connsiteX4" fmla="*/ 271220 w 1518834"/>
                <a:gd name="connsiteY4" fmla="*/ 0 h 2502976"/>
                <a:gd name="connsiteX0" fmla="*/ 286718 w 1518834"/>
                <a:gd name="connsiteY0" fmla="*/ 0 h 2502976"/>
                <a:gd name="connsiteX1" fmla="*/ 1518834 w 1518834"/>
                <a:gd name="connsiteY1" fmla="*/ 914401 h 2502976"/>
                <a:gd name="connsiteX2" fmla="*/ 1154624 w 1518834"/>
                <a:gd name="connsiteY2" fmla="*/ 2502976 h 2502976"/>
                <a:gd name="connsiteX3" fmla="*/ 0 w 1518834"/>
                <a:gd name="connsiteY3" fmla="*/ 1511084 h 2502976"/>
                <a:gd name="connsiteX4" fmla="*/ 286718 w 1518834"/>
                <a:gd name="connsiteY4" fmla="*/ 0 h 2502976"/>
                <a:gd name="connsiteX0" fmla="*/ 286718 w 1534332"/>
                <a:gd name="connsiteY0" fmla="*/ 0 h 2502976"/>
                <a:gd name="connsiteX1" fmla="*/ 1534332 w 1534332"/>
                <a:gd name="connsiteY1" fmla="*/ 937649 h 2502976"/>
                <a:gd name="connsiteX2" fmla="*/ 1154624 w 1534332"/>
                <a:gd name="connsiteY2" fmla="*/ 2502976 h 2502976"/>
                <a:gd name="connsiteX3" fmla="*/ 0 w 1534332"/>
                <a:gd name="connsiteY3" fmla="*/ 1511084 h 2502976"/>
                <a:gd name="connsiteX4" fmla="*/ 286718 w 1534332"/>
                <a:gd name="connsiteY4" fmla="*/ 0 h 250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332" h="2502976">
                  <a:moveTo>
                    <a:pt x="286718" y="0"/>
                  </a:moveTo>
                  <a:lnTo>
                    <a:pt x="1534332" y="937649"/>
                  </a:lnTo>
                  <a:lnTo>
                    <a:pt x="1154624" y="2502976"/>
                  </a:lnTo>
                  <a:lnTo>
                    <a:pt x="0" y="1511084"/>
                  </a:lnTo>
                  <a:lnTo>
                    <a:pt x="286718" y="0"/>
                  </a:lnTo>
                  <a:close/>
                </a:path>
              </a:pathLst>
            </a:cu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cxnSp>
          <p:nvCxnSpPr>
            <p:cNvPr id="39" name="Straight Connector 38"/>
            <p:cNvCxnSpPr>
              <a:stCxn id="37" idx="0"/>
              <a:endCxn id="38" idx="0"/>
            </p:cNvCxnSpPr>
            <p:nvPr/>
          </p:nvCxnSpPr>
          <p:spPr>
            <a:xfrm flipV="1">
              <a:off x="6504122" y="4755835"/>
              <a:ext cx="1389681" cy="453663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/>
            <p:cNvCxnSpPr>
              <a:endCxn id="38" idx="1"/>
            </p:cNvCxnSpPr>
            <p:nvPr/>
          </p:nvCxnSpPr>
          <p:spPr>
            <a:xfrm flipV="1">
              <a:off x="7728488" y="5693484"/>
              <a:ext cx="1412929" cy="49593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Straight Connector 40"/>
            <p:cNvCxnSpPr>
              <a:endCxn id="38" idx="2"/>
            </p:cNvCxnSpPr>
            <p:nvPr/>
          </p:nvCxnSpPr>
          <p:spPr>
            <a:xfrm flipV="1">
              <a:off x="7378485" y="7258811"/>
              <a:ext cx="1383224" cy="47726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Connector 41"/>
            <p:cNvCxnSpPr>
              <a:endCxn id="38" idx="3"/>
            </p:cNvCxnSpPr>
            <p:nvPr/>
          </p:nvCxnSpPr>
          <p:spPr>
            <a:xfrm flipV="1">
              <a:off x="6248400" y="6266919"/>
              <a:ext cx="1358685" cy="46089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8681792" y="4628647"/>
            <a:ext cx="2893017" cy="2980242"/>
            <a:chOff x="6248400" y="4755835"/>
            <a:chExt cx="2893017" cy="2980242"/>
          </a:xfrm>
        </p:grpSpPr>
        <p:sp>
          <p:nvSpPr>
            <p:cNvPr id="44" name="Freeform 43"/>
            <p:cNvSpPr/>
            <p:nvPr/>
          </p:nvSpPr>
          <p:spPr>
            <a:xfrm>
              <a:off x="6248400" y="5209498"/>
              <a:ext cx="1480088" cy="2526224"/>
            </a:xfrm>
            <a:custGeom>
              <a:avLst/>
              <a:gdLst>
                <a:gd name="connsiteX0" fmla="*/ 255722 w 1511085"/>
                <a:gd name="connsiteY0" fmla="*/ 0 h 2526224"/>
                <a:gd name="connsiteX1" fmla="*/ 1511085 w 1511085"/>
                <a:gd name="connsiteY1" fmla="*/ 1007390 h 2526224"/>
                <a:gd name="connsiteX2" fmla="*/ 1154624 w 1511085"/>
                <a:gd name="connsiteY2" fmla="*/ 2526224 h 2526224"/>
                <a:gd name="connsiteX3" fmla="*/ 0 w 1511085"/>
                <a:gd name="connsiteY3" fmla="*/ 1534332 h 2526224"/>
                <a:gd name="connsiteX4" fmla="*/ 255722 w 1511085"/>
                <a:gd name="connsiteY4" fmla="*/ 0 h 2526224"/>
                <a:gd name="connsiteX0" fmla="*/ 255722 w 1480088"/>
                <a:gd name="connsiteY0" fmla="*/ 0 h 2526224"/>
                <a:gd name="connsiteX1" fmla="*/ 1480088 w 1480088"/>
                <a:gd name="connsiteY1" fmla="*/ 1007390 h 2526224"/>
                <a:gd name="connsiteX2" fmla="*/ 1154624 w 1480088"/>
                <a:gd name="connsiteY2" fmla="*/ 2526224 h 2526224"/>
                <a:gd name="connsiteX3" fmla="*/ 0 w 1480088"/>
                <a:gd name="connsiteY3" fmla="*/ 1534332 h 2526224"/>
                <a:gd name="connsiteX4" fmla="*/ 255722 w 1480088"/>
                <a:gd name="connsiteY4" fmla="*/ 0 h 252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088" h="2526224">
                  <a:moveTo>
                    <a:pt x="255722" y="0"/>
                  </a:moveTo>
                  <a:lnTo>
                    <a:pt x="1480088" y="1007390"/>
                  </a:lnTo>
                  <a:lnTo>
                    <a:pt x="1154624" y="2526224"/>
                  </a:lnTo>
                  <a:lnTo>
                    <a:pt x="0" y="1534332"/>
                  </a:lnTo>
                  <a:lnTo>
                    <a:pt x="255722" y="0"/>
                  </a:lnTo>
                  <a:close/>
                </a:path>
              </a:pathLst>
            </a:cu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7607085" y="4755835"/>
              <a:ext cx="1534332" cy="2502976"/>
            </a:xfrm>
            <a:custGeom>
              <a:avLst/>
              <a:gdLst>
                <a:gd name="connsiteX0" fmla="*/ 255722 w 1511085"/>
                <a:gd name="connsiteY0" fmla="*/ 0 h 2526224"/>
                <a:gd name="connsiteX1" fmla="*/ 1511085 w 1511085"/>
                <a:gd name="connsiteY1" fmla="*/ 1007390 h 2526224"/>
                <a:gd name="connsiteX2" fmla="*/ 1154624 w 1511085"/>
                <a:gd name="connsiteY2" fmla="*/ 2526224 h 2526224"/>
                <a:gd name="connsiteX3" fmla="*/ 0 w 1511085"/>
                <a:gd name="connsiteY3" fmla="*/ 1534332 h 2526224"/>
                <a:gd name="connsiteX4" fmla="*/ 255722 w 1511085"/>
                <a:gd name="connsiteY4" fmla="*/ 0 h 2526224"/>
                <a:gd name="connsiteX0" fmla="*/ 255722 w 1480088"/>
                <a:gd name="connsiteY0" fmla="*/ 0 h 2526224"/>
                <a:gd name="connsiteX1" fmla="*/ 1480088 w 1480088"/>
                <a:gd name="connsiteY1" fmla="*/ 1007390 h 2526224"/>
                <a:gd name="connsiteX2" fmla="*/ 1154624 w 1480088"/>
                <a:gd name="connsiteY2" fmla="*/ 2526224 h 2526224"/>
                <a:gd name="connsiteX3" fmla="*/ 0 w 1480088"/>
                <a:gd name="connsiteY3" fmla="*/ 1534332 h 2526224"/>
                <a:gd name="connsiteX4" fmla="*/ 255722 w 1480088"/>
                <a:gd name="connsiteY4" fmla="*/ 0 h 2526224"/>
                <a:gd name="connsiteX0" fmla="*/ 255722 w 1518834"/>
                <a:gd name="connsiteY0" fmla="*/ 0 h 2526224"/>
                <a:gd name="connsiteX1" fmla="*/ 1518834 w 1518834"/>
                <a:gd name="connsiteY1" fmla="*/ 976394 h 2526224"/>
                <a:gd name="connsiteX2" fmla="*/ 1154624 w 1518834"/>
                <a:gd name="connsiteY2" fmla="*/ 2526224 h 2526224"/>
                <a:gd name="connsiteX3" fmla="*/ 0 w 1518834"/>
                <a:gd name="connsiteY3" fmla="*/ 1534332 h 2526224"/>
                <a:gd name="connsiteX4" fmla="*/ 255722 w 1518834"/>
                <a:gd name="connsiteY4" fmla="*/ 0 h 2526224"/>
                <a:gd name="connsiteX0" fmla="*/ 271220 w 1518834"/>
                <a:gd name="connsiteY0" fmla="*/ 0 h 2502976"/>
                <a:gd name="connsiteX1" fmla="*/ 1518834 w 1518834"/>
                <a:gd name="connsiteY1" fmla="*/ 953146 h 2502976"/>
                <a:gd name="connsiteX2" fmla="*/ 1154624 w 1518834"/>
                <a:gd name="connsiteY2" fmla="*/ 2502976 h 2502976"/>
                <a:gd name="connsiteX3" fmla="*/ 0 w 1518834"/>
                <a:gd name="connsiteY3" fmla="*/ 1511084 h 2502976"/>
                <a:gd name="connsiteX4" fmla="*/ 271220 w 1518834"/>
                <a:gd name="connsiteY4" fmla="*/ 0 h 2502976"/>
                <a:gd name="connsiteX0" fmla="*/ 271220 w 1518834"/>
                <a:gd name="connsiteY0" fmla="*/ 0 h 2502976"/>
                <a:gd name="connsiteX1" fmla="*/ 1518834 w 1518834"/>
                <a:gd name="connsiteY1" fmla="*/ 914401 h 2502976"/>
                <a:gd name="connsiteX2" fmla="*/ 1154624 w 1518834"/>
                <a:gd name="connsiteY2" fmla="*/ 2502976 h 2502976"/>
                <a:gd name="connsiteX3" fmla="*/ 0 w 1518834"/>
                <a:gd name="connsiteY3" fmla="*/ 1511084 h 2502976"/>
                <a:gd name="connsiteX4" fmla="*/ 271220 w 1518834"/>
                <a:gd name="connsiteY4" fmla="*/ 0 h 2502976"/>
                <a:gd name="connsiteX0" fmla="*/ 286718 w 1518834"/>
                <a:gd name="connsiteY0" fmla="*/ 0 h 2502976"/>
                <a:gd name="connsiteX1" fmla="*/ 1518834 w 1518834"/>
                <a:gd name="connsiteY1" fmla="*/ 914401 h 2502976"/>
                <a:gd name="connsiteX2" fmla="*/ 1154624 w 1518834"/>
                <a:gd name="connsiteY2" fmla="*/ 2502976 h 2502976"/>
                <a:gd name="connsiteX3" fmla="*/ 0 w 1518834"/>
                <a:gd name="connsiteY3" fmla="*/ 1511084 h 2502976"/>
                <a:gd name="connsiteX4" fmla="*/ 286718 w 1518834"/>
                <a:gd name="connsiteY4" fmla="*/ 0 h 2502976"/>
                <a:gd name="connsiteX0" fmla="*/ 286718 w 1534332"/>
                <a:gd name="connsiteY0" fmla="*/ 0 h 2502976"/>
                <a:gd name="connsiteX1" fmla="*/ 1534332 w 1534332"/>
                <a:gd name="connsiteY1" fmla="*/ 937649 h 2502976"/>
                <a:gd name="connsiteX2" fmla="*/ 1154624 w 1534332"/>
                <a:gd name="connsiteY2" fmla="*/ 2502976 h 2502976"/>
                <a:gd name="connsiteX3" fmla="*/ 0 w 1534332"/>
                <a:gd name="connsiteY3" fmla="*/ 1511084 h 2502976"/>
                <a:gd name="connsiteX4" fmla="*/ 286718 w 1534332"/>
                <a:gd name="connsiteY4" fmla="*/ 0 h 250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332" h="2502976">
                  <a:moveTo>
                    <a:pt x="286718" y="0"/>
                  </a:moveTo>
                  <a:lnTo>
                    <a:pt x="1534332" y="937649"/>
                  </a:lnTo>
                  <a:lnTo>
                    <a:pt x="1154624" y="2502976"/>
                  </a:lnTo>
                  <a:lnTo>
                    <a:pt x="0" y="1511084"/>
                  </a:lnTo>
                  <a:lnTo>
                    <a:pt x="286718" y="0"/>
                  </a:lnTo>
                  <a:close/>
                </a:path>
              </a:pathLst>
            </a:cu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cxnSp>
          <p:nvCxnSpPr>
            <p:cNvPr id="46" name="Straight Connector 45"/>
            <p:cNvCxnSpPr>
              <a:stCxn id="44" idx="0"/>
              <a:endCxn id="45" idx="0"/>
            </p:cNvCxnSpPr>
            <p:nvPr/>
          </p:nvCxnSpPr>
          <p:spPr>
            <a:xfrm flipV="1">
              <a:off x="6504122" y="4755835"/>
              <a:ext cx="1389681" cy="453663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/>
            <p:cNvCxnSpPr>
              <a:endCxn id="45" idx="1"/>
            </p:cNvCxnSpPr>
            <p:nvPr/>
          </p:nvCxnSpPr>
          <p:spPr>
            <a:xfrm flipV="1">
              <a:off x="7728488" y="5693484"/>
              <a:ext cx="1412929" cy="49593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 flipV="1">
              <a:off x="7378485" y="7258811"/>
              <a:ext cx="1383224" cy="47726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9" name="Straight Connector 48"/>
            <p:cNvCxnSpPr>
              <a:endCxn id="45" idx="3"/>
            </p:cNvCxnSpPr>
            <p:nvPr/>
          </p:nvCxnSpPr>
          <p:spPr>
            <a:xfrm flipV="1">
              <a:off x="6248400" y="6266919"/>
              <a:ext cx="1358685" cy="46089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425393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9722E-7 1.79012E-6 L -0.60167 -0.684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9" y="-3425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-4.07407E-6 L -0.53863 -0.846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31" y="-4230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7 2.65432E-6 L -0.52767 0.706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9" y="3534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-1.35802E-6 L 0.42752 -0.5212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76" y="-2606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5972E-6 -3.45679E-6 L 0.31098 -1.09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49" y="-546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11" r="1474"/>
          <a:stretch/>
        </p:blipFill>
        <p:spPr>
          <a:xfrm>
            <a:off x="0" y="0"/>
            <a:ext cx="14630400" cy="836901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20200" y="7888858"/>
            <a:ext cx="5486400" cy="480156"/>
          </a:xfrm>
        </p:spPr>
        <p:txBody>
          <a:bodyPr/>
          <a:lstStyle/>
          <a:p>
            <a:r>
              <a:rPr lang="en-US" sz="2000" dirty="0">
                <a:solidFill>
                  <a:schemeClr val="tx2"/>
                </a:solidFill>
                <a:hlinkClick r:id="rId3"/>
              </a:rPr>
              <a:t>https://www.youtube.com/watch?v=rpm0gMIlc_0</a:t>
            </a:r>
            <a:br>
              <a:rPr lang="en-US" sz="2000" dirty="0">
                <a:solidFill>
                  <a:schemeClr val="tx2"/>
                </a:solidFill>
                <a:hlinkClick r:id="rId3"/>
              </a:rPr>
            </a:b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2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1.dmcdn.net/zWtD/1280x720-XU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2400"/>
            <a:ext cx="146304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0400" y="381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86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228600"/>
            <a:ext cx="14401800" cy="784830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7596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1010101010100100100100110101010101001001001001101010101010010010010011010101010100100100100110101010101001001001001101010101010010010010011010101010100100100100110101010101001001001001101010101010</a:t>
            </a:r>
            <a:endParaRPr lang="en-US" sz="7200" dirty="0">
              <a:solidFill>
                <a:srgbClr val="7596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80847" y="3886200"/>
            <a:ext cx="12435840" cy="2057038"/>
          </a:xfrm>
        </p:spPr>
        <p:txBody>
          <a:bodyPr/>
          <a:lstStyle/>
          <a:p>
            <a:r>
              <a:rPr lang="en-US" dirty="0" smtClean="0"/>
              <a:t>Online Gaming</a:t>
            </a:r>
            <a:endParaRPr lang="en-US" sz="4400" dirty="0">
              <a:solidFill>
                <a:srgbClr val="C7D6ED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880847" y="2209800"/>
            <a:ext cx="3678147" cy="10295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800" kern="1200" spc="-5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C000"/>
                </a:solidFill>
              </a:rPr>
              <a:t>Chapter 2</a:t>
            </a:r>
            <a:endParaRPr lang="en-US" sz="4400" dirty="0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0" y="5943238"/>
            <a:ext cx="3800475" cy="17915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190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30370"/>
            <a:ext cx="10591800" cy="119363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Facebook Worldwide Monthly Active Users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291" y="529307"/>
            <a:ext cx="52770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0" i="1" cap="none" spc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MM</a:t>
            </a:r>
            <a:endParaRPr lang="en-US" sz="1600" b="0" i="1" cap="none" spc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6818294"/>
              </p:ext>
            </p:extLst>
          </p:nvPr>
        </p:nvGraphicFramePr>
        <p:xfrm>
          <a:off x="152400" y="12785"/>
          <a:ext cx="14325600" cy="8064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5739593"/>
              </p:ext>
            </p:extLst>
          </p:nvPr>
        </p:nvGraphicFramePr>
        <p:xfrm>
          <a:off x="152401" y="152400"/>
          <a:ext cx="14173200" cy="777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0953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1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>
                                            <p:graphicEl>
                                              <a:chart seriesIdx="0" categoryIdx="1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1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">
                                            <p:graphicEl>
                                              <a:chart seriesIdx="0" categoryIdx="1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1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">
                                            <p:graphicEl>
                                              <a:chart seriesIdx="0" categoryIdx="1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Chart bld="category"/>
        </p:bldSub>
      </p:bldGraphic>
      <p:bldGraphic spid="10" grpId="0">
        <p:bldSub>
          <a:bldChart bld="seriesEl"/>
        </p:bldSub>
      </p:bldGraphic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96" y="0"/>
            <a:ext cx="14668195" cy="8229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510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</a:rPr>
              <a:t>Over 1.442 billion</a:t>
            </a:r>
            <a:br>
              <a:rPr lang="en-US" sz="3600" dirty="0" smtClean="0">
                <a:solidFill>
                  <a:srgbClr val="002060"/>
                </a:solidFill>
              </a:rPr>
            </a:br>
            <a:r>
              <a:rPr lang="en-US" sz="3600" dirty="0" smtClean="0">
                <a:solidFill>
                  <a:srgbClr val="002060"/>
                </a:solidFill>
              </a:rPr>
              <a:t>monthly active people</a:t>
            </a:r>
            <a:br>
              <a:rPr lang="en-US" sz="36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(Q4 2015)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315200"/>
            <a:ext cx="2706194" cy="71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0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>
          <a:xfrm>
            <a:off x="3810000" y="2322068"/>
            <a:ext cx="103632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 smtClean="0"/>
              <a:t>People take out their phone, on average, 250/day.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i="1" dirty="0" smtClean="0"/>
              <a:t>(Up from 221 times/day last year)</a:t>
            </a:r>
            <a:endParaRPr lang="en-US" sz="3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335353" y="5837275"/>
            <a:ext cx="88333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Avg</a:t>
            </a:r>
            <a:r>
              <a:rPr lang="en-US" dirty="0"/>
              <a:t> mobile games </a:t>
            </a:r>
            <a:r>
              <a:rPr lang="en-US" dirty="0" err="1"/>
              <a:t>approx</a:t>
            </a:r>
            <a:r>
              <a:rPr lang="en-US" dirty="0"/>
              <a:t> 8 minute session time for a total of 30-50 minutes a day.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73934" y="7026418"/>
            <a:ext cx="87947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Re-think for "Touch-first" (Different from "Hover for hints" with mouse pointer)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295063"/>
            <a:ext cx="6766646" cy="63155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391331"/>
            <a:ext cx="1409116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/>
              <a:t>The World is moving mobile</a:t>
            </a:r>
            <a:endParaRPr lang="en-US" sz="8800" dirty="0"/>
          </a:p>
        </p:txBody>
      </p:sp>
      <p:sp>
        <p:nvSpPr>
          <p:cNvPr id="2" name="TextBox 1"/>
          <p:cNvSpPr txBox="1"/>
          <p:nvPr/>
        </p:nvSpPr>
        <p:spPr>
          <a:xfrm>
            <a:off x="3897016" y="7749693"/>
            <a:ext cx="2081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</a:t>
            </a:r>
            <a:r>
              <a:rPr lang="en-US" sz="1600" dirty="0" err="1" smtClean="0"/>
              <a:t>Techmark</a:t>
            </a:r>
            <a:r>
              <a:rPr lang="en-US" sz="1600" dirty="0" smtClean="0"/>
              <a:t> Study, UK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4026692" y="328358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90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0"/>
            <a:ext cx="14376400" cy="5633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943600"/>
            <a:ext cx="2295845" cy="1810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00" y="7582667"/>
            <a:ext cx="1455902" cy="3418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046" y="0"/>
            <a:ext cx="27109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Annual Sales (</a:t>
            </a:r>
            <a:r>
              <a:rPr lang="en-US" dirty="0" err="1" smtClean="0"/>
              <a:t>bn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63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33400"/>
            <a:ext cx="9525000" cy="7143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0357">
            <a:off x="817739" y="5973586"/>
            <a:ext cx="1743075" cy="17430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889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71600"/>
            <a:ext cx="11358311" cy="63912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08505" y="457200"/>
            <a:ext cx="71416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When did the revolution start?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7663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13106400" cy="1193630"/>
          </a:xfrm>
        </p:spPr>
        <p:txBody>
          <a:bodyPr/>
          <a:lstStyle/>
          <a:p>
            <a:r>
              <a:rPr lang="en-US" sz="3200" dirty="0" smtClean="0"/>
              <a:t>“Smartphone </a:t>
            </a:r>
            <a:r>
              <a:rPr lang="en-US" sz="3200" dirty="0"/>
              <a:t>Shipments Reach Second Highest Level for a Single Quarter as Worldwide Volumes Reach 355.2 Million in the Third </a:t>
            </a:r>
            <a:r>
              <a:rPr lang="en-US" sz="3200" dirty="0" smtClean="0"/>
              <a:t>Quarter”</a:t>
            </a:r>
            <a:br>
              <a:rPr lang="en-US" sz="3200" dirty="0" smtClean="0"/>
            </a:br>
            <a:r>
              <a:rPr lang="en-US" sz="3200" dirty="0" smtClean="0"/>
              <a:t> -  IDC, October 2015</a:t>
            </a:r>
            <a:endParaRPr lang="en-US" sz="3200" dirty="0"/>
          </a:p>
        </p:txBody>
      </p:sp>
      <p:pic>
        <p:nvPicPr>
          <p:cNvPr id="1026" name="Picture 2" descr="http://www.statista.com/graphic/1/371889/smartphone-worldwide-installed-ba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522" y="1981200"/>
            <a:ext cx="7927808" cy="588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54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52400"/>
            <a:ext cx="10515600" cy="789533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029200" y="2057400"/>
            <a:ext cx="5791200" cy="3352800"/>
          </a:xfrm>
          <a:prstGeom prst="ellipse">
            <a:avLst/>
          </a:prstGeom>
          <a:noFill/>
          <a:ln w="76200">
            <a:solidFill>
              <a:srgbClr val="FF17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49000" y="2819400"/>
            <a:ext cx="3200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Mobile usage is not cannibalizing desktop usage, it’s sponging up free time!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31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9.87654E-7 L -0.11459 0.001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493976" y="2286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Biography – Nick Berry</a:t>
            </a:r>
            <a:endParaRPr lang="en-US" dirty="0"/>
          </a:p>
        </p:txBody>
      </p:sp>
      <p:sp>
        <p:nvSpPr>
          <p:cNvPr id="6" name="TextBox 2"/>
          <p:cNvSpPr txBox="1"/>
          <p:nvPr/>
        </p:nvSpPr>
        <p:spPr>
          <a:xfrm>
            <a:off x="304800" y="746760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1988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2286000" y="7467599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1994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7933338" y="7467599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2008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9434942" y="746759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2010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77535" y="7162799"/>
            <a:ext cx="2169240" cy="278781"/>
          </a:xfrm>
          <a:prstGeom prst="line">
            <a:avLst/>
          </a:prstGeom>
          <a:ln w="762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746775" y="6019800"/>
            <a:ext cx="5482825" cy="1143001"/>
          </a:xfrm>
          <a:prstGeom prst="line">
            <a:avLst/>
          </a:prstGeom>
          <a:ln w="762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225678" y="5610464"/>
            <a:ext cx="1475247" cy="409336"/>
          </a:xfrm>
          <a:prstGeom prst="line">
            <a:avLst/>
          </a:prstGeom>
          <a:ln w="762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http://blog.abodit.com/wp-content/uploads/2010/05/AutoRoutePlusPackSho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641" y="6076481"/>
            <a:ext cx="993539" cy="106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 flipV="1">
            <a:off x="9700923" y="4495800"/>
            <a:ext cx="1898268" cy="1114664"/>
          </a:xfrm>
          <a:prstGeom prst="line">
            <a:avLst/>
          </a:prstGeom>
          <a:ln w="762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7"/>
          <p:cNvSpPr txBox="1"/>
          <p:nvPr/>
        </p:nvSpPr>
        <p:spPr>
          <a:xfrm>
            <a:off x="11163816" y="7467597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2012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7"/>
          <p:cNvSpPr txBox="1"/>
          <p:nvPr/>
        </p:nvSpPr>
        <p:spPr>
          <a:xfrm>
            <a:off x="13302449" y="7467596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11599191" y="1219200"/>
            <a:ext cx="2724507" cy="3276600"/>
          </a:xfrm>
          <a:prstGeom prst="line">
            <a:avLst/>
          </a:prstGeom>
          <a:ln w="762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834880"/>
            <a:ext cx="1896110" cy="48320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19" y="5053132"/>
            <a:ext cx="1221464" cy="63562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930739" y="4931923"/>
            <a:ext cx="22076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Data</a:t>
            </a:r>
            <a:r>
              <a:rPr lang="en-US" dirty="0" err="1" smtClean="0">
                <a:solidFill>
                  <a:srgbClr val="002060"/>
                </a:solidFill>
              </a:rPr>
              <a:t>Genetics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320" y="585832"/>
            <a:ext cx="1886150" cy="9619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6335" y="645000"/>
            <a:ext cx="2675135" cy="77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7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2" grpId="0"/>
      <p:bldP spid="23" grpId="0"/>
      <p:bldP spid="40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12129"/>
            <a:ext cx="5801194" cy="7378856"/>
          </a:xfrm>
          <a:prstGeom prst="rect">
            <a:avLst/>
          </a:prstGeom>
          <a:effectLst>
            <a:outerShdw blurRad="444500" dist="114300" dir="96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0" y="686789"/>
            <a:ext cx="4731906" cy="7029536"/>
          </a:xfrm>
          <a:prstGeom prst="rect">
            <a:avLst/>
          </a:prstGeom>
          <a:effectLst>
            <a:outerShdw blurRad="508000" dist="190500" dir="126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914089" y="1489887"/>
            <a:ext cx="601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300</a:t>
            </a:r>
            <a:r>
              <a:rPr lang="en-US" sz="1400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4000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MHz  </a:t>
            </a:r>
            <a:r>
              <a:rPr lang="en-US" sz="4000" b="1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CPU</a:t>
            </a:r>
            <a:r>
              <a:rPr lang="en-US" sz="4000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1.5</a:t>
            </a:r>
            <a:r>
              <a:rPr lang="en-US" sz="1400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4000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GHz</a:t>
            </a:r>
            <a:br>
              <a:rPr lang="en-US" sz="4000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single core             quad core</a:t>
            </a:r>
            <a:br>
              <a:rPr lang="en-US" sz="2400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4000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/>
            </a:r>
            <a:br>
              <a:rPr lang="en-US" sz="4000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4000" dirty="0">
              <a:solidFill>
                <a:srgbClr val="FF171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32-Point Star 7"/>
          <p:cNvSpPr/>
          <p:nvPr/>
        </p:nvSpPr>
        <p:spPr>
          <a:xfrm>
            <a:off x="6143995" y="4784078"/>
            <a:ext cx="3886200" cy="2641226"/>
          </a:xfrm>
          <a:prstGeom prst="star32">
            <a:avLst>
              <a:gd name="adj" fmla="val 44844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panose="020B0609020204030204" pitchFamily="49" charset="0"/>
                <a:cs typeface="Consolas" panose="020B0609020204030204" pitchFamily="49" charset="0"/>
              </a:rPr>
              <a:t/>
            </a:r>
            <a:br>
              <a:rPr lang="en-US" sz="110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800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olas" panose="020B0609020204030204" pitchFamily="49" charset="0"/>
                <a:cs typeface="Consolas" panose="020B0609020204030204" pitchFamily="49" charset="0"/>
              </a:rPr>
              <a:t>5-6x</a:t>
            </a:r>
            <a:endParaRPr lang="en-US" sz="240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14089" y="2692328"/>
            <a:ext cx="601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32</a:t>
            </a:r>
            <a:r>
              <a:rPr lang="en-US" sz="1400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4000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MB   </a:t>
            </a:r>
            <a:r>
              <a:rPr lang="en-US" sz="4000" b="1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RAM</a:t>
            </a:r>
            <a:r>
              <a:rPr lang="en-US" sz="4000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3</a:t>
            </a:r>
            <a:r>
              <a:rPr lang="en-US" sz="1400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4000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GB</a:t>
            </a:r>
            <a:br>
              <a:rPr lang="en-US" sz="4000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4000" dirty="0">
              <a:solidFill>
                <a:srgbClr val="FF171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5953" y="3673833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6.2   </a:t>
            </a:r>
            <a:r>
              <a:rPr lang="en-US" sz="4000" b="1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GFLOPS</a:t>
            </a:r>
            <a:r>
              <a:rPr lang="en-US" sz="4000" dirty="0" smtClean="0">
                <a:solidFill>
                  <a:srgbClr val="FF17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34.8</a:t>
            </a:r>
            <a:endParaRPr lang="en-US" sz="4000" dirty="0">
              <a:solidFill>
                <a:srgbClr val="FF171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37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/>
      <p:bldP spid="10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04800" y="-228600"/>
            <a:ext cx="15240000" cy="335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pic>
        <p:nvPicPr>
          <p:cNvPr id="2050" name="Picture 2" descr="http://i.livescience.com/images/i/000/029/899/i02/islands-dust-120813.jpeg?134487255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68"/>
          <a:stretch/>
        </p:blipFill>
        <p:spPr bwMode="auto">
          <a:xfrm>
            <a:off x="0" y="2659742"/>
            <a:ext cx="14630400" cy="564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2" y="850985"/>
            <a:ext cx="13381496" cy="1193630"/>
          </a:xfrm>
        </p:spPr>
        <p:txBody>
          <a:bodyPr/>
          <a:lstStyle/>
          <a:p>
            <a:r>
              <a:rPr lang="en-US" sz="5400" dirty="0" err="1" smtClean="0">
                <a:solidFill>
                  <a:schemeClr val="tx2"/>
                </a:solidFill>
              </a:rPr>
              <a:t>Approx</a:t>
            </a:r>
            <a:r>
              <a:rPr lang="en-US" sz="5400" dirty="0" smtClean="0">
                <a:solidFill>
                  <a:schemeClr val="tx2"/>
                </a:solidFill>
              </a:rPr>
              <a:t> 5 billion mobile phones in the World </a:t>
            </a:r>
            <a:br>
              <a:rPr lang="en-US" sz="5400" dirty="0" smtClean="0">
                <a:solidFill>
                  <a:schemeClr val="tx2"/>
                </a:solidFill>
              </a:rPr>
            </a:br>
            <a:r>
              <a:rPr lang="en-US" sz="5400" dirty="0" smtClean="0">
                <a:solidFill>
                  <a:schemeClr val="tx2"/>
                </a:solidFill>
              </a:rPr>
              <a:t/>
            </a:r>
            <a:br>
              <a:rPr lang="en-US" sz="5400" dirty="0" smtClean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2967429"/>
            <a:ext cx="5046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60%+ </a:t>
            </a:r>
            <a:r>
              <a:rPr lang="en-US" sz="4400" dirty="0" smtClean="0">
                <a:solidFill>
                  <a:schemeClr val="tx2"/>
                </a:solidFill>
              </a:rPr>
              <a:t>Smartphones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7772400"/>
            <a:ext cx="2499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Source: KPCB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4856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57"/>
            <a:ext cx="14630400" cy="8196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48985"/>
            <a:ext cx="6705600" cy="77972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18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bcdn-sphotos-a-a.akamaihd.net/hphotos-ak-xft1/t31.0-8/12370890_10207231700763578_144691112527239652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4652975" cy="824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4200" y="342900"/>
            <a:ext cx="7718774" cy="1754326"/>
          </a:xfrm>
          <a:prstGeom prst="rect">
            <a:avLst/>
          </a:prstGeom>
          <a:solidFill>
            <a:srgbClr val="000000">
              <a:alpha val="65098"/>
            </a:srgbClr>
          </a:solidFill>
        </p:spPr>
        <p:txBody>
          <a:bodyPr wrap="square" rtlCol="0" anchor="ctr" anchorCtr="1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44% </a:t>
            </a:r>
            <a:r>
              <a:rPr lang="en-US" sz="3600" dirty="0">
                <a:solidFill>
                  <a:schemeClr val="tx2"/>
                </a:solidFill>
              </a:rPr>
              <a:t>of </a:t>
            </a:r>
            <a:r>
              <a:rPr lang="en-US" sz="3600" dirty="0" smtClean="0">
                <a:solidFill>
                  <a:schemeClr val="tx2"/>
                </a:solidFill>
              </a:rPr>
              <a:t>smartphone </a:t>
            </a:r>
            <a:r>
              <a:rPr lang="en-US" sz="3600" dirty="0">
                <a:solidFill>
                  <a:schemeClr val="tx2"/>
                </a:solidFill>
              </a:rPr>
              <a:t>users take photos/videos </a:t>
            </a:r>
            <a:r>
              <a:rPr lang="en-US" sz="3600" dirty="0" smtClean="0">
                <a:solidFill>
                  <a:schemeClr val="tx2"/>
                </a:solidFill>
              </a:rPr>
              <a:t>“at least </a:t>
            </a:r>
            <a:r>
              <a:rPr lang="en-US" sz="3600" dirty="0">
                <a:solidFill>
                  <a:schemeClr val="tx2"/>
                </a:solidFill>
              </a:rPr>
              <a:t>once a day</a:t>
            </a:r>
            <a:r>
              <a:rPr lang="en-US" sz="3600" dirty="0" smtClean="0">
                <a:solidFill>
                  <a:schemeClr val="tx2"/>
                </a:solidFill>
              </a:rPr>
              <a:t>!”  (</a:t>
            </a:r>
            <a:r>
              <a:rPr lang="en-US" sz="3600" dirty="0">
                <a:solidFill>
                  <a:schemeClr val="tx2"/>
                </a:solidFill>
              </a:rPr>
              <a:t>90%, </a:t>
            </a:r>
            <a:r>
              <a:rPr lang="en-US" sz="3600" dirty="0" smtClean="0">
                <a:solidFill>
                  <a:schemeClr val="tx2"/>
                </a:solidFill>
              </a:rPr>
              <a:t>“at </a:t>
            </a:r>
            <a:r>
              <a:rPr lang="en-US" sz="3600" dirty="0">
                <a:solidFill>
                  <a:schemeClr val="tx2"/>
                </a:solidFill>
              </a:rPr>
              <a:t>least once a </a:t>
            </a:r>
            <a:r>
              <a:rPr lang="en-US" sz="3600" dirty="0" smtClean="0">
                <a:solidFill>
                  <a:schemeClr val="tx2"/>
                </a:solidFill>
              </a:rPr>
              <a:t>week”) …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7010400"/>
            <a:ext cx="9601202" cy="646331"/>
          </a:xfrm>
          <a:prstGeom prst="rect">
            <a:avLst/>
          </a:prstGeom>
          <a:solidFill>
            <a:srgbClr val="000000">
              <a:alpha val="65098"/>
            </a:srgbClr>
          </a:solidFill>
        </p:spPr>
        <p:txBody>
          <a:bodyPr wrap="square" rtlCol="0" anchor="ctr" anchorCtr="1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    … 76% post these directly to social media.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16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scontent-sea1-1.xx.fbcdn.net/hphotos-xtp1/v/t1.0-9/12347797_10207231701123587_5558732635354493428_n.jpg?oh=96e332405f9493f10aaa10a725877059&amp;oe=57137F3B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8422">
            <a:off x="2603800" y="681055"/>
            <a:ext cx="9145276" cy="68589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25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7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14861074" cy="86118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6400" y="2362200"/>
            <a:ext cx="228600" cy="990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25400" y="6400800"/>
            <a:ext cx="228600" cy="990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63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4167 L 4.16667E-6 0.458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4.16667E-6 -0.412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2057400"/>
            <a:ext cx="131064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Over 445 </a:t>
            </a:r>
            <a:r>
              <a:rPr lang="en-US" sz="7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Million people play at least one Facebook connected game every month.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Picture 12" descr="C:\Users\Nick\AppData\Local\Microsoft\Windows\Temporary Internet Files\Content.IE5\4UMR0GKK\MC90023962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1640">
            <a:off x="10371036" y="5788786"/>
            <a:ext cx="2752840" cy="206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26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2"/>
          <a:stretch/>
        </p:blipFill>
        <p:spPr>
          <a:xfrm>
            <a:off x="-76200" y="-76200"/>
            <a:ext cx="14782800" cy="83153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1625770"/>
            <a:ext cx="8991600" cy="1193630"/>
          </a:xfrm>
        </p:spPr>
        <p:txBody>
          <a:bodyPr/>
          <a:lstStyle/>
          <a:p>
            <a:r>
              <a:rPr lang="en-US" sz="11500" dirty="0" smtClean="0">
                <a:solidFill>
                  <a:schemeClr val="tx2"/>
                </a:solidFill>
                <a:latin typeface="Mistral" panose="03090702030407020403" pitchFamily="66" charset="0"/>
              </a:rPr>
              <a:t>History   Lesson</a:t>
            </a:r>
            <a:endParaRPr lang="en-US" sz="11500" dirty="0">
              <a:solidFill>
                <a:schemeClr val="tx2"/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88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6" t="20371" r="1186" b="20370"/>
          <a:stretch/>
        </p:blipFill>
        <p:spPr>
          <a:xfrm>
            <a:off x="685800" y="1752600"/>
            <a:ext cx="7759204" cy="589015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95400" y="539749"/>
            <a:ext cx="10325100" cy="1200151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latin typeface="Algerian" panose="04020705040A02060702" pitchFamily="82" charset="0"/>
              </a:rPr>
              <a:t>Ancient History</a:t>
            </a:r>
            <a:endParaRPr lang="en-US" sz="6000" dirty="0">
              <a:latin typeface="Algerian" panose="04020705040A02060702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582796"/>
            <a:ext cx="3459948" cy="422976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9523170" y="499354"/>
            <a:ext cx="45304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latin typeface="Vivaldi" panose="03020602050506090804" pitchFamily="66" charset="0"/>
              </a:rPr>
              <a:t>veteres</a:t>
            </a:r>
            <a:r>
              <a:rPr lang="en-US" sz="6600" dirty="0">
                <a:latin typeface="Vivaldi" panose="03020602050506090804" pitchFamily="66" charset="0"/>
              </a:rPr>
              <a:t> in </a:t>
            </a:r>
            <a:r>
              <a:rPr lang="en-US" sz="6600" dirty="0" err="1">
                <a:latin typeface="Vivaldi" panose="03020602050506090804" pitchFamily="66" charset="0"/>
              </a:rPr>
              <a:t>annales</a:t>
            </a:r>
            <a:endParaRPr lang="en-US" sz="6600" dirty="0">
              <a:latin typeface="Vivaldi" panose="0302060205050609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0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05000" y="2819400"/>
            <a:ext cx="10435202" cy="2209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smtClean="0"/>
              <a:t>How do I get into Data Science and Analytics?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48072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148" y="366800"/>
            <a:ext cx="9875520" cy="1200151"/>
          </a:xfrm>
        </p:spPr>
        <p:txBody>
          <a:bodyPr/>
          <a:lstStyle/>
          <a:p>
            <a:r>
              <a:rPr lang="en-US" dirty="0" smtClean="0"/>
              <a:t>Online gaming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24647" y="1287738"/>
            <a:ext cx="7421098" cy="3657600"/>
            <a:chOff x="659035" y="1073115"/>
            <a:chExt cx="4855085" cy="3048000"/>
          </a:xfrm>
        </p:grpSpPr>
        <p:sp>
          <p:nvSpPr>
            <p:cNvPr id="13" name="Oval 12"/>
            <p:cNvSpPr/>
            <p:nvPr/>
          </p:nvSpPr>
          <p:spPr>
            <a:xfrm>
              <a:off x="696282" y="1073115"/>
              <a:ext cx="4817838" cy="3048000"/>
            </a:xfrm>
            <a:prstGeom prst="ellipse">
              <a:avLst/>
            </a:prstGeom>
            <a:solidFill>
              <a:schemeClr val="accent1">
                <a:alpha val="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2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9035" y="1086536"/>
              <a:ext cx="834470" cy="477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20" dirty="0">
                  <a:solidFill>
                    <a:srgbClr val="00B0F0"/>
                  </a:solidFill>
                </a:rPr>
                <a:t>Web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64092" y="1287738"/>
            <a:ext cx="9979040" cy="4290103"/>
            <a:chOff x="2279410" y="1073114"/>
            <a:chExt cx="6420094" cy="3575086"/>
          </a:xfrm>
        </p:grpSpPr>
        <p:sp>
          <p:nvSpPr>
            <p:cNvPr id="16" name="Oval 15"/>
            <p:cNvSpPr/>
            <p:nvPr/>
          </p:nvSpPr>
          <p:spPr>
            <a:xfrm>
              <a:off x="2279410" y="1073115"/>
              <a:ext cx="5669700" cy="3575085"/>
            </a:xfrm>
            <a:prstGeom prst="ellipse">
              <a:avLst/>
            </a:prstGeom>
            <a:solidFill>
              <a:schemeClr val="accent1">
                <a:alpha val="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2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62838" y="1073114"/>
              <a:ext cx="1636666" cy="477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20" dirty="0">
                  <a:solidFill>
                    <a:srgbClr val="00B0F0"/>
                  </a:solidFill>
                </a:rPr>
                <a:t>Download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00400" y="3926128"/>
            <a:ext cx="5809735" cy="3946459"/>
            <a:chOff x="1143000" y="3609065"/>
            <a:chExt cx="4841446" cy="2320091"/>
          </a:xfrm>
        </p:grpSpPr>
        <p:sp>
          <p:nvSpPr>
            <p:cNvPr id="17" name="Oval 16"/>
            <p:cNvSpPr/>
            <p:nvPr/>
          </p:nvSpPr>
          <p:spPr>
            <a:xfrm>
              <a:off x="1143000" y="3609065"/>
              <a:ext cx="4272017" cy="2277828"/>
            </a:xfrm>
            <a:prstGeom prst="ellipse">
              <a:avLst/>
            </a:prstGeom>
            <a:solidFill>
              <a:schemeClr val="accent1">
                <a:alpha val="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2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23525" y="5452103"/>
              <a:ext cx="1060921" cy="477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20" dirty="0">
                  <a:solidFill>
                    <a:srgbClr val="00B0F0"/>
                  </a:solidFill>
                </a:rPr>
                <a:t>Social</a:t>
              </a:r>
            </a:p>
          </p:txBody>
        </p:sp>
      </p:grpSp>
      <p:pic>
        <p:nvPicPr>
          <p:cNvPr id="1026" name="Picture 2" descr="http://zone.msn.com/images/v12/en-us/Theme1/headerupdate/msn_logo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791" y="3229747"/>
            <a:ext cx="1051560" cy="46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 descr="data:image/jpg;base64,/9j/4AAQSkZJRgABAQAAAQABAAD/2wCEAAkGBhQSEBQUEhQVFBUWFxQaGBgYGBsWHhwfFxgeGRQdGhwYHCYeHSAlGRgZIi8gKSgqLi4uHx4xNTAqNScrLSkBCQoKDgwOGg8PGS8jHyUpMi8vNTUpNS4uNTQsNSw1KTUuLTA0LywsLjU1LCk1NSwqLS0uLSksLDQyLCwqLCwsLP/AABEIAEwA+AMBIgACEQEDEQH/xAAcAAACAgMBAQAAAAAAAAAAAAAABwYIAwQFAQL/xABFEAACAQMBBQUEBAoIBwAAAAABAgMABBEFBgcSITETQVFhcSKBkbEIMkKhFCNTYnKCkqLB0RUkM0NSk+HwFxgldLPT8f/EABsBAQACAwEBAAAAAAAAAAAAAAACAwEEBQYH/8QAJhEAAgICAgIBAwUAAAAAAAAAAAIBAwQREjEFIUFRseEyYXGRof/aAAwDAQACEQMRAD8AeNFGaM0AUUUUAUUUUAVwNsdtrbTYO1uG5nISNcF3I7lHh0yTyHwrp6vqsdtBJPKcRxKzMfIDu8z0A8cVUPbHauXUbt7iY9eSLnIRAfZUenee85PfQEm2q32X92zCNzaxHokRw2PzpPrE+mB5VELezubxyVEk7d7EluvizHl7zXuzuim6nWPOF6sfADr7+731YzY/ZuJY1jjUIo6D+J8T51TZbxnjHZuU43JJsf0okLLZnU7X24WeE/mTcJ/daplsvvvvLSRYtTQyxnlx4CyL58vZkHlyPn3Ge7S6WqZxS71axSQMjgFT/vI8DVEZDQ2mg6tfi6sivdUzE/v0PzSdWiuYUmgcSRuMqw/3yI6EHmK3Krbuy2ufSdR/BZXJtZmAOeiluSSDw7g3l6CrJVuRO43BwXRq2lW7gKKKKyQCiilLvy3jS2ax2lqxSWVS7yDkVTOFCnuLEHn1AHnyAaz3Cr1YD1IHzrJVIJp2dizEsxOSSck+pPM1Yb6OCf8ATrg45m5Iz6RR/wAzQDZooooAorzNe0AUUUUAUUUUAUUUUAUUUUBSj+mZ/wAtL+2386P6Zn/LS/tt/OtOigJBs7t1dWUplikLOUZRxlnA4vtAE4JHdnIrT1Xae6uX4p7iWQ/nOcD0GcD3CuhsjsHcag34sBUBwXbOM+Cgcya7+r7n5IR7MwZvBk4AfeGOKmtbN1AIpo+195asGt7iWPHcHJU+qnKn3in/ALqt7y6j/V7kLHdAZBHJZQBzIHcw6leneO8Ct97ZPE7JIpVl6g19abqL280c0TFZI2VlI7ipyP8A5UAWG+kPrJi06OFTgzyjPmsY4j+9wVXCnNv51L8Ks9KuV5JKkzY64LrCce7DD3UmaAmu7vC9q3flB7uZ/wB+lNXS9oOAdaS+xmoiOUo3ISAY9R0+IJ+6p2svnXPvWeez2Pjq678RV+m9/wBkp1bXeMdai88mTmvlpawSzVTEHVqqWmNQRPbhRxRHvw4+GCPmasrsBrv4RpNtcSMM9iONie+PKuzE9Pqkmqt7U33aTcIOQgx7z9b+A91Mu4v5INjIgCR20rJn8xpXYj38OPea6VcaWDw/kXh8l2X6/Y3ttPpClXaPTo1YDI7eQE580Tly826+Apc3u9fVJTlryVfJMRj9wColU23W7LxXdyzXA4o4uH2T0Zmzw58hg/dVyrLTqDnWPCLyk5MW3+oqci9uffK5+Zrnazrk93L2tzI0snCF4mxnC9Byqxe0+z1kUCJFEVIGRwKPhgDHuqvu1mjrbXTxp9TkVzz5HmB7ulWvTKpD/Br15SvZNXyS3drush1WJ2N52ciHDRCPiYA/VYksMgnPQd3Wnru82GGlWzwCUzcUhk4ivBjKquMBj/hqu+6HV3t9YtipOJG7Jx4rJy5+jcJ91WT232qTTrKW5bBKjCL/AInbkg9M8z5A1QbZz9vt5Vvpcf4z8ZOwykKnBPmx58K578HyBpAbR74NRu2P48wIeiQkx/Fh7Z+NRXWNXlup3nncvJISWJ+Q8AByA7hWnQGWe6dzl2Zj4sSx+JqRbM32qKkkti91wQjikMZYqvL7S81PLJ6HlUYqUbMbxrqwt57eApwTZzxLkqSvCWU5HPhx1yOVAN7ddvcuLuO5F3GrC2geZpU9kkLz4WXpkjOCMdOlQvRtW1rXbmU2900Kx4YhZGiRAxPAoCDLH2TzOehzXB3W7YR2N24uRxW1xGYpuWcBujYHUDmCPAmpRY7sb2KYzaLfxSRPkK6TcDcJ5hZAAQSP9cDpQHc2822v9L02ztnk/rkglMs2Q5Co+F4SRgkhhz6gDxNRXVbjXNMht72W7kKTFcKZTKASvGquj8uag9PiKYGt7oZ73S7eK4nBvYDKe1ZmkVu0bJVmI4u5eeDjBwMGomNzOsXIigurlBBFyXMjShR09lMDJx0yRy5ZFAfe87eJdPaaZc28slv28UzSLGxUcSsin1APFjyNR7W9ptZsXtLia7c9tDHLGofiUrgYEiclJIwT1znrmmFvE3PzXEFjBYmMJaxyIe0YqTxFTnkp5khifWsW8DdPeXsOnpCYc21skUnExHtBVB4fZOR7JoCD7R7Waxp95DLc3TFpUScRq+Y+BmPsMgHCOhHL40VON526e81Ca2eAwgRW0cTcbEe0rMTjCnlzFFAV+ooooCwOwd+tpBCFAwI0PrxKCx95Jrd13Vu2YmlRsxtwI4lim+zyVvLuB9K6WobbpwnhI+I+QJNdOuEmOUEfZxN4xUzoR14SCfQjh+ZqI1uapqBmkLHPlmtaKIswVQSSQABzJJ5AD31o3NDPMwZgderaA1zsfauoy9vmXz4Q7q/wU5/VpI1cnZXQRbafBauAeCFUcdQSV/GDzBYtVcN6e7d9NuC0ak2sjHs368OefZsfEdxPUe+qjJBgak2mbYlQFmBOPtDr7x/GoxRUWWG7NjHybMduVc6J0dq4cfXP7JrjaptWWBWIFc/aPX3Du9aj1FQipYNy3yuRYvHev4MlvA0jqiAszEKoHMkk4AHmSatDr+7oy6ClgmO1ijjKE8gZE5tz7gxLDPnUG3G7smLrqF0vCq87dCObH8oQe4fZ8Tz7hllbytvV0u07ThDyyErEh6E4yWbHPhUdfHIHLOatOWVR1DT5IJGimRo5EOGVhgj3GpBsJtStnK4k/s5AuSPslc8J9OZzXM2i2nuL6btbqQyP0GeQUZzhQOQFSjdvut/pVJH/AAqOHgYLwcPaOeWeLh41wvPAOTzB8KmjyjQ0FVtS2pKN1JK7zbqAJxCVT+sCfgOdKfXtVNxO0nQHAHoOlN4fRobPO/GP+3Ofh2v8a7+i/R3somDTyzXGPs8olPqFy371XXZDWxrqDVxcFMdpfczIuNx+yUl1qMc/Cextjxs3cWx+LUeJzg+QHmKkn0ktaJltbUE8IVpmHiWJRPgFf9qnfpumRW8SxQRrHGowFUYA/wBfPqarv9IhCNVQnobePH7Tj5itY3xZQQM7BEUszEAKBkknoAB1psbN7hHdA95KYyf7uMBiP0nOVB8gD617uL2cUmS8cAsp7OPPdyzI3rggA/pU9rR1xzrmWZMvbNSNrXckogTd/uGtuE9nPMrdxbgce8AKfvpX7WbFXGnuBMAyN9SRclW8ufMHyNWmvmFRzaLRkuraSCQey45H/CfssPMHnXInydmNdxduS/P4M62Vdra0vUGgmjmj5PG6uvqpBHyrDc25R2RhhlJUjzU4P3isdepid+4IF3LK7EsSSL9V1Vh6MAR9xrPXH2OUjTrMHkRbW/8A4lrsVkBRRRQBRRRQFHKKKKAKKn25PS4rjVOynjSWNoZsq4DDoMHn0Pn1pz3O47SnbPYMnksrgfDNAVap27md00glS+vUKBMNBEwwxPdIwPQDuHUnnywMs/Qd2un2bB4LZA46O2ZGHmC5OD5ipPQBWvf6fHPG0UyLJG4wysMgjzBrYooBJ7V/R1VmL6fMEz/dS5IH6LjJ9xB9agV3uU1VDj8G4/NJEI+9hVqaKAq7p24rVJSOKJIQe+SReXuTiP3U0Ni9wttalZbtvwqUYIUriNT+ieb/AK3LyppUUB4BSc+kfokklvbXCAlIWlWTH2e14OFvTKYJ81pyUi9928+VJn0+2PAoUCd8AluMZ4BnoOEjJ6nOOWOYCQor0DNNeH6OV8UBae2ViB7JLnHiCQmMjyyPOgFWk7DoxHoSPlW5BtDcocpcTqfFZXHyamLL9HTUB0ltW/XcfOOodtlsBdaYyC5VcScXAyNxA8OOIdxBHEOooDv7Jb7L60kUTSNdQ5HEkhy2O8q55g+uRUq37WiXlnZ6nb+1GQUZsc+F/ajz4YYOp8zSSqwG5KzS+0S5tLgFou1dPQOit7J8Q5LDzxQGpuUvAdPZR1SZ8/rAEH5/A0xVucUi7ZbjZ3UminBaCTlxAcnUH2HX85c817skd4NNnTtoIp4xJE6up7wfuPeD5GvFeUrtxr2eP0t72WL7OxJLmtK7nwKwy6iO6lvvC2/VI3ghYNKwKsQchAeTcx9rux3etcymq3LshF97/wAJde5FjrlyJLmd1+q0sjD0LEj7qzbL6G15eQW6ZzK6qSO5c+23uXJ91cwCrF7k92bWaG7ul4biRcIh6xoeZz4M3h3Dl3mvoyrxWFj4KRqxRhVCgYAAAHkOQr6ooqQCiiigCiiigKv/APAfVfyUX+an86P+A+q/kov81P51aCigElum3W31hqInuERY+zkXIkVjlsY5CnbRRQBRRRQBRRRQBRRRQBRRRQBVYd+OzcsGqSTsp7K4IZH7shQHUnxBGceBFWerV1PS4riJop41ljbqrgMPv7/PrQFJqYWjb9NSt0VC8c6qMDtUycDpllIJ9Tzqf7Z7k9PjjaWLtoiATwq4K/vqx++kXq9kIpSqkkDx9SO4UAyv+Y6/x/YWufHhk/8AZUK2x28utTdWuWXCcXAiDhVeLHFgdSTgcyT0FR2mZsDu1tr0jtXmH6DIPmhoBcW1s0jqkal3YgKqjJJPQADmTVrt1eyDadpyRSYErkySgc8MwAC58lCj1Brc2X3e2Wn87aEB8YMjHjfz9o9PQYqSUBzNoNm7e+hMNzGJEPMZ5FT3FSOanzFJvW9wd1buX0y5yD9h2MT+nEvst7+GnvRWJiJjUgrDfbvdeOUeOdx05TKQf3+lGk7htTmI7RI4F7zI4P3JxGrPUVhUVfSxoC+2F3M2mnssr/1i4HMO4AVT4onPB8ySfDFMGiipAKKKKAKKKKAKKKKA/9k="/>
          <p:cNvSpPr>
            <a:spLocks noChangeAspect="1" noChangeArrowheads="1"/>
          </p:cNvSpPr>
          <p:nvPr/>
        </p:nvSpPr>
        <p:spPr bwMode="auto">
          <a:xfrm>
            <a:off x="2015490" y="-200026"/>
            <a:ext cx="1371600" cy="42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en-US" sz="3120"/>
          </a:p>
        </p:txBody>
      </p:sp>
      <p:sp>
        <p:nvSpPr>
          <p:cNvPr id="12" name="AutoShape 6" descr="data:image/jpg;base64,/9j/4AAQSkZJRgABAQAAAQABAAD/2wCEAAkGBhQSEBQUEhQVFBUWFxQaGBgYGBsWHhwfFxgeGRQdGhwYHCYeHSAlGRgZIi8gKSgqLi4uHx4xNTAqNScrLSkBCQoKDgwOGg8PGS8jHyUpMi8vNTUpNS4uNTQsNSw1KTUuLTA0LywsLjU1LCk1NSwqLS0uLSksLDQyLCwqLCwsLP/AABEIAEwA+AMBIgACEQEDEQH/xAAcAAACAgMBAQAAAAAAAAAAAAAABwYIAwQFAQL/xABFEAACAQMBBQUEBAoIBwAAAAABAgMABBEFBgcSITETQVFhcSKBkbEIMkKhFCNTYnKCkqLB0RUkM0NSk+HwFxgldLPT8f/EABsBAQACAwEBAAAAAAAAAAAAAAACAwEEBQYH/8QAJhEAAgICAgIBAwUAAAAAAAAAAAIBAwQREjEFIUFRseEyYXGRof/aAAwDAQACEQMRAD8AeNFGaM0AUUUUAUUUUAVwNsdtrbTYO1uG5nISNcF3I7lHh0yTyHwrp6vqsdtBJPKcRxKzMfIDu8z0A8cVUPbHauXUbt7iY9eSLnIRAfZUenee85PfQEm2q32X92zCNzaxHokRw2PzpPrE+mB5VELezubxyVEk7d7EluvizHl7zXuzuim6nWPOF6sfADr7+731YzY/ZuJY1jjUIo6D+J8T51TZbxnjHZuU43JJsf0okLLZnU7X24WeE/mTcJ/daplsvvvvLSRYtTQyxnlx4CyL58vZkHlyPn3Ge7S6WqZxS71axSQMjgFT/vI8DVEZDQ2mg6tfi6sivdUzE/v0PzSdWiuYUmgcSRuMqw/3yI6EHmK3Krbuy2ufSdR/BZXJtZmAOeiluSSDw7g3l6CrJVuRO43BwXRq2lW7gKKKKyQCiilLvy3jS2ax2lqxSWVS7yDkVTOFCnuLEHn1AHnyAaz3Cr1YD1IHzrJVIJp2dizEsxOSSck+pPM1Yb6OCf8ATrg45m5Iz6RR/wAzQDZooooAorzNe0AUUUUAUUUUAUUUUAUUUUBSj+mZ/wAtL+2386P6Zn/LS/tt/OtOigJBs7t1dWUplikLOUZRxlnA4vtAE4JHdnIrT1Xae6uX4p7iWQ/nOcD0GcD3CuhsjsHcag34sBUBwXbOM+Cgcya7+r7n5IR7MwZvBk4AfeGOKmtbN1AIpo+195asGt7iWPHcHJU+qnKn3in/ALqt7y6j/V7kLHdAZBHJZQBzIHcw6leneO8Ct97ZPE7JIpVl6g19abqL280c0TFZI2VlI7ipyP8A5UAWG+kPrJi06OFTgzyjPmsY4j+9wVXCnNv51L8Ks9KuV5JKkzY64LrCce7DD3UmaAmu7vC9q3flB7uZ/wB+lNXS9oOAdaS+xmoiOUo3ISAY9R0+IJ+6p2svnXPvWeez2Pjq678RV+m9/wBkp1bXeMdai88mTmvlpawSzVTEHVqqWmNQRPbhRxRHvw4+GCPmasrsBrv4RpNtcSMM9iONie+PKuzE9Pqkmqt7U33aTcIOQgx7z9b+A91Mu4v5INjIgCR20rJn8xpXYj38OPea6VcaWDw/kXh8l2X6/Y3ttPpClXaPTo1YDI7eQE580Tly826+Apc3u9fVJTlryVfJMRj9wColU23W7LxXdyzXA4o4uH2T0Zmzw58hg/dVyrLTqDnWPCLyk5MW3+oqci9uffK5+Zrnazrk93L2tzI0snCF4mxnC9Byqxe0+z1kUCJFEVIGRwKPhgDHuqvu1mjrbXTxp9TkVzz5HmB7ulWvTKpD/Br15SvZNXyS3drush1WJ2N52ciHDRCPiYA/VYksMgnPQd3Wnru82GGlWzwCUzcUhk4ivBjKquMBj/hqu+6HV3t9YtipOJG7Jx4rJy5+jcJ91WT232qTTrKW5bBKjCL/AInbkg9M8z5A1QbZz9vt5Vvpcf4z8ZOwykKnBPmx58K578HyBpAbR74NRu2P48wIeiQkx/Fh7Z+NRXWNXlup3nncvJISWJ+Q8AByA7hWnQGWe6dzl2Zj4sSx+JqRbM32qKkkti91wQjikMZYqvL7S81PLJ6HlUYqUbMbxrqwt57eApwTZzxLkqSvCWU5HPhx1yOVAN7ddvcuLuO5F3GrC2geZpU9kkLz4WXpkjOCMdOlQvRtW1rXbmU2900Kx4YhZGiRAxPAoCDLH2TzOehzXB3W7YR2N24uRxW1xGYpuWcBujYHUDmCPAmpRY7sb2KYzaLfxSRPkK6TcDcJ5hZAAQSP9cDpQHc2822v9L02ztnk/rkglMs2Q5Co+F4SRgkhhz6gDxNRXVbjXNMht72W7kKTFcKZTKASvGquj8uag9PiKYGt7oZ73S7eK4nBvYDKe1ZmkVu0bJVmI4u5eeDjBwMGomNzOsXIigurlBBFyXMjShR09lMDJx0yRy5ZFAfe87eJdPaaZc28slv28UzSLGxUcSsin1APFjyNR7W9ptZsXtLia7c9tDHLGofiUrgYEiclJIwT1znrmmFvE3PzXEFjBYmMJaxyIe0YqTxFTnkp5khifWsW8DdPeXsOnpCYc21skUnExHtBVB4fZOR7JoCD7R7Waxp95DLc3TFpUScRq+Y+BmPsMgHCOhHL40VON526e81Ca2eAwgRW0cTcbEe0rMTjCnlzFFAV+ooooCwOwd+tpBCFAwI0PrxKCx95Jrd13Vu2YmlRsxtwI4lim+zyVvLuB9K6WobbpwnhI+I+QJNdOuEmOUEfZxN4xUzoR14SCfQjh+ZqI1uapqBmkLHPlmtaKIswVQSSQABzJJ5AD31o3NDPMwZgderaA1zsfauoy9vmXz4Q7q/wU5/VpI1cnZXQRbafBauAeCFUcdQSV/GDzBYtVcN6e7d9NuC0ak2sjHs368OefZsfEdxPUe+qjJBgak2mbYlQFmBOPtDr7x/GoxRUWWG7NjHybMduVc6J0dq4cfXP7JrjaptWWBWIFc/aPX3Du9aj1FQipYNy3yuRYvHev4MlvA0jqiAszEKoHMkk4AHmSatDr+7oy6ClgmO1ijjKE8gZE5tz7gxLDPnUG3G7smLrqF0vCq87dCObH8oQe4fZ8Tz7hllbytvV0u07ThDyyErEh6E4yWbHPhUdfHIHLOatOWVR1DT5IJGimRo5EOGVhgj3GpBsJtStnK4k/s5AuSPslc8J9OZzXM2i2nuL6btbqQyP0GeQUZzhQOQFSjdvut/pVJH/AAqOHgYLwcPaOeWeLh41wvPAOTzB8KmjyjQ0FVtS2pKN1JK7zbqAJxCVT+sCfgOdKfXtVNxO0nQHAHoOlN4fRobPO/GP+3Ofh2v8a7+i/R3somDTyzXGPs8olPqFy371XXZDWxrqDVxcFMdpfczIuNx+yUl1qMc/Cextjxs3cWx+LUeJzg+QHmKkn0ktaJltbUE8IVpmHiWJRPgFf9qnfpumRW8SxQRrHGowFUYA/wBfPqarv9IhCNVQnobePH7Tj5itY3xZQQM7BEUszEAKBkknoAB1psbN7hHdA95KYyf7uMBiP0nOVB8gD617uL2cUmS8cAsp7OPPdyzI3rggA/pU9rR1xzrmWZMvbNSNrXckogTd/uGtuE9nPMrdxbgce8AKfvpX7WbFXGnuBMAyN9SRclW8ufMHyNWmvmFRzaLRkuraSCQey45H/CfssPMHnXInydmNdxduS/P4M62Vdra0vUGgmjmj5PG6uvqpBHyrDc25R2RhhlJUjzU4P3isdepid+4IF3LK7EsSSL9V1Vh6MAR9xrPXH2OUjTrMHkRbW/8A4lrsVkBRRRQBRRRQFHKKKKAKKn25PS4rjVOynjSWNoZsq4DDoMHn0Pn1pz3O47SnbPYMnksrgfDNAVap27md00glS+vUKBMNBEwwxPdIwPQDuHUnnywMs/Qd2un2bB4LZA46O2ZGHmC5OD5ipPQBWvf6fHPG0UyLJG4wysMgjzBrYooBJ7V/R1VmL6fMEz/dS5IH6LjJ9xB9agV3uU1VDj8G4/NJEI+9hVqaKAq7p24rVJSOKJIQe+SReXuTiP3U0Ni9wttalZbtvwqUYIUriNT+ieb/AK3LyppUUB4BSc+kfokklvbXCAlIWlWTH2e14OFvTKYJ81pyUi9928+VJn0+2PAoUCd8AluMZ4BnoOEjJ6nOOWOYCQor0DNNeH6OV8UBae2ViB7JLnHiCQmMjyyPOgFWk7DoxHoSPlW5BtDcocpcTqfFZXHyamLL9HTUB0ltW/XcfOOodtlsBdaYyC5VcScXAyNxA8OOIdxBHEOooDv7Jb7L60kUTSNdQ5HEkhy2O8q55g+uRUq37WiXlnZ6nb+1GQUZsc+F/ajz4YYOp8zSSqwG5KzS+0S5tLgFou1dPQOit7J8Q5LDzxQGpuUvAdPZR1SZ8/rAEH5/A0xVucUi7ZbjZ3UminBaCTlxAcnUH2HX85c817skd4NNnTtoIp4xJE6up7wfuPeD5GvFeUrtxr2eP0t72WL7OxJLmtK7nwKwy6iO6lvvC2/VI3ghYNKwKsQchAeTcx9rux3etcymq3LshF97/wAJde5FjrlyJLmd1+q0sjD0LEj7qzbL6G15eQW6ZzK6qSO5c+23uXJ91cwCrF7k92bWaG7ul4biRcIh6xoeZz4M3h3Dl3mvoyrxWFj4KRqxRhVCgYAAAHkOQr6ooqQCiiigCiiigKv/APAfVfyUX+an86P+A+q/kov81P51aCigElum3W31hqInuERY+zkXIkVjlsY5CnbRRQBRRRQBRRRQBRRRQBRRRQBVYd+OzcsGqSTsp7K4IZH7shQHUnxBGceBFWerV1PS4riJop41ljbqrgMPv7/PrQFJqYWjb9NSt0VC8c6qMDtUycDpllIJ9Tzqf7Z7k9PjjaWLtoiATwq4K/vqx++kXq9kIpSqkkDx9SO4UAyv+Y6/x/YWufHhk/8AZUK2x28utTdWuWXCcXAiDhVeLHFgdSTgcyT0FR2mZsDu1tr0jtXmH6DIPmhoBcW1s0jqkal3YgKqjJJPQADmTVrt1eyDadpyRSYErkySgc8MwAC58lCj1Brc2X3e2Wn87aEB8YMjHjfz9o9PQYqSUBzNoNm7e+hMNzGJEPMZ5FT3FSOanzFJvW9wd1buX0y5yD9h2MT+nEvst7+GnvRWJiJjUgrDfbvdeOUeOdx05TKQf3+lGk7htTmI7RI4F7zI4P3JxGrPUVhUVfSxoC+2F3M2mnssr/1i4HMO4AVT4onPB8ySfDFMGiipAKKKKAKKKKAKKKKA/9k="/>
          <p:cNvSpPr>
            <a:spLocks noChangeAspect="1" noChangeArrowheads="1"/>
          </p:cNvSpPr>
          <p:nvPr/>
        </p:nvSpPr>
        <p:spPr bwMode="auto">
          <a:xfrm>
            <a:off x="2198370" y="-17146"/>
            <a:ext cx="1371600" cy="42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en-US" sz="3120"/>
          </a:p>
        </p:txBody>
      </p:sp>
      <p:pic>
        <p:nvPicPr>
          <p:cNvPr id="1032" name="Picture 8" descr="http://www.jynxgraphix.com/downloads/image/pogo310x95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571" y="2775822"/>
            <a:ext cx="1111808" cy="34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kittywompus.com/macadamia/20090430/big-fish-games-logo-trans_rgb_on_light1-300x3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280" y="3459308"/>
            <a:ext cx="1012192" cy="101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381" y="2057260"/>
            <a:ext cx="1357128" cy="51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945" y="3086167"/>
            <a:ext cx="1202408" cy="76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812" y="1597280"/>
            <a:ext cx="1259201" cy="75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18" descr="data:image/jpg;base64,/9j/4AAQSkZJRgABAQAAAQABAAD/2wCEAAkGBhQQERQUDxMQExUVGCIZFBcXGR8fHxscGR0gGxgcJh4fJyoqHCUkJR4bIDAsIycqOCwtGyMxNTAqNyorLCoBCQoKDgwOGg8PGTMiHyUxMDA1NTU1NSsqNjA1MjQ1LykvMCk1LzUpNCs1Ly4zLCw1KSwsNCwsLC8vKSwsLCktLv/AABEIAD8AoAMBIgACEQEDEQH/xAAcAAEAAgIDAQAAAAAAAAAAAAAABgcEBQIDCAH/xAA6EAABAwIDAgsGBgMBAQAAAAABAgMEABEFEiEGMQcTFyIyQVFSkZTSFDNhcYGhFSRCdLPRVHKxNAj/xAAZAQEBAQEBAQAAAAAAAAAAAAAAAQIDBAb/xAAsEQABAwIFAQcFAQAAAAAAAAABAAIRIUEDBBIxURMUYXGBkbHBIjJC0eEF/9oADAMBAAIRAxEAPwC8aUpREpSlESlKURKUpREpSlESlKURKUpRFoto9rG4a2GcqnH5K8jLY0v3lE/pSL6nWvm2WLvxIypEZDTvFc51tRIKkDpZVbgRv1BqB8NhMWThk8leRl0pWEGyiDZenzCVCo3tdw+olNOx2oYW04kpJdXY67jZPYbHf1URXXs1tA3PjNSGb5XBex3g7iD8Qa2dVbwB7SsOQExUrAfaKlKQdCUk6KHaO3sq0qIlKUoiUpSiJSlKIlKUoiUpSiJSlKIlKUoiUpSiKnv/AKRUv2SMB7vjjm/2ynL9s1efa9UbaYymSp6CcPenNISgyC0tOZsuXKLJOpUAknQ1512vwRiK6ExnXlpULlLzRbWixtlUDoT8U6URZ/BQpwYvD4nNfjOdbuWOf6WvXravGGzu0j+HvB6IsIcAKbkA6K0OhqebIcO8qJdMpJlIUrMVKWc4uNwJ0t12tRF6TpWn2V2qYxKOl+Kq6TooHpJUN6SOo1uKIoZyltgJKmgjMkLAXIYSrKoXSSkruLgg185Tme615qP66pbbD3zX7Zj+FFSTZ/YmC/hy5jjssFoHjUpCbZh2XGo1HXXjGK4mAvoXZDAZhte6/id/NWLynM91rzUf105Tme615qP66rhvYuE3hyJUx2U04tJyt83nq6sqbXy7tT/VdULYqKxCbl4m8+kPe5bZAzEbwSVXG7Wr1HrPY8t37xsanuqrM5Tme615qP66cpzPda81H9dVltBsPHRFamw3XnIylAOBYGdNzYnSw+FrVtNouC1huGp+E884tKEu5F21bVfWwHz8DTXiKdkytKmpjY78GtFOeU5nuteaj+unKcz3WvNR/XVYY7spDbw9mTHclKcfUEtpWE2uOnew+dqzMQ2KgYeGkYk/K49xOZQYCcqAe24N9b7t9t1Oo9XsWWO0zURBmm97Kw+U5nuteaj+unKcz3WvNR/XVYYlsjDaxJmMHnlMuJTz0lJVmVu3C1t3VW+f4NcPEz2L2mWH1JzJuElJ0J3gfCqHvKjsplWwTNROx29VMeU5nuteaj+unKcz3WvNR/XVe7K8HUeQ/KjSHnw7HWRdsJCVIGl9Qdb30rtw7YjDZSXfZ35udttSwHEpAUE6Eg21F+yge9HZXKgkVpFjfa6nvKcz3WvNR/XTlOa7rXmo/rqr8H2MjogibiTryG3FZWkMgZlb9ecCOo+G+unajZ6E3DakwXn18YspKXCm6QBrcADW9Z6r4lbGRy5dpE7xMGJ4mVI4W0L7IcLT8Jt2Q8t2U9xzC1W6LKEJKwLJFgSr42FavaaAnEUD2ycXloB4k8ZEQElVt+VZJGgpsNwfMTGkOSnXWy84pDKUW52ROZRuQfj4Vj7LbDsumd7c462mH0ii28FWbeD2C3zq9R9Fk5LKguEmnceYpWtVC+Tl7/Jw3zTf905OXv8AJw3zTf8AdWmODfDbxQZE0e1i7NwjsvrppWHhfB/BcTMLr0tJhrUHLBPRF8pFxqbA9la1vXPsuViZPoeY91w4KXfwcP8AHux3eNKbJblMZRlvrzlA36vlVgcpbZCiloLypKyESGFKypF1EJC7mwBNVvK2OgLhSJEV6YVsoCwl1ITcKNgd2o+INR3Y/wB87+2f/hXWDiuBhdh/n4DmOc2acyPlNsPfNftmP4UVZfBxBdbwZ9XEB0rJW02vcsAC30uPtUDxWCxKLbgmMt2ZaQUqbduFIbSlXRQQdR1GuDWH5UhKcUQlI0AAkAeGSubTpcSvZigYuC3DmIixt4KY7V4A5jGHsT2kFLyUWcb6lJSTzk/c/I/Cm0eHrxTCYJgpDqmdHEJIzJOUJIt8CKhyMPypypxRATa2UCRa3ZbJXGLhQauWsTabJ35EyE38EVdU+feshmmId9pkUOxsVLdoG/w/AkQ5BSJDy83F31AzZiT4DxrbYxIcgSMPkOI/LmOmPIO8c65sflv8arqTgyXTd3EmVntUmQT4lFcnsJStISvE2lJG4KTIIH0KKa+FOkw/c7ckmhvxxCm3CFh6IEWClBzNokqWn/U84Cs3a3Bly8QjS2I7c2MtsJIvzd5uT8gq/wBKrt/CUuABzE2lgbgpMggdWl0aV2RoHFDK1iqEDsSJAHgEULptRRuEGgEP+oTY38FNNqtnUNYpBaiRmWwVhd0HnEC2a46gPvUrmykpxUtqZabddY/KySm6ipI5yTfs31Ty8MClhasUbKxuWRIzeOS9fV4ddSVHFEFSeioiRcX32OTStB8bD2WHZcPADn7AjY+v8U94McDlMzZypKSVgZVqJvmWef8AW4IP1rrm7ISZ4zTW/Y0RmVhPFW55zFXR/SLfeoQIZuT+KpurVR/M3J3a8zXsoqISLHFkkHf/AOn0VNQiPlaLD1DiBwBp+JpAspW9FViOCREw0h5yOsca0CLi1xu+OnjWTtfssgYcwWoDDMl5aUKSDzkKVuA7b/8AKg0XCEtElrEmmyd5QmQn/iK7XoRXlz4qlWU3Tm9oNj2i6NDU1CKj2W9EOGl9ASdnXseVYsri8PcwyOuM+44gWZWhywzr94Cn9Vr9fUaifCts061OK2kq4uURax0Lh0KT8Sdde2tI9h+dSVLxRClJ6KlCQSn5Eo0+lfZEHjLcZiqF2NxmEg2PaLo0o52oR+lMFgwnh+qxmhrJnyUt4S8DfRAhLyEezoyukHoE2A+/ZXZwUQH/AGGc4lsLLoAaC9QtSQq4IO/Ujf21DX8O4wZXMUQsHeFCQR4FFGcOyCyMUQkdiRIA8AimoatXyqWTgdIuvOx5lSzazZiRJYkTJiFReJZQltpJBCinQ3tuTc6CoPsf7539s/8AwrrNdgZwUrxVCgd4IkEH6FFcsKgsRS44ZjLl2XUBKW3blS21JT0kADU9ZrJqZXRh04TmEzxAI8qr/9k="/>
          <p:cNvSpPr>
            <a:spLocks noChangeAspect="1" noChangeArrowheads="1"/>
          </p:cNvSpPr>
          <p:nvPr/>
        </p:nvSpPr>
        <p:spPr bwMode="auto">
          <a:xfrm>
            <a:off x="2015490" y="-337186"/>
            <a:ext cx="1828800" cy="72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en-US" sz="3120"/>
          </a:p>
        </p:txBody>
      </p:sp>
      <p:pic>
        <p:nvPicPr>
          <p:cNvPr id="1044" name="Picture 20" descr="http://www.geekosystem.com/wp-content/uploads/2010/07/kongregate-gamestop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728" y="2658617"/>
            <a:ext cx="1469862" cy="58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610" y="4075247"/>
            <a:ext cx="745558" cy="69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150" y="3714733"/>
            <a:ext cx="1821424" cy="31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http://cdn.trak.in/wp-content/uploads/2009/11/ZyngaLog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70" y="5738070"/>
            <a:ext cx="1427284" cy="48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gamasutra.com/db_area/images/news2001/29353/playdom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450" y="6269458"/>
            <a:ext cx="630211" cy="63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98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9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9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9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4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9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148" y="366800"/>
            <a:ext cx="9875520" cy="1200151"/>
          </a:xfrm>
        </p:spPr>
        <p:txBody>
          <a:bodyPr/>
          <a:lstStyle/>
          <a:p>
            <a:r>
              <a:rPr lang="en-US" dirty="0" smtClean="0"/>
              <a:t>Online gaming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24647" y="1287738"/>
            <a:ext cx="7421098" cy="3657600"/>
            <a:chOff x="659035" y="1073115"/>
            <a:chExt cx="4855085" cy="3048000"/>
          </a:xfrm>
        </p:grpSpPr>
        <p:sp>
          <p:nvSpPr>
            <p:cNvPr id="13" name="Oval 12"/>
            <p:cNvSpPr/>
            <p:nvPr/>
          </p:nvSpPr>
          <p:spPr>
            <a:xfrm>
              <a:off x="696282" y="1073115"/>
              <a:ext cx="4817838" cy="3048000"/>
            </a:xfrm>
            <a:prstGeom prst="ellipse">
              <a:avLst/>
            </a:prstGeom>
            <a:solidFill>
              <a:schemeClr val="accent1">
                <a:alpha val="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2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9035" y="1086536"/>
              <a:ext cx="834470" cy="477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20" dirty="0">
                  <a:solidFill>
                    <a:srgbClr val="00B0F0"/>
                  </a:solidFill>
                </a:rPr>
                <a:t>Web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64092" y="1287738"/>
            <a:ext cx="9979040" cy="4290103"/>
            <a:chOff x="2279410" y="1073114"/>
            <a:chExt cx="6420094" cy="3575086"/>
          </a:xfrm>
        </p:grpSpPr>
        <p:sp>
          <p:nvSpPr>
            <p:cNvPr id="16" name="Oval 15"/>
            <p:cNvSpPr/>
            <p:nvPr/>
          </p:nvSpPr>
          <p:spPr>
            <a:xfrm>
              <a:off x="2279410" y="1073115"/>
              <a:ext cx="5669700" cy="3575085"/>
            </a:xfrm>
            <a:prstGeom prst="ellipse">
              <a:avLst/>
            </a:prstGeom>
            <a:solidFill>
              <a:schemeClr val="accent1">
                <a:alpha val="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2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62838" y="1073114"/>
              <a:ext cx="1636666" cy="477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20" dirty="0">
                  <a:solidFill>
                    <a:srgbClr val="00B0F0"/>
                  </a:solidFill>
                </a:rPr>
                <a:t>Download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00400" y="3926128"/>
            <a:ext cx="5809735" cy="3946459"/>
            <a:chOff x="1143000" y="3609065"/>
            <a:chExt cx="4841446" cy="2320091"/>
          </a:xfrm>
        </p:grpSpPr>
        <p:sp>
          <p:nvSpPr>
            <p:cNvPr id="17" name="Oval 16"/>
            <p:cNvSpPr/>
            <p:nvPr/>
          </p:nvSpPr>
          <p:spPr>
            <a:xfrm>
              <a:off x="1143000" y="3609065"/>
              <a:ext cx="4272017" cy="2277828"/>
            </a:xfrm>
            <a:prstGeom prst="ellipse">
              <a:avLst/>
            </a:prstGeom>
            <a:solidFill>
              <a:schemeClr val="accent1">
                <a:alpha val="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2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23525" y="5452103"/>
              <a:ext cx="1060921" cy="477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20" dirty="0">
                  <a:solidFill>
                    <a:srgbClr val="00B0F0"/>
                  </a:solidFill>
                </a:rPr>
                <a:t>Social</a:t>
              </a:r>
            </a:p>
          </p:txBody>
        </p:sp>
      </p:grpSp>
      <p:sp>
        <p:nvSpPr>
          <p:cNvPr id="11" name="AutoShape 4" descr="data:image/jpg;base64,/9j/4AAQSkZJRgABAQAAAQABAAD/2wCEAAkGBhQSEBQUEhQVFBUWFxQaGBgYGBsWHhwfFxgeGRQdGhwYHCYeHSAlGRgZIi8gKSgqLi4uHx4xNTAqNScrLSkBCQoKDgwOGg8PGS8jHyUpMi8vNTUpNS4uNTQsNSw1KTUuLTA0LywsLjU1LCk1NSwqLS0uLSksLDQyLCwqLCwsLP/AABEIAEwA+AMBIgACEQEDEQH/xAAcAAACAgMBAQAAAAAAAAAAAAAABwYIAwQFAQL/xABFEAACAQMBBQUEBAoIBwAAAAABAgMABBEFBgcSITETQVFhcSKBkbEIMkKhFCNTYnKCkqLB0RUkM0NSk+HwFxgldLPT8f/EABsBAQACAwEBAAAAAAAAAAAAAAACAwEEBQYH/8QAJhEAAgICAgIBAwUAAAAAAAAAAAIBAwQREjEFIUFRseEyYXGRof/aAAwDAQACEQMRAD8AeNFGaM0AUUUUAUUUUAVwNsdtrbTYO1uG5nISNcF3I7lHh0yTyHwrp6vqsdtBJPKcRxKzMfIDu8z0A8cVUPbHauXUbt7iY9eSLnIRAfZUenee85PfQEm2q32X92zCNzaxHokRw2PzpPrE+mB5VELezubxyVEk7d7EluvizHl7zXuzuim6nWPOF6sfADr7+731YzY/ZuJY1jjUIo6D+J8T51TZbxnjHZuU43JJsf0okLLZnU7X24WeE/mTcJ/daplsvvvvLSRYtTQyxnlx4CyL58vZkHlyPn3Ge7S6WqZxS71axSQMjgFT/vI8DVEZDQ2mg6tfi6sivdUzE/v0PzSdWiuYUmgcSRuMqw/3yI6EHmK3Krbuy2ufSdR/BZXJtZmAOeiluSSDw7g3l6CrJVuRO43BwXRq2lW7gKKKKyQCiilLvy3jS2ax2lqxSWVS7yDkVTOFCnuLEHn1AHnyAaz3Cr1YD1IHzrJVIJp2dizEsxOSSck+pPM1Yb6OCf8ATrg45m5Iz6RR/wAzQDZooooAorzNe0AUUUUAUUUUAUUUUAUUUUBSj+mZ/wAtL+2386P6Zn/LS/tt/OtOigJBs7t1dWUplikLOUZRxlnA4vtAE4JHdnIrT1Xae6uX4p7iWQ/nOcD0GcD3CuhsjsHcag34sBUBwXbOM+Cgcya7+r7n5IR7MwZvBk4AfeGOKmtbN1AIpo+195asGt7iWPHcHJU+qnKn3in/ALqt7y6j/V7kLHdAZBHJZQBzIHcw6leneO8Ct97ZPE7JIpVl6g19abqL280c0TFZI2VlI7ipyP8A5UAWG+kPrJi06OFTgzyjPmsY4j+9wVXCnNv51L8Ks9KuV5JKkzY64LrCce7DD3UmaAmu7vC9q3flB7uZ/wB+lNXS9oOAdaS+xmoiOUo3ISAY9R0+IJ+6p2svnXPvWeez2Pjq678RV+m9/wBkp1bXeMdai88mTmvlpawSzVTEHVqqWmNQRPbhRxRHvw4+GCPmasrsBrv4RpNtcSMM9iONie+PKuzE9Pqkmqt7U33aTcIOQgx7z9b+A91Mu4v5INjIgCR20rJn8xpXYj38OPea6VcaWDw/kXh8l2X6/Y3ttPpClXaPTo1YDI7eQE580Tly826+Apc3u9fVJTlryVfJMRj9wColU23W7LxXdyzXA4o4uH2T0Zmzw58hg/dVyrLTqDnWPCLyk5MW3+oqci9uffK5+Zrnazrk93L2tzI0snCF4mxnC9Byqxe0+z1kUCJFEVIGRwKPhgDHuqvu1mjrbXTxp9TkVzz5HmB7ulWvTKpD/Br15SvZNXyS3drush1WJ2N52ciHDRCPiYA/VYksMgnPQd3Wnru82GGlWzwCUzcUhk4ivBjKquMBj/hqu+6HV3t9YtipOJG7Jx4rJy5+jcJ91WT232qTTrKW5bBKjCL/AInbkg9M8z5A1QbZz9vt5Vvpcf4z8ZOwykKnBPmx58K578HyBpAbR74NRu2P48wIeiQkx/Fh7Z+NRXWNXlup3nncvJISWJ+Q8AByA7hWnQGWe6dzl2Zj4sSx+JqRbM32qKkkti91wQjikMZYqvL7S81PLJ6HlUYqUbMbxrqwt57eApwTZzxLkqSvCWU5HPhx1yOVAN7ddvcuLuO5F3GrC2geZpU9kkLz4WXpkjOCMdOlQvRtW1rXbmU2900Kx4YhZGiRAxPAoCDLH2TzOehzXB3W7YR2N24uRxW1xGYpuWcBujYHUDmCPAmpRY7sb2KYzaLfxSRPkK6TcDcJ5hZAAQSP9cDpQHc2822v9L02ztnk/rkglMs2Q5Co+F4SRgkhhz6gDxNRXVbjXNMht72W7kKTFcKZTKASvGquj8uag9PiKYGt7oZ73S7eK4nBvYDKe1ZmkVu0bJVmI4u5eeDjBwMGomNzOsXIigurlBBFyXMjShR09lMDJx0yRy5ZFAfe87eJdPaaZc28slv28UzSLGxUcSsin1APFjyNR7W9ptZsXtLia7c9tDHLGofiUrgYEiclJIwT1znrmmFvE3PzXEFjBYmMJaxyIe0YqTxFTnkp5khifWsW8DdPeXsOnpCYc21skUnExHtBVB4fZOR7JoCD7R7Waxp95DLc3TFpUScRq+Y+BmPsMgHCOhHL40VON526e81Ca2eAwgRW0cTcbEe0rMTjCnlzFFAV+ooooCwOwd+tpBCFAwI0PrxKCx95Jrd13Vu2YmlRsxtwI4lim+zyVvLuB9K6WobbpwnhI+I+QJNdOuEmOUEfZxN4xUzoR14SCfQjh+ZqI1uapqBmkLHPlmtaKIswVQSSQABzJJ5AD31o3NDPMwZgderaA1zsfauoy9vmXz4Q7q/wU5/VpI1cnZXQRbafBauAeCFUcdQSV/GDzBYtVcN6e7d9NuC0ak2sjHs368OefZsfEdxPUe+qjJBgak2mbYlQFmBOPtDr7x/GoxRUWWG7NjHybMduVc6J0dq4cfXP7JrjaptWWBWIFc/aPX3Du9aj1FQipYNy3yuRYvHev4MlvA0jqiAszEKoHMkk4AHmSatDr+7oy6ClgmO1ijjKE8gZE5tz7gxLDPnUG3G7smLrqF0vCq87dCObH8oQe4fZ8Tz7hllbytvV0u07ThDyyErEh6E4yWbHPhUdfHIHLOatOWVR1DT5IJGimRo5EOGVhgj3GpBsJtStnK4k/s5AuSPslc8J9OZzXM2i2nuL6btbqQyP0GeQUZzhQOQFSjdvut/pVJH/AAqOHgYLwcPaOeWeLh41wvPAOTzB8KmjyjQ0FVtS2pKN1JK7zbqAJxCVT+sCfgOdKfXtVNxO0nQHAHoOlN4fRobPO/GP+3Ofh2v8a7+i/R3somDTyzXGPs8olPqFy371XXZDWxrqDVxcFMdpfczIuNx+yUl1qMc/Cextjxs3cWx+LUeJzg+QHmKkn0ktaJltbUE8IVpmHiWJRPgFf9qnfpumRW8SxQRrHGowFUYA/wBfPqarv9IhCNVQnobePH7Tj5itY3xZQQM7BEUszEAKBkknoAB1psbN7hHdA95KYyf7uMBiP0nOVB8gD617uL2cUmS8cAsp7OPPdyzI3rggA/pU9rR1xzrmWZMvbNSNrXckogTd/uGtuE9nPMrdxbgce8AKfvpX7WbFXGnuBMAyN9SRclW8ufMHyNWmvmFRzaLRkuraSCQey45H/CfssPMHnXInydmNdxduS/P4M62Vdra0vUGgmjmj5PG6uvqpBHyrDc25R2RhhlJUjzU4P3isdepid+4IF3LK7EsSSL9V1Vh6MAR9xrPXH2OUjTrMHkRbW/8A4lrsVkBRRRQBRRRQFHKKKKAKKn25PS4rjVOynjSWNoZsq4DDoMHn0Pn1pz3O47SnbPYMnksrgfDNAVap27md00glS+vUKBMNBEwwxPdIwPQDuHUnnywMs/Qd2un2bB4LZA46O2ZGHmC5OD5ipPQBWvf6fHPG0UyLJG4wysMgjzBrYooBJ7V/R1VmL6fMEz/dS5IH6LjJ9xB9agV3uU1VDj8G4/NJEI+9hVqaKAq7p24rVJSOKJIQe+SReXuTiP3U0Ni9wttalZbtvwqUYIUriNT+ieb/AK3LyppUUB4BSc+kfokklvbXCAlIWlWTH2e14OFvTKYJ81pyUi9928+VJn0+2PAoUCd8AluMZ4BnoOEjJ6nOOWOYCQor0DNNeH6OV8UBae2ViB7JLnHiCQmMjyyPOgFWk7DoxHoSPlW5BtDcocpcTqfFZXHyamLL9HTUB0ltW/XcfOOodtlsBdaYyC5VcScXAyNxA8OOIdxBHEOooDv7Jb7L60kUTSNdQ5HEkhy2O8q55g+uRUq37WiXlnZ6nb+1GQUZsc+F/ajz4YYOp8zSSqwG5KzS+0S5tLgFou1dPQOit7J8Q5LDzxQGpuUvAdPZR1SZ8/rAEH5/A0xVucUi7ZbjZ3UminBaCTlxAcnUH2HX85c817skd4NNnTtoIp4xJE6up7wfuPeD5GvFeUrtxr2eP0t72WL7OxJLmtK7nwKwy6iO6lvvC2/VI3ghYNKwKsQchAeTcx9rux3etcymq3LshF97/wAJde5FjrlyJLmd1+q0sjD0LEj7qzbL6G15eQW6ZzK6qSO5c+23uXJ91cwCrF7k92bWaG7ul4biRcIh6xoeZz4M3h3Dl3mvoyrxWFj4KRqxRhVCgYAAAHkOQr6ooqQCiiigCiiigKv/APAfVfyUX+an86P+A+q/kov81P51aCigElum3W31hqInuERY+zkXIkVjlsY5CnbRRQBRRRQBRRRQBRRRQBRRRQBVYd+OzcsGqSTsp7K4IZH7shQHUnxBGceBFWerV1PS4riJop41ljbqrgMPv7/PrQFJqYWjb9NSt0VC8c6qMDtUycDpllIJ9Tzqf7Z7k9PjjaWLtoiATwq4K/vqx++kXq9kIpSqkkDx9SO4UAyv+Y6/x/YWufHhk/8AZUK2x28utTdWuWXCcXAiDhVeLHFgdSTgcyT0FR2mZsDu1tr0jtXmH6DIPmhoBcW1s0jqkal3YgKqjJJPQADmTVrt1eyDadpyRSYErkySgc8MwAC58lCj1Brc2X3e2Wn87aEB8YMjHjfz9o9PQYqSUBzNoNm7e+hMNzGJEPMZ5FT3FSOanzFJvW9wd1buX0y5yD9h2MT+nEvst7+GnvRWJiJjUgrDfbvdeOUeOdx05TKQf3+lGk7htTmI7RI4F7zI4P3JxGrPUVhUVfSxoC+2F3M2mnssr/1i4HMO4AVT4onPB8ySfDFMGiipAKKKKAKKKKAKKKKA/9k="/>
          <p:cNvSpPr>
            <a:spLocks noChangeAspect="1" noChangeArrowheads="1"/>
          </p:cNvSpPr>
          <p:nvPr/>
        </p:nvSpPr>
        <p:spPr bwMode="auto">
          <a:xfrm>
            <a:off x="2015490" y="-200026"/>
            <a:ext cx="1371600" cy="42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en-US" sz="3120"/>
          </a:p>
        </p:txBody>
      </p:sp>
      <p:sp>
        <p:nvSpPr>
          <p:cNvPr id="12" name="AutoShape 6" descr="data:image/jpg;base64,/9j/4AAQSkZJRgABAQAAAQABAAD/2wCEAAkGBhQSEBQUEhQVFBUWFxQaGBgYGBsWHhwfFxgeGRQdGhwYHCYeHSAlGRgZIi8gKSgqLi4uHx4xNTAqNScrLSkBCQoKDgwOGg8PGS8jHyUpMi8vNTUpNS4uNTQsNSw1KTUuLTA0LywsLjU1LCk1NSwqLS0uLSksLDQyLCwqLCwsLP/AABEIAEwA+AMBIgACEQEDEQH/xAAcAAACAgMBAQAAAAAAAAAAAAAABwYIAwQFAQL/xABFEAACAQMBBQUEBAoIBwAAAAABAgMABBEFBgcSITETQVFhcSKBkbEIMkKhFCNTYnKCkqLB0RUkM0NSk+HwFxgldLPT8f/EABsBAQACAwEBAAAAAAAAAAAAAAACAwEEBQYH/8QAJhEAAgICAgIBAwUAAAAAAAAAAAIBAwQREjEFIUFRseEyYXGRof/aAAwDAQACEQMRAD8AeNFGaM0AUUUUAUUUUAVwNsdtrbTYO1uG5nISNcF3I7lHh0yTyHwrp6vqsdtBJPKcRxKzMfIDu8z0A8cVUPbHauXUbt7iY9eSLnIRAfZUenee85PfQEm2q32X92zCNzaxHokRw2PzpPrE+mB5VELezubxyVEk7d7EluvizHl7zXuzuim6nWPOF6sfADr7+731YzY/ZuJY1jjUIo6D+J8T51TZbxnjHZuU43JJsf0okLLZnU7X24WeE/mTcJ/daplsvvvvLSRYtTQyxnlx4CyL58vZkHlyPn3Ge7S6WqZxS71axSQMjgFT/vI8DVEZDQ2mg6tfi6sivdUzE/v0PzSdWiuYUmgcSRuMqw/3yI6EHmK3Krbuy2ufSdR/BZXJtZmAOeiluSSDw7g3l6CrJVuRO43BwXRq2lW7gKKKKyQCiilLvy3jS2ax2lqxSWVS7yDkVTOFCnuLEHn1AHnyAaz3Cr1YD1IHzrJVIJp2dizEsxOSSck+pPM1Yb6OCf8ATrg45m5Iz6RR/wAzQDZooooAorzNe0AUUUUAUUUUAUUUUAUUUUBSj+mZ/wAtL+2386P6Zn/LS/tt/OtOigJBs7t1dWUplikLOUZRxlnA4vtAE4JHdnIrT1Xae6uX4p7iWQ/nOcD0GcD3CuhsjsHcag34sBUBwXbOM+Cgcya7+r7n5IR7MwZvBk4AfeGOKmtbN1AIpo+195asGt7iWPHcHJU+qnKn3in/ALqt7y6j/V7kLHdAZBHJZQBzIHcw6leneO8Ct97ZPE7JIpVl6g19abqL280c0TFZI2VlI7ipyP8A5UAWG+kPrJi06OFTgzyjPmsY4j+9wVXCnNv51L8Ks9KuV5JKkzY64LrCce7DD3UmaAmu7vC9q3flB7uZ/wB+lNXS9oOAdaS+xmoiOUo3ISAY9R0+IJ+6p2svnXPvWeez2Pjq678RV+m9/wBkp1bXeMdai88mTmvlpawSzVTEHVqqWmNQRPbhRxRHvw4+GCPmasrsBrv4RpNtcSMM9iONie+PKuzE9Pqkmqt7U33aTcIOQgx7z9b+A91Mu4v5INjIgCR20rJn8xpXYj38OPea6VcaWDw/kXh8l2X6/Y3ttPpClXaPTo1YDI7eQE580Tly826+Apc3u9fVJTlryVfJMRj9wColU23W7LxXdyzXA4o4uH2T0Zmzw58hg/dVyrLTqDnWPCLyk5MW3+oqci9uffK5+Zrnazrk93L2tzI0snCF4mxnC9Byqxe0+z1kUCJFEVIGRwKPhgDHuqvu1mjrbXTxp9TkVzz5HmB7ulWvTKpD/Br15SvZNXyS3drush1WJ2N52ciHDRCPiYA/VYksMgnPQd3Wnru82GGlWzwCUzcUhk4ivBjKquMBj/hqu+6HV3t9YtipOJG7Jx4rJy5+jcJ91WT232qTTrKW5bBKjCL/AInbkg9M8z5A1QbZz9vt5Vvpcf4z8ZOwykKnBPmx58K578HyBpAbR74NRu2P48wIeiQkx/Fh7Z+NRXWNXlup3nncvJISWJ+Q8AByA7hWnQGWe6dzl2Zj4sSx+JqRbM32qKkkti91wQjikMZYqvL7S81PLJ6HlUYqUbMbxrqwt57eApwTZzxLkqSvCWU5HPhx1yOVAN7ddvcuLuO5F3GrC2geZpU9kkLz4WXpkjOCMdOlQvRtW1rXbmU2900Kx4YhZGiRAxPAoCDLH2TzOehzXB3W7YR2N24uRxW1xGYpuWcBujYHUDmCPAmpRY7sb2KYzaLfxSRPkK6TcDcJ5hZAAQSP9cDpQHc2822v9L02ztnk/rkglMs2Q5Co+F4SRgkhhz6gDxNRXVbjXNMht72W7kKTFcKZTKASvGquj8uag9PiKYGt7oZ73S7eK4nBvYDKe1ZmkVu0bJVmI4u5eeDjBwMGomNzOsXIigurlBBFyXMjShR09lMDJx0yRy5ZFAfe87eJdPaaZc28slv28UzSLGxUcSsin1APFjyNR7W9ptZsXtLia7c9tDHLGofiUrgYEiclJIwT1znrmmFvE3PzXEFjBYmMJaxyIe0YqTxFTnkp5khifWsW8DdPeXsOnpCYc21skUnExHtBVB4fZOR7JoCD7R7Waxp95DLc3TFpUScRq+Y+BmPsMgHCOhHL40VON526e81Ca2eAwgRW0cTcbEe0rMTjCnlzFFAV+ooooCwOwd+tpBCFAwI0PrxKCx95Jrd13Vu2YmlRsxtwI4lim+zyVvLuB9K6WobbpwnhI+I+QJNdOuEmOUEfZxN4xUzoR14SCfQjh+ZqI1uapqBmkLHPlmtaKIswVQSSQABzJJ5AD31o3NDPMwZgderaA1zsfauoy9vmXz4Q7q/wU5/VpI1cnZXQRbafBauAeCFUcdQSV/GDzBYtVcN6e7d9NuC0ak2sjHs368OefZsfEdxPUe+qjJBgak2mbYlQFmBOPtDr7x/GoxRUWWG7NjHybMduVc6J0dq4cfXP7JrjaptWWBWIFc/aPX3Du9aj1FQipYNy3yuRYvHev4MlvA0jqiAszEKoHMkk4AHmSatDr+7oy6ClgmO1ijjKE8gZE5tz7gxLDPnUG3G7smLrqF0vCq87dCObH8oQe4fZ8Tz7hllbytvV0u07ThDyyErEh6E4yWbHPhUdfHIHLOatOWVR1DT5IJGimRo5EOGVhgj3GpBsJtStnK4k/s5AuSPslc8J9OZzXM2i2nuL6btbqQyP0GeQUZzhQOQFSjdvut/pVJH/AAqOHgYLwcPaOeWeLh41wvPAOTzB8KmjyjQ0FVtS2pKN1JK7zbqAJxCVT+sCfgOdKfXtVNxO0nQHAHoOlN4fRobPO/GP+3Ofh2v8a7+i/R3somDTyzXGPs8olPqFy371XXZDWxrqDVxcFMdpfczIuNx+yUl1qMc/Cextjxs3cWx+LUeJzg+QHmKkn0ktaJltbUE8IVpmHiWJRPgFf9qnfpumRW8SxQRrHGowFUYA/wBfPqarv9IhCNVQnobePH7Tj5itY3xZQQM7BEUszEAKBkknoAB1psbN7hHdA95KYyf7uMBiP0nOVB8gD617uL2cUmS8cAsp7OPPdyzI3rggA/pU9rR1xzrmWZMvbNSNrXckogTd/uGtuE9nPMrdxbgce8AKfvpX7WbFXGnuBMAyN9SRclW8ufMHyNWmvmFRzaLRkuraSCQey45H/CfssPMHnXInydmNdxduS/P4M62Vdra0vUGgmjmj5PG6uvqpBHyrDc25R2RhhlJUjzU4P3isdepid+4IF3LK7EsSSL9V1Vh6MAR9xrPXH2OUjTrMHkRbW/8A4lrsVkBRRRQBRRRQFHKKKKAKKn25PS4rjVOynjSWNoZsq4DDoMHn0Pn1pz3O47SnbPYMnksrgfDNAVap27md00glS+vUKBMNBEwwxPdIwPQDuHUnnywMs/Qd2un2bB4LZA46O2ZGHmC5OD5ipPQBWvf6fHPG0UyLJG4wysMgjzBrYooBJ7V/R1VmL6fMEz/dS5IH6LjJ9xB9agV3uU1VDj8G4/NJEI+9hVqaKAq7p24rVJSOKJIQe+SReXuTiP3U0Ni9wttalZbtvwqUYIUriNT+ieb/AK3LyppUUB4BSc+kfokklvbXCAlIWlWTH2e14OFvTKYJ81pyUi9928+VJn0+2PAoUCd8AluMZ4BnoOEjJ6nOOWOYCQor0DNNeH6OV8UBae2ViB7JLnHiCQmMjyyPOgFWk7DoxHoSPlW5BtDcocpcTqfFZXHyamLL9HTUB0ltW/XcfOOodtlsBdaYyC5VcScXAyNxA8OOIdxBHEOooDv7Jb7L60kUTSNdQ5HEkhy2O8q55g+uRUq37WiXlnZ6nb+1GQUZsc+F/ajz4YYOp8zSSqwG5KzS+0S5tLgFou1dPQOit7J8Q5LDzxQGpuUvAdPZR1SZ8/rAEH5/A0xVucUi7ZbjZ3UminBaCTlxAcnUH2HX85c817skd4NNnTtoIp4xJE6up7wfuPeD5GvFeUrtxr2eP0t72WL7OxJLmtK7nwKwy6iO6lvvC2/VI3ghYNKwKsQchAeTcx9rux3etcymq3LshF97/wAJde5FjrlyJLmd1+q0sjD0LEj7qzbL6G15eQW6ZzK6qSO5c+23uXJ91cwCrF7k92bWaG7ul4biRcIh6xoeZz4M3h3Dl3mvoyrxWFj4KRqxRhVCgYAAAHkOQr6ooqQCiiigCiiigKv/APAfVfyUX+an86P+A+q/kov81P51aCigElum3W31hqInuERY+zkXIkVjlsY5CnbRRQBRRRQBRRRQBRRRQBRRRQBVYd+OzcsGqSTsp7K4IZH7shQHUnxBGceBFWerV1PS4riJop41ljbqrgMPv7/PrQFJqYWjb9NSt0VC8c6qMDtUycDpllIJ9Tzqf7Z7k9PjjaWLtoiATwq4K/vqx++kXq9kIpSqkkDx9SO4UAyv+Y6/x/YWufHhk/8AZUK2x28utTdWuWXCcXAiDhVeLHFgdSTgcyT0FR2mZsDu1tr0jtXmH6DIPmhoBcW1s0jqkal3YgKqjJJPQADmTVrt1eyDadpyRSYErkySgc8MwAC58lCj1Brc2X3e2Wn87aEB8YMjHjfz9o9PQYqSUBzNoNm7e+hMNzGJEPMZ5FT3FSOanzFJvW9wd1buX0y5yD9h2MT+nEvst7+GnvRWJiJjUgrDfbvdeOUeOdx05TKQf3+lGk7htTmI7RI4F7zI4P3JxGrPUVhUVfSxoC+2F3M2mnssr/1i4HMO4AVT4onPB8ySfDFMGiipAKKKKAKKKKAKKKKA/9k="/>
          <p:cNvSpPr>
            <a:spLocks noChangeAspect="1" noChangeArrowheads="1"/>
          </p:cNvSpPr>
          <p:nvPr/>
        </p:nvSpPr>
        <p:spPr bwMode="auto">
          <a:xfrm>
            <a:off x="2198370" y="-17146"/>
            <a:ext cx="1371600" cy="42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en-US" sz="3120"/>
          </a:p>
        </p:txBody>
      </p:sp>
      <p:sp>
        <p:nvSpPr>
          <p:cNvPr id="14" name="AutoShape 18" descr="data:image/jpg;base64,/9j/4AAQSkZJRgABAQAAAQABAAD/2wCEAAkGBhQQERQUDxMQExUVGCIZFBcXGR8fHxscGR0gGxgcJh4fJyoqHCUkJR4bIDAsIycqOCwtGyMxNTAqNyorLCoBCQoKDgwOGg8PGTMiHyUxMDA1NTU1NSsqNjA1MjQ1LykvMCk1LzUpNCs1Ly4zLCw1KSwsNCwsLC8vKSwsLCktLv/AABEIAD8AoAMBIgACEQEDEQH/xAAcAAEAAgIDAQAAAAAAAAAAAAAABgcEBQIDCAH/xAA6EAABAwIDAgsGBgMBAQAAAAABAgMEABEFEiEGMQcTFyIyQVFSkZTSFDNhcYGhFSRCdLPRVHKxNAj/xAAZAQEBAQEBAQAAAAAAAAAAAAAAAQIDBAb/xAAsEQABAwIFAQcFAQAAAAAAAAABAAIRIUEDBBIxURMUYXGBkbHBIjJC0eEF/9oADAMBAAIRAxEAPwC8aUpREpSlESlKURKUpREpSlESlKURKUpRFoto9rG4a2GcqnH5K8jLY0v3lE/pSL6nWvm2WLvxIypEZDTvFc51tRIKkDpZVbgRv1BqB8NhMWThk8leRl0pWEGyiDZenzCVCo3tdw+olNOx2oYW04kpJdXY67jZPYbHf1URXXs1tA3PjNSGb5XBex3g7iD8Qa2dVbwB7SsOQExUrAfaKlKQdCUk6KHaO3sq0qIlKUoiUpSiJSlKIlKUoiUpSiJSlKIlKUoiUpSiKnv/AKRUv2SMB7vjjm/2ynL9s1efa9UbaYymSp6CcPenNISgyC0tOZsuXKLJOpUAknQ1512vwRiK6ExnXlpULlLzRbWixtlUDoT8U6URZ/BQpwYvD4nNfjOdbuWOf6WvXravGGzu0j+HvB6IsIcAKbkA6K0OhqebIcO8qJdMpJlIUrMVKWc4uNwJ0t12tRF6TpWn2V2qYxKOl+Kq6TooHpJUN6SOo1uKIoZyltgJKmgjMkLAXIYSrKoXSSkruLgg185Tme615qP66pbbD3zX7Zj+FFSTZ/YmC/hy5jjssFoHjUpCbZh2XGo1HXXjGK4mAvoXZDAZhte6/id/NWLynM91rzUf105Tme615qP66rhvYuE3hyJUx2U04tJyt83nq6sqbXy7tT/VdULYqKxCbl4m8+kPe5bZAzEbwSVXG7Wr1HrPY8t37xsanuqrM5Tme615qP66cpzPda81H9dVltBsPHRFamw3XnIylAOBYGdNzYnSw+FrVtNouC1huGp+E884tKEu5F21bVfWwHz8DTXiKdkytKmpjY78GtFOeU5nuteaj+unKcz3WvNR/XVYY7spDbw9mTHclKcfUEtpWE2uOnew+dqzMQ2KgYeGkYk/K49xOZQYCcqAe24N9b7t9t1Oo9XsWWO0zURBmm97Kw+U5nuteaj+unKcz3WvNR/XVYYlsjDaxJmMHnlMuJTz0lJVmVu3C1t3VW+f4NcPEz2L2mWH1JzJuElJ0J3gfCqHvKjsplWwTNROx29VMeU5nuteaj+unKcz3WvNR/XVe7K8HUeQ/KjSHnw7HWRdsJCVIGl9Qdb30rtw7YjDZSXfZ35udttSwHEpAUE6Eg21F+yge9HZXKgkVpFjfa6nvKcz3WvNR/XTlOa7rXmo/rqr8H2MjogibiTryG3FZWkMgZlb9ecCOo+G+unajZ6E3DakwXn18YspKXCm6QBrcADW9Z6r4lbGRy5dpE7xMGJ4mVI4W0L7IcLT8Jt2Q8t2U9xzC1W6LKEJKwLJFgSr42FavaaAnEUD2ycXloB4k8ZEQElVt+VZJGgpsNwfMTGkOSnXWy84pDKUW52ROZRuQfj4Vj7LbDsumd7c462mH0ii28FWbeD2C3zq9R9Fk5LKguEmnceYpWtVC+Tl7/Jw3zTf905OXv8AJw3zTf8AdWmODfDbxQZE0e1i7NwjsvrppWHhfB/BcTMLr0tJhrUHLBPRF8pFxqbA9la1vXPsuViZPoeY91w4KXfwcP8AHux3eNKbJblMZRlvrzlA36vlVgcpbZCiloLypKyESGFKypF1EJC7mwBNVvK2OgLhSJEV6YVsoCwl1ITcKNgd2o+INR3Y/wB87+2f/hXWDiuBhdh/n4DmOc2acyPlNsPfNftmP4UVZfBxBdbwZ9XEB0rJW02vcsAC30uPtUDxWCxKLbgmMt2ZaQUqbduFIbSlXRQQdR1GuDWH5UhKcUQlI0AAkAeGSubTpcSvZigYuC3DmIixt4KY7V4A5jGHsT2kFLyUWcb6lJSTzk/c/I/Cm0eHrxTCYJgpDqmdHEJIzJOUJIt8CKhyMPypypxRATa2UCRa3ZbJXGLhQauWsTabJ35EyE38EVdU+feshmmId9pkUOxsVLdoG/w/AkQ5BSJDy83F31AzZiT4DxrbYxIcgSMPkOI/LmOmPIO8c65sflv8arqTgyXTd3EmVntUmQT4lFcnsJStISvE2lJG4KTIIH0KKa+FOkw/c7ckmhvxxCm3CFh6IEWClBzNokqWn/U84Cs3a3Bly8QjS2I7c2MtsJIvzd5uT8gq/wBKrt/CUuABzE2lgbgpMggdWl0aV2RoHFDK1iqEDsSJAHgEULptRRuEGgEP+oTY38FNNqtnUNYpBaiRmWwVhd0HnEC2a46gPvUrmykpxUtqZabddY/KySm6ipI5yTfs31Ty8MClhasUbKxuWRIzeOS9fV4ddSVHFEFSeioiRcX32OTStB8bD2WHZcPADn7AjY+v8U94McDlMzZypKSVgZVqJvmWef8AW4IP1rrm7ISZ4zTW/Y0RmVhPFW55zFXR/SLfeoQIZuT+KpurVR/M3J3a8zXsoqISLHFkkHf/AOn0VNQiPlaLD1DiBwBp+JpAspW9FViOCREw0h5yOsca0CLi1xu+OnjWTtfssgYcwWoDDMl5aUKSDzkKVuA7b/8AKg0XCEtElrEmmyd5QmQn/iK7XoRXlz4qlWU3Tm9oNj2i6NDU1CKj2W9EOGl9ASdnXseVYsri8PcwyOuM+44gWZWhywzr94Cn9Vr9fUaifCts061OK2kq4uURax0Lh0KT8Sdde2tI9h+dSVLxRClJ6KlCQSn5Eo0+lfZEHjLcZiqF2NxmEg2PaLo0o52oR+lMFgwnh+qxmhrJnyUt4S8DfRAhLyEezoyukHoE2A+/ZXZwUQH/AGGc4lsLLoAaC9QtSQq4IO/Ujf21DX8O4wZXMUQsHeFCQR4FFGcOyCyMUQkdiRIA8AimoatXyqWTgdIuvOx5lSzazZiRJYkTJiFReJZQltpJBCinQ3tuTc6CoPsf7539s/8AwrrNdgZwUrxVCgd4IkEH6FFcsKgsRS44ZjLl2XUBKW3blS21JT0kADU9ZrJqZXRh04TmEzxAI8qr/9k="/>
          <p:cNvSpPr>
            <a:spLocks noChangeAspect="1" noChangeArrowheads="1"/>
          </p:cNvSpPr>
          <p:nvPr/>
        </p:nvSpPr>
        <p:spPr bwMode="auto">
          <a:xfrm>
            <a:off x="2015490" y="-337186"/>
            <a:ext cx="1828800" cy="72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en-US" sz="3120"/>
          </a:p>
        </p:txBody>
      </p:sp>
      <p:sp>
        <p:nvSpPr>
          <p:cNvPr id="26" name="Down Arrow 25"/>
          <p:cNvSpPr/>
          <p:nvPr/>
        </p:nvSpPr>
        <p:spPr>
          <a:xfrm rot="15780023">
            <a:off x="9609751" y="560114"/>
            <a:ext cx="561565" cy="6030019"/>
          </a:xfrm>
          <a:prstGeom prst="downArrow">
            <a:avLst/>
          </a:prstGeom>
          <a:solidFill>
            <a:srgbClr val="00B050"/>
          </a:solidFill>
          <a:ln>
            <a:solidFill>
              <a:srgbClr val="435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20"/>
          </a:p>
        </p:txBody>
      </p:sp>
      <p:sp>
        <p:nvSpPr>
          <p:cNvPr id="27" name="Down Arrow 26"/>
          <p:cNvSpPr/>
          <p:nvPr/>
        </p:nvSpPr>
        <p:spPr>
          <a:xfrm rot="6527320">
            <a:off x="3223665" y="1359278"/>
            <a:ext cx="561565" cy="3925138"/>
          </a:xfrm>
          <a:prstGeom prst="downArrow">
            <a:avLst/>
          </a:prstGeom>
          <a:solidFill>
            <a:srgbClr val="00B050"/>
          </a:solidFill>
          <a:ln>
            <a:solidFill>
              <a:srgbClr val="435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20"/>
          </a:p>
        </p:txBody>
      </p:sp>
      <p:sp>
        <p:nvSpPr>
          <p:cNvPr id="28" name="Down Arrow 27"/>
          <p:cNvSpPr/>
          <p:nvPr/>
        </p:nvSpPr>
        <p:spPr>
          <a:xfrm rot="2437085">
            <a:off x="4567870" y="4532654"/>
            <a:ext cx="561565" cy="2635032"/>
          </a:xfrm>
          <a:prstGeom prst="downArrow">
            <a:avLst/>
          </a:prstGeom>
          <a:solidFill>
            <a:srgbClr val="00B050"/>
          </a:solidFill>
          <a:ln>
            <a:solidFill>
              <a:srgbClr val="435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20"/>
          </a:p>
        </p:txBody>
      </p:sp>
      <p:pic>
        <p:nvPicPr>
          <p:cNvPr id="29" name="Picture 4" descr="C:\Users\Nick\AppData\Local\Microsoft\Windows\Temporary Internet Files\Content.IE5\XZXGOJJ9\MC900431631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367" y="3409204"/>
            <a:ext cx="1829422" cy="182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350736" y="2139332"/>
            <a:ext cx="2162772" cy="5724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2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Advertising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242229" y="2437851"/>
            <a:ext cx="1184940" cy="5724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2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Sales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00236" y="6334209"/>
            <a:ext cx="3453189" cy="5724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2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Micro-transactions</a:t>
            </a:r>
          </a:p>
        </p:txBody>
      </p:sp>
    </p:spTree>
    <p:extLst>
      <p:ext uri="{BB962C8B-B14F-4D97-AF65-F5344CB8AC3E}">
        <p14:creationId xmlns:p14="http://schemas.microsoft.com/office/powerpoint/2010/main" val="351234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0" grpId="0"/>
      <p:bldP spid="31" grpId="0"/>
      <p:bldP spid="3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3733800"/>
            <a:ext cx="8001000" cy="1193630"/>
          </a:xfrm>
        </p:spPr>
        <p:txBody>
          <a:bodyPr/>
          <a:lstStyle/>
          <a:p>
            <a:pPr algn="ctr"/>
            <a:r>
              <a:rPr lang="en-US" sz="4000" dirty="0" smtClean="0"/>
              <a:t>93% of games revenue is freemium on mobile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4953000" cy="7689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18702" y="7579343"/>
            <a:ext cx="5212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Source: App Annie 2013 retrospective report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3505200" y="1066800"/>
            <a:ext cx="1219200" cy="5334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99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>
            <a:off x="2546519" y="1499329"/>
            <a:ext cx="5869412" cy="5175848"/>
          </a:xfrm>
          <a:custGeom>
            <a:avLst/>
            <a:gdLst>
              <a:gd name="connsiteX0" fmla="*/ 4891177 w 4891177"/>
              <a:gd name="connsiteY0" fmla="*/ 4313207 h 4313207"/>
              <a:gd name="connsiteX1" fmla="*/ 0 w 4891177"/>
              <a:gd name="connsiteY1" fmla="*/ 4304581 h 4313207"/>
              <a:gd name="connsiteX2" fmla="*/ 8627 w 4891177"/>
              <a:gd name="connsiteY2" fmla="*/ 0 h 4313207"/>
              <a:gd name="connsiteX3" fmla="*/ 94891 w 4891177"/>
              <a:gd name="connsiteY3" fmla="*/ 77637 h 4313207"/>
              <a:gd name="connsiteX4" fmla="*/ 189781 w 4891177"/>
              <a:gd name="connsiteY4" fmla="*/ 0 h 4313207"/>
              <a:gd name="connsiteX5" fmla="*/ 276045 w 4891177"/>
              <a:gd name="connsiteY5" fmla="*/ 25879 h 4313207"/>
              <a:gd name="connsiteX6" fmla="*/ 327804 w 4891177"/>
              <a:gd name="connsiteY6" fmla="*/ 146649 h 4313207"/>
              <a:gd name="connsiteX7" fmla="*/ 474453 w 4891177"/>
              <a:gd name="connsiteY7" fmla="*/ 776377 h 4313207"/>
              <a:gd name="connsiteX8" fmla="*/ 655608 w 4891177"/>
              <a:gd name="connsiteY8" fmla="*/ 1440611 h 4313207"/>
              <a:gd name="connsiteX9" fmla="*/ 836762 w 4891177"/>
              <a:gd name="connsiteY9" fmla="*/ 1897811 h 4313207"/>
              <a:gd name="connsiteX10" fmla="*/ 1043796 w 4891177"/>
              <a:gd name="connsiteY10" fmla="*/ 2363637 h 4313207"/>
              <a:gd name="connsiteX11" fmla="*/ 1181819 w 4891177"/>
              <a:gd name="connsiteY11" fmla="*/ 2587924 h 4313207"/>
              <a:gd name="connsiteX12" fmla="*/ 1362974 w 4891177"/>
              <a:gd name="connsiteY12" fmla="*/ 2872596 h 4313207"/>
              <a:gd name="connsiteX13" fmla="*/ 1570008 w 4891177"/>
              <a:gd name="connsiteY13" fmla="*/ 3088256 h 4313207"/>
              <a:gd name="connsiteX14" fmla="*/ 1777042 w 4891177"/>
              <a:gd name="connsiteY14" fmla="*/ 3303917 h 4313207"/>
              <a:gd name="connsiteX15" fmla="*/ 1940944 w 4891177"/>
              <a:gd name="connsiteY15" fmla="*/ 3407434 h 4313207"/>
              <a:gd name="connsiteX16" fmla="*/ 2070340 w 4891177"/>
              <a:gd name="connsiteY16" fmla="*/ 3519577 h 4313207"/>
              <a:gd name="connsiteX17" fmla="*/ 2337759 w 4891177"/>
              <a:gd name="connsiteY17" fmla="*/ 3657600 h 4313207"/>
              <a:gd name="connsiteX18" fmla="*/ 2639683 w 4891177"/>
              <a:gd name="connsiteY18" fmla="*/ 3804249 h 4313207"/>
              <a:gd name="connsiteX19" fmla="*/ 2950234 w 4891177"/>
              <a:gd name="connsiteY19" fmla="*/ 3916392 h 4313207"/>
              <a:gd name="connsiteX20" fmla="*/ 3355676 w 4891177"/>
              <a:gd name="connsiteY20" fmla="*/ 4037162 h 4313207"/>
              <a:gd name="connsiteX21" fmla="*/ 3812876 w 4891177"/>
              <a:gd name="connsiteY21" fmla="*/ 4140679 h 4313207"/>
              <a:gd name="connsiteX22" fmla="*/ 4278702 w 4891177"/>
              <a:gd name="connsiteY22" fmla="*/ 4209690 h 4313207"/>
              <a:gd name="connsiteX23" fmla="*/ 4649638 w 4891177"/>
              <a:gd name="connsiteY23" fmla="*/ 4261449 h 4313207"/>
              <a:gd name="connsiteX24" fmla="*/ 4891177 w 4891177"/>
              <a:gd name="connsiteY24" fmla="*/ 4313207 h 4313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891177" h="4313207">
                <a:moveTo>
                  <a:pt x="4891177" y="4313207"/>
                </a:moveTo>
                <a:lnTo>
                  <a:pt x="0" y="4304581"/>
                </a:lnTo>
                <a:cubicBezTo>
                  <a:pt x="2876" y="2869721"/>
                  <a:pt x="5751" y="1434860"/>
                  <a:pt x="8627" y="0"/>
                </a:cubicBezTo>
                <a:lnTo>
                  <a:pt x="94891" y="77637"/>
                </a:lnTo>
                <a:lnTo>
                  <a:pt x="189781" y="0"/>
                </a:lnTo>
                <a:lnTo>
                  <a:pt x="276045" y="25879"/>
                </a:lnTo>
                <a:lnTo>
                  <a:pt x="327804" y="146649"/>
                </a:lnTo>
                <a:lnTo>
                  <a:pt x="474453" y="776377"/>
                </a:lnTo>
                <a:lnTo>
                  <a:pt x="655608" y="1440611"/>
                </a:lnTo>
                <a:lnTo>
                  <a:pt x="836762" y="1897811"/>
                </a:lnTo>
                <a:lnTo>
                  <a:pt x="1043796" y="2363637"/>
                </a:lnTo>
                <a:lnTo>
                  <a:pt x="1181819" y="2587924"/>
                </a:lnTo>
                <a:lnTo>
                  <a:pt x="1362974" y="2872596"/>
                </a:lnTo>
                <a:lnTo>
                  <a:pt x="1570008" y="3088256"/>
                </a:lnTo>
                <a:lnTo>
                  <a:pt x="1777042" y="3303917"/>
                </a:lnTo>
                <a:lnTo>
                  <a:pt x="1940944" y="3407434"/>
                </a:lnTo>
                <a:lnTo>
                  <a:pt x="2070340" y="3519577"/>
                </a:lnTo>
                <a:lnTo>
                  <a:pt x="2337759" y="3657600"/>
                </a:lnTo>
                <a:lnTo>
                  <a:pt x="2639683" y="3804249"/>
                </a:lnTo>
                <a:lnTo>
                  <a:pt x="2950234" y="3916392"/>
                </a:lnTo>
                <a:lnTo>
                  <a:pt x="3355676" y="4037162"/>
                </a:lnTo>
                <a:lnTo>
                  <a:pt x="3812876" y="4140679"/>
                </a:lnTo>
                <a:lnTo>
                  <a:pt x="4278702" y="4209690"/>
                </a:lnTo>
                <a:lnTo>
                  <a:pt x="4649638" y="4261449"/>
                </a:lnTo>
                <a:lnTo>
                  <a:pt x="4891177" y="4313207"/>
                </a:lnTo>
                <a:close/>
              </a:path>
            </a:pathLst>
          </a:custGeom>
          <a:gradFill flip="none" rotWithShape="1">
            <a:gsLst>
              <a:gs pos="0">
                <a:srgbClr val="FFFF00">
                  <a:alpha val="50000"/>
                </a:srgbClr>
              </a:gs>
              <a:gs pos="100000">
                <a:srgbClr val="F8FFCD"/>
              </a:gs>
            </a:gsLst>
            <a:lin ang="1620000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20"/>
          </a:p>
        </p:txBody>
      </p:sp>
      <p:sp>
        <p:nvSpPr>
          <p:cNvPr id="23" name="Rectangle 22"/>
          <p:cNvSpPr/>
          <p:nvPr/>
        </p:nvSpPr>
        <p:spPr>
          <a:xfrm>
            <a:off x="2596065" y="6674031"/>
            <a:ext cx="5846618" cy="453626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2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6286"/>
            <a:ext cx="13381496" cy="1193630"/>
          </a:xfrm>
        </p:spPr>
        <p:txBody>
          <a:bodyPr>
            <a:normAutofit/>
          </a:bodyPr>
          <a:lstStyle/>
          <a:p>
            <a:r>
              <a:rPr lang="en-US" sz="4320" dirty="0"/>
              <a:t>The economic beauty of micro-transactions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565862" y="7114765"/>
            <a:ext cx="9869978" cy="352835"/>
            <a:chOff x="766618" y="5481782"/>
            <a:chExt cx="7996382" cy="294029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766618" y="5481782"/>
              <a:ext cx="7996382" cy="1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941147" y="5483423"/>
              <a:ext cx="73351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80" dirty="0"/>
                <a:t>Volume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28800" y="1805695"/>
            <a:ext cx="737062" cy="5303520"/>
            <a:chOff x="152400" y="1057563"/>
            <a:chExt cx="614218" cy="4419600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766618" y="1057563"/>
              <a:ext cx="0" cy="441960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52400" y="1066800"/>
              <a:ext cx="56399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80" dirty="0"/>
                <a:t>Price</a:t>
              </a:r>
            </a:p>
          </p:txBody>
        </p:sp>
      </p:grpSp>
      <p:sp>
        <p:nvSpPr>
          <p:cNvPr id="18" name="Freeform 17"/>
          <p:cNvSpPr/>
          <p:nvPr/>
        </p:nvSpPr>
        <p:spPr>
          <a:xfrm>
            <a:off x="2921231" y="1633900"/>
            <a:ext cx="8884920" cy="5185756"/>
          </a:xfrm>
          <a:custGeom>
            <a:avLst/>
            <a:gdLst>
              <a:gd name="connsiteX0" fmla="*/ 0 w 7404100"/>
              <a:gd name="connsiteY0" fmla="*/ 0 h 4165600"/>
              <a:gd name="connsiteX1" fmla="*/ 1892300 w 7404100"/>
              <a:gd name="connsiteY1" fmla="*/ 3352800 h 4165600"/>
              <a:gd name="connsiteX2" fmla="*/ 7404100 w 7404100"/>
              <a:gd name="connsiteY2" fmla="*/ 4165600 h 41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04100" h="4165600">
                <a:moveTo>
                  <a:pt x="0" y="0"/>
                </a:moveTo>
                <a:cubicBezTo>
                  <a:pt x="329141" y="1329266"/>
                  <a:pt x="658283" y="2658533"/>
                  <a:pt x="1892300" y="3352800"/>
                </a:cubicBezTo>
                <a:cubicBezTo>
                  <a:pt x="3126317" y="4047067"/>
                  <a:pt x="5265208" y="4106333"/>
                  <a:pt x="7404100" y="4165600"/>
                </a:cubicBezTo>
              </a:path>
            </a:pathLst>
          </a:cu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2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565862" y="5329959"/>
            <a:ext cx="2463338" cy="1779257"/>
            <a:chOff x="766618" y="3994449"/>
            <a:chExt cx="2052782" cy="1482714"/>
          </a:xfrm>
        </p:grpSpPr>
        <p:sp>
          <p:nvSpPr>
            <p:cNvPr id="22" name="Rectangle 21"/>
            <p:cNvSpPr/>
            <p:nvPr/>
          </p:nvSpPr>
          <p:spPr>
            <a:xfrm>
              <a:off x="766618" y="4343400"/>
              <a:ext cx="2052782" cy="1133763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chemeClr val="bg1"/>
              </a:bgClr>
            </a:pattFill>
            <a:ln w="50800">
              <a:solidFill>
                <a:srgbClr val="FF75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2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97178" y="3994449"/>
              <a:ext cx="1251945" cy="47705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3120" dirty="0">
                  <a:solidFill>
                    <a:srgbClr val="FFFF00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$19.95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937761" y="6244360"/>
            <a:ext cx="1282723" cy="5724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120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$6.95</a:t>
            </a:r>
          </a:p>
        </p:txBody>
      </p:sp>
      <p:sp>
        <p:nvSpPr>
          <p:cNvPr id="35" name="Freeform 34"/>
          <p:cNvSpPr/>
          <p:nvPr/>
        </p:nvSpPr>
        <p:spPr>
          <a:xfrm>
            <a:off x="8458201" y="6663100"/>
            <a:ext cx="3721608" cy="475488"/>
          </a:xfrm>
          <a:custGeom>
            <a:avLst/>
            <a:gdLst>
              <a:gd name="connsiteX0" fmla="*/ 0 w 3101340"/>
              <a:gd name="connsiteY0" fmla="*/ 0 h 396240"/>
              <a:gd name="connsiteX1" fmla="*/ 7620 w 3101340"/>
              <a:gd name="connsiteY1" fmla="*/ 396240 h 396240"/>
              <a:gd name="connsiteX2" fmla="*/ 3002280 w 3101340"/>
              <a:gd name="connsiteY2" fmla="*/ 373380 h 396240"/>
              <a:gd name="connsiteX3" fmla="*/ 3101340 w 3101340"/>
              <a:gd name="connsiteY3" fmla="*/ 297180 h 396240"/>
              <a:gd name="connsiteX4" fmla="*/ 3009900 w 3101340"/>
              <a:gd name="connsiteY4" fmla="*/ 266700 h 396240"/>
              <a:gd name="connsiteX5" fmla="*/ 3040380 w 3101340"/>
              <a:gd name="connsiteY5" fmla="*/ 198120 h 396240"/>
              <a:gd name="connsiteX6" fmla="*/ 2926080 w 3101340"/>
              <a:gd name="connsiteY6" fmla="*/ 129540 h 396240"/>
              <a:gd name="connsiteX7" fmla="*/ 2430780 w 3101340"/>
              <a:gd name="connsiteY7" fmla="*/ 114300 h 396240"/>
              <a:gd name="connsiteX8" fmla="*/ 1874520 w 3101340"/>
              <a:gd name="connsiteY8" fmla="*/ 106680 h 396240"/>
              <a:gd name="connsiteX9" fmla="*/ 1310640 w 3101340"/>
              <a:gd name="connsiteY9" fmla="*/ 83820 h 396240"/>
              <a:gd name="connsiteX10" fmla="*/ 746760 w 3101340"/>
              <a:gd name="connsiteY10" fmla="*/ 53340 h 396240"/>
              <a:gd name="connsiteX11" fmla="*/ 266700 w 3101340"/>
              <a:gd name="connsiteY11" fmla="*/ 15240 h 396240"/>
              <a:gd name="connsiteX12" fmla="*/ 0 w 3101340"/>
              <a:gd name="connsiteY12" fmla="*/ 0 h 39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01340" h="396240">
                <a:moveTo>
                  <a:pt x="0" y="0"/>
                </a:moveTo>
                <a:lnTo>
                  <a:pt x="7620" y="396240"/>
                </a:lnTo>
                <a:lnTo>
                  <a:pt x="3002280" y="373380"/>
                </a:lnTo>
                <a:lnTo>
                  <a:pt x="3101340" y="297180"/>
                </a:lnTo>
                <a:lnTo>
                  <a:pt x="3009900" y="266700"/>
                </a:lnTo>
                <a:lnTo>
                  <a:pt x="3040380" y="198120"/>
                </a:lnTo>
                <a:lnTo>
                  <a:pt x="2926080" y="129540"/>
                </a:lnTo>
                <a:lnTo>
                  <a:pt x="2430780" y="114300"/>
                </a:lnTo>
                <a:lnTo>
                  <a:pt x="1874520" y="106680"/>
                </a:lnTo>
                <a:lnTo>
                  <a:pt x="1310640" y="83820"/>
                </a:lnTo>
                <a:lnTo>
                  <a:pt x="746760" y="53340"/>
                </a:lnTo>
                <a:lnTo>
                  <a:pt x="266700" y="1524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FF00">
                  <a:alpha val="50000"/>
                </a:srgbClr>
              </a:gs>
              <a:gs pos="100000">
                <a:srgbClr val="F8FFC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20"/>
          </a:p>
        </p:txBody>
      </p:sp>
      <p:sp>
        <p:nvSpPr>
          <p:cNvPr id="36" name="TextBox 35"/>
          <p:cNvSpPr txBox="1"/>
          <p:nvPr/>
        </p:nvSpPr>
        <p:spPr>
          <a:xfrm>
            <a:off x="10069203" y="6255647"/>
            <a:ext cx="3088987" cy="5724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20" dirty="0"/>
              <a:t>The Long Tail …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64475" y="2105101"/>
            <a:ext cx="3062249" cy="5724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20" dirty="0"/>
              <a:t>The “Tall” Tail …</a:t>
            </a:r>
          </a:p>
        </p:txBody>
      </p:sp>
    </p:spTree>
    <p:extLst>
      <p:ext uri="{BB962C8B-B14F-4D97-AF65-F5344CB8AC3E}">
        <p14:creationId xmlns:p14="http://schemas.microsoft.com/office/powerpoint/2010/main" val="343586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3" grpId="0" animBg="1"/>
      <p:bldP spid="18" grpId="0" animBg="1"/>
      <p:bldP spid="30" grpId="0" animBg="1"/>
      <p:bldP spid="30" grpId="1" animBg="1"/>
      <p:bldP spid="35" grpId="0" animBg="1"/>
      <p:bldP spid="36" grpId="0"/>
      <p:bldP spid="37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276600"/>
            <a:ext cx="10972800" cy="1193630"/>
          </a:xfrm>
        </p:spPr>
        <p:txBody>
          <a:bodyPr/>
          <a:lstStyle/>
          <a:p>
            <a:pPr algn="ctr"/>
            <a:r>
              <a:rPr lang="en-US" sz="7200" dirty="0" smtClean="0"/>
              <a:t>Which is bigger, the long tail, or the tall tail?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41726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Micro-transaction types: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953000" y="1710106"/>
            <a:ext cx="0" cy="576072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9982200" y="1710106"/>
            <a:ext cx="0" cy="576072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99" y="6344402"/>
            <a:ext cx="2567221" cy="118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1197249" y="5953841"/>
            <a:ext cx="2533426" cy="1573889"/>
            <a:chOff x="6858000" y="4361000"/>
            <a:chExt cx="2111188" cy="1311574"/>
          </a:xfrm>
        </p:grpSpPr>
        <p:pic>
          <p:nvPicPr>
            <p:cNvPr id="2058" name="Picture 10" descr="C:\Users\Nick\AppData\Local\Microsoft\Windows\Temporary Internet Files\Content.IE5\YOCOZZMX\MC900340416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4361000"/>
              <a:ext cx="957991" cy="1311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805408" y="4668763"/>
              <a:ext cx="1163780" cy="589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Comic Sans MS" pitchFamily="66" charset="0"/>
                </a:rPr>
                <a:t>+10%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64303" y="2584472"/>
            <a:ext cx="42960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Avatars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Fashion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Accessories</a:t>
            </a:r>
          </a:p>
          <a:p>
            <a:endParaRPr lang="en-US" sz="3200" dirty="0"/>
          </a:p>
          <a:p>
            <a:r>
              <a:rPr lang="en-US" sz="3200" dirty="0"/>
              <a:t>Things that do not adjust the balance of the game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51780" y="2584472"/>
            <a:ext cx="46088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Kill 10 more </a:t>
            </a:r>
            <a:r>
              <a:rPr lang="en-US" sz="3200" dirty="0" err="1"/>
              <a:t>Orcs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  <a:p>
            <a:pPr algn="ctr"/>
            <a:r>
              <a:rPr lang="en-US" sz="3200" dirty="0"/>
              <a:t>= or =</a:t>
            </a:r>
          </a:p>
          <a:p>
            <a:pPr algn="ctr"/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Pay 10 gold coins</a:t>
            </a:r>
          </a:p>
          <a:p>
            <a:endParaRPr lang="en-US" sz="3200" dirty="0"/>
          </a:p>
          <a:p>
            <a:endParaRPr lang="en-US" sz="3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869560" y="5460093"/>
            <a:ext cx="3196081" cy="2162873"/>
            <a:chOff x="3276600" y="4065006"/>
            <a:chExt cx="2663401" cy="1802394"/>
          </a:xfrm>
        </p:grpSpPr>
        <p:pic>
          <p:nvPicPr>
            <p:cNvPr id="2054" name="Picture 6" descr="C:\Users\Nick\AppData\Local\Microsoft\Windows\Temporary Internet Files\Content.IE5\LX87PKDC\MC900215354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4065006"/>
              <a:ext cx="2068717" cy="1726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365805" y="5037789"/>
              <a:ext cx="5741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tx1">
                      <a:lumMod val="65000"/>
                    </a:schemeClr>
                  </a:solidFill>
                </a:rPr>
                <a:t>Time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76600" y="5559623"/>
              <a:ext cx="730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tx1">
                      <a:lumMod val="65000"/>
                    </a:schemeClr>
                  </a:solidFill>
                </a:rPr>
                <a:t>Money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931884" y="1704074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Bling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77449" y="1704073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Accelerators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805161" y="1706346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Power-ups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347961" y="2921472"/>
            <a:ext cx="37490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Pay to get 10 gold coins to get +10% attack bonus for 12 hours</a:t>
            </a:r>
          </a:p>
        </p:txBody>
      </p:sp>
    </p:spTree>
    <p:extLst>
      <p:ext uri="{BB962C8B-B14F-4D97-AF65-F5344CB8AC3E}">
        <p14:creationId xmlns:p14="http://schemas.microsoft.com/office/powerpoint/2010/main" val="17418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11" grpId="0"/>
      <p:bldP spid="23" grpId="0"/>
      <p:bldP spid="24" grpId="0"/>
      <p:bldP spid="25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6335"/>
            <a:ext cx="11625208" cy="1193630"/>
          </a:xfrm>
        </p:spPr>
        <p:txBody>
          <a:bodyPr/>
          <a:lstStyle/>
          <a:p>
            <a:r>
              <a:rPr lang="en-US" dirty="0" smtClean="0"/>
              <a:t>A/B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9965"/>
            <a:ext cx="8915400" cy="1447800"/>
          </a:xfrm>
        </p:spPr>
        <p:txBody>
          <a:bodyPr/>
          <a:lstStyle/>
          <a:p>
            <a:r>
              <a:rPr lang="en-US" dirty="0" smtClean="0"/>
              <a:t>If you are not doing A/B testing, go home.</a:t>
            </a:r>
          </a:p>
          <a:p>
            <a:r>
              <a:rPr lang="en-US" dirty="0" smtClean="0"/>
              <a:t>Yes, it is </a:t>
            </a:r>
            <a:r>
              <a:rPr lang="en-US" u="sng" dirty="0" smtClean="0"/>
              <a:t>that</a:t>
            </a:r>
            <a:r>
              <a:rPr lang="en-US" dirty="0" smtClean="0"/>
              <a:t> important!</a:t>
            </a:r>
            <a:endParaRPr lang="en-US" dirty="0"/>
          </a:p>
        </p:txBody>
      </p:sp>
      <p:pic>
        <p:nvPicPr>
          <p:cNvPr id="1028" name="Picture 4" descr="http://www.umich.edu/%7Eeng217/student_projects/chicagobw/ccg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508">
            <a:off x="5765053" y="2596574"/>
            <a:ext cx="7667625" cy="4362229"/>
          </a:xfrm>
          <a:prstGeom prst="rect">
            <a:avLst/>
          </a:prstGeom>
          <a:noFill/>
          <a:effectLst>
            <a:outerShdw blurRad="469900" dist="3937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41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>
          <a:xfrm>
            <a:off x="3200400" y="1345403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Measure Everything!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76800" y="5841203"/>
            <a:ext cx="5078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Analytics is now just as important as game design!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260" y="2488403"/>
            <a:ext cx="7520940" cy="320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/>
          <p:cNvSpPr txBox="1"/>
          <p:nvPr/>
        </p:nvSpPr>
        <p:spPr>
          <a:xfrm>
            <a:off x="6272146" y="6514865"/>
            <a:ext cx="837314" cy="369332"/>
          </a:xfrm>
          <a:prstGeom prst="rect">
            <a:avLst/>
          </a:prstGeom>
          <a:solidFill>
            <a:srgbClr val="FF0000">
              <a:alpha val="62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Play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00" y="6494737"/>
            <a:ext cx="838200" cy="369332"/>
          </a:xfrm>
          <a:prstGeom prst="rect">
            <a:avLst/>
          </a:prstGeom>
          <a:solidFill>
            <a:srgbClr val="FF0000">
              <a:alpha val="62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Join</a:t>
            </a:r>
            <a:endParaRPr lang="en-US" b="1" dirty="0"/>
          </a:p>
        </p:txBody>
      </p:sp>
      <p:sp>
        <p:nvSpPr>
          <p:cNvPr id="7" name="TextBox 4"/>
          <p:cNvSpPr txBox="1"/>
          <p:nvPr/>
        </p:nvSpPr>
        <p:spPr>
          <a:xfrm>
            <a:off x="7174614" y="6514865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1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838200"/>
            <a:ext cx="10896600" cy="3352800"/>
          </a:xfrm>
        </p:spPr>
        <p:txBody>
          <a:bodyPr/>
          <a:lstStyle/>
          <a:p>
            <a:pPr algn="ctr"/>
            <a:r>
              <a:rPr lang="en-US" sz="7200" dirty="0"/>
              <a:t>If you don’t </a:t>
            </a:r>
            <a:r>
              <a:rPr lang="en-US" sz="7200" dirty="0" smtClean="0"/>
              <a:t>measure anything, </a:t>
            </a:r>
            <a:r>
              <a:rPr lang="en-US" sz="7200" dirty="0"/>
              <a:t>how can you see if you’ve improved?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62200"/>
            <a:ext cx="2688336" cy="5714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0961" y="4871112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rebuchet MS" panose="020B0603020202020204" pitchFamily="34" charset="0"/>
              </a:rPr>
              <a:t>“He </a:t>
            </a:r>
            <a:r>
              <a:rPr lang="en-US" sz="3200" b="1" dirty="0">
                <a:latin typeface="Trebuchet MS" panose="020B0603020202020204" pitchFamily="34" charset="0"/>
              </a:rPr>
              <a:t>uses statistics as a drunken man uses </a:t>
            </a:r>
            <a:r>
              <a:rPr lang="en-US" sz="3200" b="1" dirty="0" smtClean="0">
                <a:latin typeface="Trebuchet MS" panose="020B0603020202020204" pitchFamily="34" charset="0"/>
              </a:rPr>
              <a:t>lamp-posts ...</a:t>
            </a:r>
            <a:endParaRPr lang="en-US" sz="3200" b="1" dirty="0">
              <a:latin typeface="Trebuchet MS" panose="020B060302020202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6261329"/>
            <a:ext cx="8743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rebuchet MS" panose="020B0603020202020204" pitchFamily="34" charset="0"/>
              </a:rPr>
              <a:t>... for </a:t>
            </a:r>
            <a:r>
              <a:rPr lang="en-US" sz="3200" b="1" dirty="0">
                <a:latin typeface="Trebuchet MS" panose="020B0603020202020204" pitchFamily="34" charset="0"/>
              </a:rPr>
              <a:t>support rather than </a:t>
            </a:r>
            <a:r>
              <a:rPr lang="en-US" sz="3200" b="1" dirty="0" smtClean="0">
                <a:latin typeface="Trebuchet MS" panose="020B0603020202020204" pitchFamily="34" charset="0"/>
              </a:rPr>
              <a:t>illumination!”</a:t>
            </a:r>
            <a:endParaRPr lang="en-US" sz="3200" b="1" dirty="0">
              <a:latin typeface="Trebuchet MS" panose="020B060302020202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39600" y="7467600"/>
            <a:ext cx="22974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Andrew Lang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00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3844"/>
            <a:ext cx="13381496" cy="1193630"/>
          </a:xfrm>
        </p:spPr>
        <p:txBody>
          <a:bodyPr/>
          <a:lstStyle/>
          <a:p>
            <a:r>
              <a:rPr lang="en-US" dirty="0" smtClean="0"/>
              <a:t>It’s the tastes of the fish, not the tastes of the fisherman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400800"/>
            <a:ext cx="13381496" cy="1676401"/>
          </a:xfrm>
        </p:spPr>
        <p:txBody>
          <a:bodyPr/>
          <a:lstStyle/>
          <a:p>
            <a:r>
              <a:rPr lang="en-US" dirty="0" smtClean="0"/>
              <a:t>Don’t be a </a:t>
            </a:r>
            <a:r>
              <a:rPr lang="en-US" i="1" dirty="0" smtClean="0"/>
              <a:t>Prima donna</a:t>
            </a:r>
          </a:p>
          <a:p>
            <a:r>
              <a:rPr lang="en-US" i="1" dirty="0" smtClean="0"/>
              <a:t>Data</a:t>
            </a:r>
            <a:r>
              <a:rPr lang="en-US" dirty="0" smtClean="0"/>
              <a:t> levels all arguments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994437"/>
            <a:ext cx="4669820" cy="4114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200400"/>
            <a:ext cx="4114800" cy="226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3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751" y="534883"/>
            <a:ext cx="13381496" cy="1193630"/>
          </a:xfrm>
        </p:spPr>
        <p:txBody>
          <a:bodyPr/>
          <a:lstStyle/>
          <a:p>
            <a:r>
              <a:rPr lang="en-US" sz="7200" dirty="0" smtClean="0"/>
              <a:t>Martin Gardner</a:t>
            </a:r>
            <a:endParaRPr lang="en-US" sz="72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3146646"/>
            <a:ext cx="8420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“Martin has turned thousands of children into mathematicians, and thousands of mathematicians into 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children.”</a:t>
            </a:r>
            <a:endParaRPr lang="en-US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blog.kleinproject.org/wp-content/uploads/2014/09/Gard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7701">
            <a:off x="9593419" y="720067"/>
            <a:ext cx="4107211" cy="6730957"/>
          </a:xfrm>
          <a:prstGeom prst="rect">
            <a:avLst/>
          </a:prstGeom>
          <a:noFill/>
          <a:effectLst>
            <a:outerShdw blurRad="165100" dist="330200" dir="864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70092" y="6477000"/>
            <a:ext cx="37834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Ronald </a:t>
            </a:r>
            <a:r>
              <a:rPr lang="en-US" dirty="0"/>
              <a:t>Lewis Graham </a:t>
            </a:r>
          </a:p>
        </p:txBody>
      </p:sp>
    </p:spTree>
    <p:extLst>
      <p:ext uri="{BB962C8B-B14F-4D97-AF65-F5344CB8AC3E}">
        <p14:creationId xmlns:p14="http://schemas.microsoft.com/office/powerpoint/2010/main" val="321291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1596"/>
            <a:ext cx="13381496" cy="1193630"/>
          </a:xfrm>
        </p:spPr>
        <p:txBody>
          <a:bodyPr/>
          <a:lstStyle/>
          <a:p>
            <a:r>
              <a:rPr lang="en-US" dirty="0" smtClean="0"/>
              <a:t>Iteration is the name of the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5188" y="2905547"/>
            <a:ext cx="6858000" cy="2461822"/>
          </a:xfrm>
        </p:spPr>
        <p:txBody>
          <a:bodyPr/>
          <a:lstStyle/>
          <a:p>
            <a:r>
              <a:rPr lang="en-US" dirty="0" smtClean="0"/>
              <a:t>Try</a:t>
            </a:r>
          </a:p>
          <a:p>
            <a:r>
              <a:rPr lang="en-US" dirty="0" smtClean="0"/>
              <a:t>Learn (from results and mistakes)</a:t>
            </a:r>
          </a:p>
          <a:p>
            <a:r>
              <a:rPr lang="en-US" dirty="0" smtClean="0"/>
              <a:t>Iterate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1700" y="6477000"/>
            <a:ext cx="104310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You have to measure everything!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If you don’t, how do you know if you got better or worse?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 rot="19213077">
            <a:off x="1403477" y="2109694"/>
            <a:ext cx="3155502" cy="3861268"/>
            <a:chOff x="8443873" y="2598928"/>
            <a:chExt cx="3155502" cy="3861268"/>
          </a:xfrm>
          <a:effectLst/>
        </p:grpSpPr>
        <p:sp>
          <p:nvSpPr>
            <p:cNvPr id="7" name="Curved Up Arrow 6"/>
            <p:cNvSpPr/>
            <p:nvPr/>
          </p:nvSpPr>
          <p:spPr>
            <a:xfrm>
              <a:off x="8839200" y="5669545"/>
              <a:ext cx="2667000" cy="790651"/>
            </a:xfrm>
            <a:prstGeom prst="curvedUpArrow">
              <a:avLst>
                <a:gd name="adj1" fmla="val 25000"/>
                <a:gd name="adj2" fmla="val 111131"/>
                <a:gd name="adj3" fmla="val 25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8" name="Curved Up Arrow 7"/>
            <p:cNvSpPr/>
            <p:nvPr/>
          </p:nvSpPr>
          <p:spPr>
            <a:xfrm rot="14319122">
              <a:off x="9870550" y="3537102"/>
              <a:ext cx="2667000" cy="790651"/>
            </a:xfrm>
            <a:prstGeom prst="curvedUpArrow">
              <a:avLst>
                <a:gd name="adj1" fmla="val 25000"/>
                <a:gd name="adj2" fmla="val 111131"/>
                <a:gd name="adj3" fmla="val 25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9" name="Curved Up Arrow 8"/>
            <p:cNvSpPr/>
            <p:nvPr/>
          </p:nvSpPr>
          <p:spPr>
            <a:xfrm rot="7423233">
              <a:off x="7505699" y="3709689"/>
              <a:ext cx="2667000" cy="790651"/>
            </a:xfrm>
            <a:prstGeom prst="curvedUpArrow">
              <a:avLst>
                <a:gd name="adj1" fmla="val 25000"/>
                <a:gd name="adj2" fmla="val 111131"/>
                <a:gd name="adj3" fmla="val 25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 rot="20915851">
            <a:off x="8602629" y="4875744"/>
            <a:ext cx="533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“There </a:t>
            </a:r>
            <a:r>
              <a:rPr lang="en-US" i="1" dirty="0"/>
              <a:t>is no such thing as a failed experiment, only experiments with unexpected outcomes</a:t>
            </a:r>
            <a:r>
              <a:rPr lang="en-US" i="1" dirty="0" smtClean="0"/>
              <a:t>.”</a:t>
            </a:r>
            <a:br>
              <a:rPr lang="en-US" i="1" dirty="0" smtClean="0"/>
            </a:br>
            <a:r>
              <a:rPr lang="en-US" i="1" dirty="0" smtClean="0"/>
              <a:t> 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/>
              <a:t>- Buckminster </a:t>
            </a:r>
            <a:r>
              <a:rPr lang="en-US" i="1" dirty="0"/>
              <a:t>Fuller</a:t>
            </a:r>
          </a:p>
        </p:txBody>
      </p:sp>
    </p:spTree>
    <p:extLst>
      <p:ext uri="{BB962C8B-B14F-4D97-AF65-F5344CB8AC3E}">
        <p14:creationId xmlns:p14="http://schemas.microsoft.com/office/powerpoint/2010/main" val="83281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4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62200"/>
            <a:ext cx="13381496" cy="3048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8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"It's only a mistake if you don't learn from it."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0" y="6553200"/>
            <a:ext cx="7827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(Somebody’s mom, or dad, or some teacher or other …)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28777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7.staticflickr.com/6086/6114656839_dddc5a8d8d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5"/>
          <a:stretch/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049000" y="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Image: </a:t>
            </a:r>
            <a:r>
              <a:rPr lang="en-US" sz="2000" dirty="0">
                <a:solidFill>
                  <a:schemeClr val="tx2"/>
                </a:solidFill>
              </a:rPr>
              <a:t>Brendan </a:t>
            </a:r>
            <a:r>
              <a:rPr lang="en-US" sz="2000" dirty="0" smtClean="0">
                <a:solidFill>
                  <a:schemeClr val="tx2"/>
                </a:solidFill>
              </a:rPr>
              <a:t>Lynch (</a:t>
            </a:r>
            <a:r>
              <a:rPr lang="en-US" sz="2000" dirty="0" err="1" smtClean="0">
                <a:solidFill>
                  <a:schemeClr val="tx2"/>
                </a:solidFill>
              </a:rPr>
              <a:t>flickr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7467600"/>
            <a:ext cx="1165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Be </a:t>
            </a:r>
            <a:r>
              <a:rPr lang="en-US" sz="3200" dirty="0">
                <a:solidFill>
                  <a:schemeClr val="tx2"/>
                </a:solidFill>
              </a:rPr>
              <a:t>DATA </a:t>
            </a:r>
            <a:r>
              <a:rPr lang="en-US" sz="3200" dirty="0" smtClean="0">
                <a:solidFill>
                  <a:schemeClr val="tx2"/>
                </a:solidFill>
              </a:rPr>
              <a:t>DRIVEN – Testing </a:t>
            </a:r>
            <a:r>
              <a:rPr lang="en-US" sz="3200" u="sng" dirty="0" smtClean="0">
                <a:solidFill>
                  <a:schemeClr val="tx2"/>
                </a:solidFill>
              </a:rPr>
              <a:t>always</a:t>
            </a:r>
            <a:r>
              <a:rPr lang="en-US" sz="3200" dirty="0" smtClean="0">
                <a:solidFill>
                  <a:schemeClr val="tx2"/>
                </a:solidFill>
              </a:rPr>
              <a:t> beats guessing!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0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90" y="-184227"/>
            <a:ext cx="14642690" cy="841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7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9" t="-109" r="-1279" b="5267"/>
          <a:stretch/>
        </p:blipFill>
        <p:spPr>
          <a:xfrm>
            <a:off x="-533399" y="-152400"/>
            <a:ext cx="15468600" cy="8918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881" y="5921276"/>
            <a:ext cx="937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“I </a:t>
            </a:r>
            <a:r>
              <a:rPr lang="en-US" sz="3600" dirty="0">
                <a:solidFill>
                  <a:schemeClr val="tx2"/>
                </a:solidFill>
              </a:rPr>
              <a:t>never guess. It is a capital mistake to theorize before one has data. Insensibly one begins to twist facts to suit theories, instead of theories to suit facts</a:t>
            </a:r>
            <a:r>
              <a:rPr lang="en-US" sz="3600" dirty="0" smtClean="0">
                <a:solidFill>
                  <a:schemeClr val="tx2"/>
                </a:solidFill>
              </a:rPr>
              <a:t>.”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65519" y="7337048"/>
            <a:ext cx="391248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Sherlock Holmes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 (Sir Arthur Conon Doyle)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881" y="0"/>
            <a:ext cx="19848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Image: BBC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9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729" y="421569"/>
            <a:ext cx="7239000" cy="7386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6490682"/>
            <a:ext cx="3896269" cy="1009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96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228600"/>
            <a:ext cx="11049000" cy="1193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3600" dirty="0" smtClean="0">
                <a:solidFill>
                  <a:schemeClr val="tx2"/>
                </a:solidFill>
              </a:rPr>
              <a:t>“You </a:t>
            </a:r>
            <a:r>
              <a:rPr lang="en-US" sz="3600" dirty="0">
                <a:solidFill>
                  <a:schemeClr val="tx2"/>
                </a:solidFill>
              </a:rPr>
              <a:t>can use an eraser on the drafting table or a sledge hammer on the construction site</a:t>
            </a:r>
            <a:r>
              <a:rPr lang="en-US" sz="3600" dirty="0" smtClean="0">
                <a:solidFill>
                  <a:schemeClr val="tx2"/>
                </a:solidFill>
              </a:rPr>
              <a:t>.” 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91400" y="914400"/>
            <a:ext cx="2462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2"/>
                </a:solidFill>
              </a:rPr>
              <a:t>- Frank Lloyd Wright</a:t>
            </a:r>
            <a:endParaRPr lang="en-US" sz="20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52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52171" cy="6736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615" y="7086600"/>
            <a:ext cx="13782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“There </a:t>
            </a:r>
            <a:r>
              <a:rPr lang="en-US" sz="2800" dirty="0">
                <a:solidFill>
                  <a:schemeClr val="tx2"/>
                </a:solidFill>
              </a:rPr>
              <a:t>is nothing so useless as doing efficiently that which should not be done at all</a:t>
            </a:r>
            <a:r>
              <a:rPr lang="en-US" sz="2800" dirty="0" smtClean="0">
                <a:solidFill>
                  <a:schemeClr val="tx2"/>
                </a:solidFill>
              </a:rPr>
              <a:t>.”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80377" y="7781512"/>
            <a:ext cx="1871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- Peter Drucker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73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0"/>
            <a:ext cx="15468600" cy="82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55347" y="7772400"/>
            <a:ext cx="4875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Image: Glengarry </a:t>
            </a:r>
            <a:r>
              <a:rPr lang="en-US" sz="1600" b="1" dirty="0">
                <a:solidFill>
                  <a:schemeClr val="tx2"/>
                </a:solidFill>
              </a:rPr>
              <a:t>Glen </a:t>
            </a:r>
            <a:r>
              <a:rPr lang="en-US" sz="1600" b="1" dirty="0" smtClean="0">
                <a:solidFill>
                  <a:schemeClr val="tx2"/>
                </a:solidFill>
              </a:rPr>
              <a:t>Ross – New Line Cinema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111" y="4978880"/>
            <a:ext cx="5104765" cy="1676400"/>
          </a:xfrm>
          <a:prstGeom prst="rect">
            <a:avLst/>
          </a:prstGeom>
          <a:noFill/>
        </p:spPr>
        <p:txBody>
          <a:bodyPr wrap="none" rtlCol="0">
            <a:prstTxWarp prst="textSlantDown">
              <a:avLst>
                <a:gd name="adj" fmla="val 83170"/>
              </a:avLst>
            </a:prstTxWarp>
            <a:spAutoFit/>
          </a:bodyPr>
          <a:lstStyle/>
          <a:p>
            <a:r>
              <a:rPr lang="en-US" sz="4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T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     </a:t>
            </a:r>
            <a:r>
              <a:rPr lang="en-US" sz="32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testing</a:t>
            </a:r>
            <a:endParaRPr lang="en-US" sz="3200" dirty="0">
              <a:solidFill>
                <a:schemeClr val="bg2">
                  <a:lumMod val="40000"/>
                  <a:lumOff val="60000"/>
                </a:schemeClr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0829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8112" y="5623354"/>
            <a:ext cx="10896600" cy="1623625"/>
          </a:xfrm>
        </p:spPr>
        <p:txBody>
          <a:bodyPr/>
          <a:lstStyle/>
          <a:p>
            <a:pPr algn="ctr"/>
            <a:r>
              <a:rPr lang="en-US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“Switching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shade of blue used on advertising links in Gmail and Google search earned the company an extra $200m a year in </a:t>
            </a:r>
            <a:r>
              <a:rPr lang="en-US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revenue!”</a:t>
            </a:r>
            <a:endParaRPr lang="en-US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12" y="2286000"/>
            <a:ext cx="7543800" cy="3314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1278" y="533400"/>
            <a:ext cx="135902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50 Shades of Blue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7391400"/>
            <a:ext cx="6247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Dan </a:t>
            </a:r>
            <a:r>
              <a:rPr lang="en-US" sz="2400" dirty="0" err="1" smtClean="0">
                <a:solidFill>
                  <a:srgbClr val="002060"/>
                </a:solidFill>
              </a:rPr>
              <a:t>Cobley</a:t>
            </a:r>
            <a:r>
              <a:rPr lang="en-US" sz="2400" dirty="0" smtClean="0">
                <a:solidFill>
                  <a:srgbClr val="002060"/>
                </a:solidFill>
              </a:rPr>
              <a:t> – Google UK Managing Director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77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3381496" cy="6880956"/>
          </a:xfrm>
        </p:spPr>
        <p:txBody>
          <a:bodyPr/>
          <a:lstStyle/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F425: 18        ADD       CLC           CLEAR CARRY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F426: A2 02               LDX  #$2      INDEX FOR 3-BYTE ADD.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F428: B5 F9     ADD1      LDA  M1,X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F42A: 75 F5               ADC  M2,X     ADD A BYTE OF MANT2 TO MANT1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F42C: 95 F9               STA  M1,X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F42E: CA                  DEX           INDEX TO NEXT MORE SIGNIF. BYTE.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F42F: 10 F7               BPL  ADD1     LOOP UNTIL DONE.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F431: 60                  RTS           RETURN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F432: 06 F3     MD1       ASL  SIGN     CLEAR LSB OF SIGN.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F434: 20 37 F4            JSR  ABSWAP   ABS VAL OF M1, THEN SWAP WITH M2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F437: 24 F9     ABSWAP    BIT  M1       MANT1 NEGATIVE?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F439: 10 05               BPL  ABSWAP1  NO, SWAP WITH MANT2 AND RETURN.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F43B: 20 A4 F4            JSR  FCOMPL   YES, COMPLEMENT IT.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F43E: E6 F3               INC  SIGN     INCR SIGN, COMPLEMENTING LSB.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F440: 38        ABSWAP1   SEC           SET CARRY FOR RETURN TO MUL/DIV.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F441: A2 04     SWAP      LDX  #$4      INDEX FOR 4 BYTE SWAP.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F443: 94 FB     SWAP1     STY  E-1,X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F445: B5 F7               LDA  X1-1,X   SWAP A BYTE OF EXP/MANT1 WITH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F447: B4 F3               LDY  X2-1,X   EXP/MANT2 AND LEAVE A COPY OF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F449: 94 F7               STY  X1-1,X   MANT1 IN E (3 BYTES).  E+3 USED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F44B: 95 F3               STA  X2-1,X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F44D: CA                  DEX           ADVANCE INDEX TO NEXT BYTE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F44E: D0 F3               BNE  SWAP1    LOOP UNTIL DONE.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F450: 60                  RTS           RETURN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F451: A9 8E     FLOAT     LDA  #$8E     INIT EXP1 TO 14,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F453: 85 F8               STA  X1       THEN NORMALIZE TO FLOAT.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F455: A5 F9     NORM1     LDA  M1       HIGH-ORDER MANT1 BYTE.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F457: C9 C0               CMP  #$C0     UPPER TWO BITS UNEQUAL?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F459: 30 0C               BMI  RTS1     YES, RETURN WITH MANT1 NORMALIZED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F45B: C6 F8               DEC  X1       DECREMENT EXP1.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F45D: 06 FB               ASL  M1+2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F45F: 26 FA               ROL  M1+1     SHIFT MANT1 (3 BYTES) LEFT.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F461: 26 F9               ROL  M1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F463: A5 F8     NORM      LDA  X1       EXP1 ZERO?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F465: D0 EE               BNE  NORM1    NO, CONTINUE NORMALIZING.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F467: 60        RTS1      RTS           RETURN.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F468: 20 A4 F4  FSUB      JSR  FCOMPL   CMPL MANT1,CLEARS CARRY UNLESS 0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F46B: 20 7B F4  SWPALGN   JSR  ALGNSWP  RIGHT SHIFT MANT1 OR SWAP WITH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F46E: A5 F4     FADD      LDA  X2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F470: C5 F8               CMP  X1       COMPARE EXP1 WITH EXP2.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F472: D0 F7               BNE  SWPALGN  IF #,SWAP ADDENDS OR ALIGN MANTS.</a:t>
            </a:r>
            <a:b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838200"/>
            <a:ext cx="7711052" cy="615469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489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13381496" cy="5431157"/>
          </a:xfrm>
        </p:spPr>
        <p:txBody>
          <a:bodyPr/>
          <a:lstStyle/>
          <a:p>
            <a:pPr marL="0" indent="0" algn="ctr">
              <a:buNone/>
            </a:pPr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8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Errors using inadequate data are much less than those using no data at all.</a:t>
            </a:r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04215" y="6906014"/>
            <a:ext cx="4463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- Charles Babbage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3881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farm5.staticflickr.com/4063/4240067828_4da193fa16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1450"/>
            <a:ext cx="14325600" cy="790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0" y="1057743"/>
            <a:ext cx="6622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How much water is in the bath?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5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3.staticflickr.com/2845/9293577479_d34b9800d5_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0"/>
            <a:ext cx="14658474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6463" y="7651834"/>
            <a:ext cx="3429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Image: </a:t>
            </a:r>
            <a:r>
              <a:rPr lang="en-US" sz="1600" dirty="0" err="1" smtClean="0">
                <a:solidFill>
                  <a:schemeClr val="tx2"/>
                </a:solidFill>
              </a:rPr>
              <a:t>hugovk</a:t>
            </a:r>
            <a:r>
              <a:rPr lang="en-US" sz="1600" dirty="0" smtClean="0">
                <a:solidFill>
                  <a:schemeClr val="tx2"/>
                </a:solidFill>
              </a:rPr>
              <a:t> (</a:t>
            </a:r>
            <a:r>
              <a:rPr lang="en-US" sz="1600" dirty="0" err="1" smtClean="0">
                <a:solidFill>
                  <a:schemeClr val="tx2"/>
                </a:solidFill>
              </a:rPr>
              <a:t>flickr</a:t>
            </a:r>
            <a:r>
              <a:rPr lang="en-US" sz="16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463" y="5660023"/>
            <a:ext cx="7239000" cy="175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"</a:t>
            </a:r>
            <a:r>
              <a:rPr lang="en-US" sz="3600" b="1" dirty="0">
                <a:solidFill>
                  <a:schemeClr val="tx2"/>
                </a:solidFill>
              </a:rPr>
              <a:t>If a tree falls in a forest and no one is around to hear it, does it make a sound?</a:t>
            </a:r>
            <a:r>
              <a:rPr lang="en-US" sz="3600" dirty="0">
                <a:solidFill>
                  <a:schemeClr val="tx2"/>
                </a:solidFill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40075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13381496" cy="1193630"/>
          </a:xfrm>
        </p:spPr>
        <p:txBody>
          <a:bodyPr/>
          <a:lstStyle/>
          <a:p>
            <a:r>
              <a:rPr lang="en-US" dirty="0" smtClean="0"/>
              <a:t>If you build it, they will come (NOT!)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947797"/>
            <a:ext cx="10972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have the greatest game in the world, and nobody knows about it, it’s just the greatest game in the world that nobody knows about!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33889" y="3502462"/>
            <a:ext cx="5532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Content is King!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3342">
            <a:off x="1555792" y="4647340"/>
            <a:ext cx="3688478" cy="2246385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42" y="4657312"/>
            <a:ext cx="3276371" cy="32763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91400" y="3502462"/>
            <a:ext cx="6647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Distribution is God!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409" y="522813"/>
            <a:ext cx="2587966" cy="258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4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arm4.staticflickr.com/3246/2770529443_e0fbee4d01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7696200"/>
            <a:ext cx="269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Image: </a:t>
            </a:r>
            <a:r>
              <a:rPr lang="en-US" sz="2000" dirty="0" err="1">
                <a:solidFill>
                  <a:schemeClr val="tx2"/>
                </a:solidFill>
              </a:rPr>
              <a:t>jcolman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(</a:t>
            </a:r>
            <a:r>
              <a:rPr lang="en-US" sz="2000" dirty="0" err="1" smtClean="0">
                <a:solidFill>
                  <a:schemeClr val="tx2"/>
                </a:solidFill>
              </a:rPr>
              <a:t>flickr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05800" y="304800"/>
            <a:ext cx="5942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Visibility is oxygen</a:t>
            </a:r>
            <a:endParaRPr lang="en-US" sz="5400" dirty="0"/>
          </a:p>
        </p:txBody>
      </p:sp>
      <p:sp>
        <p:nvSpPr>
          <p:cNvPr id="2" name="TextBox 1"/>
          <p:cNvSpPr txBox="1"/>
          <p:nvPr/>
        </p:nvSpPr>
        <p:spPr>
          <a:xfrm>
            <a:off x="3810000" y="5486400"/>
            <a:ext cx="1058773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solidFill>
                  <a:schemeClr val="tx2"/>
                </a:solidFill>
              </a:rPr>
              <a:t>“We </a:t>
            </a:r>
            <a:r>
              <a:rPr lang="en-US" sz="4400" dirty="0">
                <a:solidFill>
                  <a:schemeClr val="tx2"/>
                </a:solidFill>
              </a:rPr>
              <a:t>were kind of </a:t>
            </a:r>
            <a:r>
              <a:rPr lang="en-US" sz="4400" dirty="0" smtClean="0">
                <a:solidFill>
                  <a:schemeClr val="tx2"/>
                </a:solidFill>
              </a:rPr>
              <a:t>naïve. We </a:t>
            </a:r>
            <a:r>
              <a:rPr lang="en-US" sz="4400" dirty="0">
                <a:solidFill>
                  <a:schemeClr val="tx2"/>
                </a:solidFill>
              </a:rPr>
              <a:t>thought if we made a really good product it would just sell, but that’s not the </a:t>
            </a:r>
            <a:r>
              <a:rPr lang="en-US" sz="4400" dirty="0" smtClean="0">
                <a:solidFill>
                  <a:schemeClr val="tx2"/>
                </a:solidFill>
              </a:rPr>
              <a:t>case”</a:t>
            </a:r>
            <a:br>
              <a:rPr lang="en-US" sz="4400" dirty="0" smtClean="0">
                <a:solidFill>
                  <a:schemeClr val="tx2"/>
                </a:solidFill>
              </a:rPr>
            </a:br>
            <a:r>
              <a:rPr lang="en-US" sz="2400" b="1" i="1" dirty="0">
                <a:solidFill>
                  <a:schemeClr val="tx2"/>
                </a:solidFill>
                <a:latin typeface="Arial Black" panose="020B0A04020102020204" pitchFamily="34" charset="0"/>
              </a:rPr>
              <a:t>Quiz Up</a:t>
            </a:r>
            <a:endParaRPr lang="en-US" sz="2400" b="1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26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849" b="20484"/>
          <a:stretch/>
        </p:blipFill>
        <p:spPr>
          <a:xfrm>
            <a:off x="1371600" y="2667000"/>
            <a:ext cx="11430000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64" y="4876800"/>
            <a:ext cx="2743200" cy="2743200"/>
          </a:xfrm>
          <a:prstGeom prst="rect">
            <a:avLst/>
          </a:prstGeom>
          <a:effectLst>
            <a:outerShdw blurRad="50800" dist="406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28901" y="7127557"/>
            <a:ext cx="44726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often do you click here?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51333" y="1066276"/>
            <a:ext cx="8938235" cy="771978"/>
          </a:xfrm>
          <a:prstGeom prst="rect">
            <a:avLst/>
          </a:prstGeom>
          <a:solidFill>
            <a:schemeClr val="tx2"/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0" y="990600"/>
            <a:ext cx="27083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Search: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79472" y="1068813"/>
            <a:ext cx="51603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onsolas" panose="020B0609020204030204" pitchFamily="49" charset="0"/>
                <a:cs typeface="Consolas" panose="020B0609020204030204" pitchFamily="49" charset="0"/>
              </a:rPr>
              <a:t>best social game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93034" y="1981200"/>
            <a:ext cx="67601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About 1,570,000,000 results (0.58 seconds) </a:t>
            </a:r>
          </a:p>
        </p:txBody>
      </p:sp>
    </p:spTree>
    <p:extLst>
      <p:ext uri="{BB962C8B-B14F-4D97-AF65-F5344CB8AC3E}">
        <p14:creationId xmlns:p14="http://schemas.microsoft.com/office/powerpoint/2010/main" val="381201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43000"/>
            <a:ext cx="10210800" cy="5966556"/>
          </a:xfrm>
        </p:spPr>
        <p:txBody>
          <a:bodyPr/>
          <a:lstStyle/>
          <a:p>
            <a:pPr algn="ctr"/>
            <a:r>
              <a:rPr lang="en-US" sz="8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86% of all apps downloaded from the </a:t>
            </a:r>
            <a:r>
              <a:rPr lang="en-US" sz="8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AppStore</a:t>
            </a:r>
            <a:r>
              <a:rPr lang="en-US" sz="8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from the top 10 charts.</a:t>
            </a:r>
            <a:endParaRPr lang="en-US" sz="8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90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839200" cy="1193630"/>
          </a:xfrm>
        </p:spPr>
        <p:txBody>
          <a:bodyPr/>
          <a:lstStyle/>
          <a:p>
            <a:r>
              <a:rPr lang="en-US" dirty="0" smtClean="0"/>
              <a:t>User acquisition costs are probably your single biggest expense?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381000" y="2108030"/>
          <a:ext cx="13868400" cy="6121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/>
          <p:cNvSpPr/>
          <p:nvPr/>
        </p:nvSpPr>
        <p:spPr>
          <a:xfrm>
            <a:off x="6345325" y="2743200"/>
            <a:ext cx="3531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$1.80 CPI</a:t>
            </a:r>
            <a:r>
              <a:rPr lang="en-US" sz="5400" b="1" i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*</a:t>
            </a:r>
            <a:endParaRPr lang="en-US" sz="5400" b="1" i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58600" y="7543800"/>
            <a:ext cx="2763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*</a:t>
            </a:r>
            <a:r>
              <a:rPr lang="en-US" sz="2000" dirty="0" err="1" smtClean="0"/>
              <a:t>PlayFirst</a:t>
            </a:r>
            <a:r>
              <a:rPr lang="en-US" sz="2000" dirty="0" smtClean="0"/>
              <a:t>, Login 2013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0515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farm5.staticflickr.com/4063/4240067828_4da193fa16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1450"/>
            <a:ext cx="14325600" cy="790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0" y="1057743"/>
            <a:ext cx="6622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How much water is in the bath?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45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838200" y="3160778"/>
            <a:ext cx="10896599" cy="1619257"/>
            <a:chOff x="838200" y="3160778"/>
            <a:chExt cx="10896599" cy="1619257"/>
          </a:xfrm>
        </p:grpSpPr>
        <p:sp>
          <p:nvSpPr>
            <p:cNvPr id="20" name="Rectangle 19"/>
            <p:cNvSpPr/>
            <p:nvPr/>
          </p:nvSpPr>
          <p:spPr>
            <a:xfrm>
              <a:off x="2362198" y="3160779"/>
              <a:ext cx="9372601" cy="95379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047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>
                <a:solidFill>
                  <a:schemeClr val="tx2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1371600" y="3160778"/>
              <a:ext cx="0" cy="1619257"/>
            </a:xfrm>
            <a:prstGeom prst="straightConnector1">
              <a:avLst/>
            </a:prstGeom>
            <a:ln w="92075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838200" y="3160778"/>
              <a:ext cx="1066800" cy="0"/>
            </a:xfrm>
            <a:prstGeom prst="line">
              <a:avLst/>
            </a:prstGeom>
            <a:ln w="31750" cmpd="sng">
              <a:solidFill>
                <a:srgbClr val="FF171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 Same Side Corner Rectangle 3"/>
          <p:cNvSpPr/>
          <p:nvPr/>
        </p:nvSpPr>
        <p:spPr>
          <a:xfrm flipV="1">
            <a:off x="2362200" y="4114800"/>
            <a:ext cx="9372599" cy="20511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1047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62199" y="2965553"/>
            <a:ext cx="9372602" cy="3200615"/>
            <a:chOff x="3962398" y="3331285"/>
            <a:chExt cx="5486402" cy="154573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9448800" y="3331285"/>
              <a:ext cx="0" cy="876300"/>
            </a:xfrm>
            <a:prstGeom prst="line">
              <a:avLst/>
            </a:prstGeom>
            <a:ln w="1047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Arc 7"/>
            <p:cNvSpPr/>
            <p:nvPr/>
          </p:nvSpPr>
          <p:spPr>
            <a:xfrm>
              <a:off x="8610600" y="3559885"/>
              <a:ext cx="838200" cy="1295400"/>
            </a:xfrm>
            <a:prstGeom prst="arc">
              <a:avLst>
                <a:gd name="adj1" fmla="val 21441615"/>
                <a:gd name="adj2" fmla="val 5507677"/>
              </a:avLst>
            </a:prstGeom>
            <a:ln w="1047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962399" y="3331285"/>
              <a:ext cx="0" cy="876300"/>
            </a:xfrm>
            <a:prstGeom prst="line">
              <a:avLst/>
            </a:prstGeom>
            <a:ln w="1047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/>
            <p:cNvSpPr/>
            <p:nvPr/>
          </p:nvSpPr>
          <p:spPr>
            <a:xfrm flipH="1">
              <a:off x="3962398" y="3559884"/>
              <a:ext cx="914402" cy="1316915"/>
            </a:xfrm>
            <a:prstGeom prst="arc">
              <a:avLst>
                <a:gd name="adj1" fmla="val 21441615"/>
                <a:gd name="adj2" fmla="val 5590402"/>
              </a:avLst>
            </a:prstGeom>
            <a:ln w="1047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4438378" y="4855070"/>
              <a:ext cx="4610645" cy="21945"/>
            </a:xfrm>
            <a:prstGeom prst="line">
              <a:avLst/>
            </a:prstGeom>
            <a:ln w="1047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1141768"/>
            <a:ext cx="1481316" cy="1104132"/>
          </a:xfrm>
          <a:prstGeom prst="rect">
            <a:avLst/>
          </a:prstGeom>
          <a:effectLst/>
        </p:spPr>
      </p:pic>
      <p:cxnSp>
        <p:nvCxnSpPr>
          <p:cNvPr id="23" name="Straight Connector 22"/>
          <p:cNvCxnSpPr/>
          <p:nvPr/>
        </p:nvCxnSpPr>
        <p:spPr>
          <a:xfrm>
            <a:off x="685800" y="6165721"/>
            <a:ext cx="2057400" cy="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971800" y="922461"/>
            <a:ext cx="6649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DAU is a measure of the water in the tub</a:t>
            </a:r>
            <a:endParaRPr lang="en-US" sz="4000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1371600" y="4518073"/>
            <a:ext cx="0" cy="1647648"/>
          </a:xfrm>
          <a:prstGeom prst="straightConnector1">
            <a:avLst/>
          </a:prstGeom>
          <a:ln w="92075" cmpd="sng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819898" y="5867400"/>
            <a:ext cx="457200" cy="3237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047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6333" l="3333" r="95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7144"/>
            <a:ext cx="1362465" cy="1408756"/>
          </a:xfrm>
          <a:prstGeom prst="rect">
            <a:avLst/>
          </a:prstGeom>
        </p:spPr>
      </p:pic>
      <p:sp>
        <p:nvSpPr>
          <p:cNvPr id="43" name="Down Arrow 42"/>
          <p:cNvSpPr/>
          <p:nvPr/>
        </p:nvSpPr>
        <p:spPr>
          <a:xfrm>
            <a:off x="6618288" y="6397510"/>
            <a:ext cx="860420" cy="1200951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1047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620000" y="6536320"/>
            <a:ext cx="1646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Sink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1749573" y="2049713"/>
            <a:ext cx="2531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Source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7" name="Rectangle 46"/>
          <p:cNvSpPr/>
          <p:nvPr/>
        </p:nvSpPr>
        <p:spPr>
          <a:xfrm rot="17295141">
            <a:off x="10172907" y="2968834"/>
            <a:ext cx="1981200" cy="1886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047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tx2"/>
              </a:solidFill>
            </a:endParaRPr>
          </a:p>
        </p:txBody>
      </p:sp>
      <p:cxnSp>
        <p:nvCxnSpPr>
          <p:cNvPr id="3" name="Straight Connector 2"/>
          <p:cNvCxnSpPr>
            <a:stCxn id="32" idx="1"/>
          </p:cNvCxnSpPr>
          <p:nvPr/>
        </p:nvCxnSpPr>
        <p:spPr>
          <a:xfrm flipV="1">
            <a:off x="2971800" y="922229"/>
            <a:ext cx="1219200" cy="661952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1426222">
            <a:off x="3143250" y="444665"/>
            <a:ext cx="31438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A650C"/>
                </a:solidFill>
                <a:latin typeface="Comic Sans MS" panose="030F0702030302020204" pitchFamily="66" charset="0"/>
              </a:rPr>
              <a:t>Daily Active People</a:t>
            </a:r>
            <a:endParaRPr lang="en-US" dirty="0">
              <a:solidFill>
                <a:srgbClr val="FA650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68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1235E-6 L 2.5E-6 0.0823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1235E-6 L 2.5E-6 0.0983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1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8236 L 2.5E-6 -2.03704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4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3" grpId="0" animBg="1"/>
      <p:bldP spid="44" grpId="0"/>
      <p:bldP spid="45" grpId="0"/>
      <p:bldP spid="47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1295400" y="304800"/>
            <a:ext cx="11506200" cy="2438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is the most popular Windows application of all time?</a:t>
            </a:r>
            <a:endParaRPr lang="en-US" dirty="0"/>
          </a:p>
        </p:txBody>
      </p:sp>
      <p:pic>
        <p:nvPicPr>
          <p:cNvPr id="5" name="Picture 4" descr="http://www.bruceongames.com/wp-content/uploads/2008/07/solitaire-for-window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743200"/>
            <a:ext cx="6477000" cy="47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66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1850"/>
            <a:ext cx="13381496" cy="1193630"/>
          </a:xfrm>
        </p:spPr>
        <p:txBody>
          <a:bodyPr/>
          <a:lstStyle/>
          <a:p>
            <a:r>
              <a:rPr lang="en-US" dirty="0" smtClean="0"/>
              <a:t>What problem are you trying to solve …?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15480"/>
            <a:ext cx="4798497" cy="48725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72995" y="4282480"/>
            <a:ext cx="1646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Sink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96400" y="4206280"/>
            <a:ext cx="2531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Source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6333" l="3333" r="95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825280"/>
            <a:ext cx="524265" cy="542077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38200" y="7084849"/>
            <a:ext cx="13381496" cy="11936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…Very different problems to solve.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33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9400" y="-2895600"/>
            <a:ext cx="13381496" cy="1193630"/>
          </a:xfrm>
        </p:spPr>
        <p:txBody>
          <a:bodyPr/>
          <a:lstStyle/>
          <a:p>
            <a:r>
              <a:rPr lang="en-US" dirty="0" smtClean="0"/>
              <a:t>Metrics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609600"/>
            <a:ext cx="186640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</a:t>
            </a:r>
            <a:endParaRPr lang="en-US" sz="11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2271285"/>
            <a:ext cx="186640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</a:t>
            </a:r>
            <a:endParaRPr lang="en-US" sz="11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3932970"/>
            <a:ext cx="186640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</a:t>
            </a:r>
            <a:endParaRPr lang="en-US" sz="11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5594655"/>
            <a:ext cx="186640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</a:t>
            </a:r>
            <a:endParaRPr lang="en-US" sz="11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3750" y="1066800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/>
              <a:t>cquisition</a:t>
            </a:r>
            <a:endParaRPr lang="en-US" sz="8000" dirty="0"/>
          </a:p>
        </p:txBody>
      </p:sp>
      <p:sp>
        <p:nvSpPr>
          <p:cNvPr id="10" name="TextBox 9"/>
          <p:cNvSpPr txBox="1"/>
          <p:nvPr/>
        </p:nvSpPr>
        <p:spPr>
          <a:xfrm>
            <a:off x="2057400" y="2728484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/>
              <a:t>ngagement</a:t>
            </a:r>
            <a:endParaRPr lang="en-US" sz="8000" dirty="0"/>
          </a:p>
        </p:txBody>
      </p:sp>
      <p:sp>
        <p:nvSpPr>
          <p:cNvPr id="11" name="TextBox 10"/>
          <p:cNvSpPr txBox="1"/>
          <p:nvPr/>
        </p:nvSpPr>
        <p:spPr>
          <a:xfrm>
            <a:off x="2057400" y="4423409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/>
              <a:t>etention</a:t>
            </a:r>
            <a:endParaRPr lang="en-US" sz="8000" dirty="0"/>
          </a:p>
        </p:txBody>
      </p:sp>
      <p:sp>
        <p:nvSpPr>
          <p:cNvPr id="12" name="TextBox 11"/>
          <p:cNvSpPr txBox="1"/>
          <p:nvPr/>
        </p:nvSpPr>
        <p:spPr>
          <a:xfrm>
            <a:off x="2063750" y="6091444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/>
              <a:t>onetization</a:t>
            </a:r>
            <a:endParaRPr lang="en-US" sz="8000" dirty="0"/>
          </a:p>
        </p:txBody>
      </p:sp>
      <p:sp>
        <p:nvSpPr>
          <p:cNvPr id="3" name="Striped Right Arrow 2"/>
          <p:cNvSpPr/>
          <p:nvPr/>
        </p:nvSpPr>
        <p:spPr>
          <a:xfrm rot="11400000">
            <a:off x="7850638" y="3859465"/>
            <a:ext cx="2667000" cy="1066800"/>
          </a:xfrm>
          <a:prstGeom prst="stripedRightArrow">
            <a:avLst/>
          </a:prstGeom>
          <a:solidFill>
            <a:srgbClr val="FF17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34400" y="5212234"/>
            <a:ext cx="55307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Make dashboards for these TODAY!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600191">
            <a:off x="8653361" y="1298054"/>
            <a:ext cx="47465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“The </a:t>
            </a:r>
            <a:r>
              <a:rPr lang="en-US" dirty="0"/>
              <a:t>price of light is less than the cost of darkness</a:t>
            </a:r>
            <a:r>
              <a:rPr lang="en-US" dirty="0" smtClean="0"/>
              <a:t>.”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i="1" dirty="0" smtClean="0"/>
              <a:t>Arthur </a:t>
            </a:r>
            <a:r>
              <a:rPr lang="en-US" i="1" dirty="0"/>
              <a:t>C. Nielsen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85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3" grpId="0" animBg="1"/>
      <p:bldP spid="13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9" b="10087"/>
          <a:stretch/>
        </p:blipFill>
        <p:spPr>
          <a:xfrm>
            <a:off x="-1" y="0"/>
            <a:ext cx="14656619" cy="82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0" y="7696200"/>
            <a:ext cx="277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Image: </a:t>
            </a:r>
            <a:r>
              <a:rPr lang="en-US" sz="2000" dirty="0" err="1">
                <a:solidFill>
                  <a:schemeClr val="tx2"/>
                </a:solidFill>
              </a:rPr>
              <a:t>unchose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(</a:t>
            </a:r>
            <a:r>
              <a:rPr lang="en-US" sz="2000" dirty="0" err="1" smtClean="0">
                <a:solidFill>
                  <a:schemeClr val="tx2"/>
                </a:solidFill>
              </a:rPr>
              <a:t>flickr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381000"/>
            <a:ext cx="5057795" cy="1015663"/>
          </a:xfrm>
          <a:prstGeom prst="rect">
            <a:avLst/>
          </a:prstGeom>
          <a:solidFill>
            <a:srgbClr val="E0E4ED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6000" dirty="0" smtClean="0"/>
              <a:t>The First Date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17502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43" y="228600"/>
            <a:ext cx="7772400" cy="5829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6148" y="3112740"/>
            <a:ext cx="1447800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19900" b="1" cap="none" spc="0" dirty="0" smtClean="0">
                <a:ln w="6600">
                  <a:solidFill>
                    <a:schemeClr val="accent2">
                      <a:alpha val="10000"/>
                    </a:schemeClr>
                  </a:solidFill>
                  <a:prstDash val="solid"/>
                </a:ln>
                <a:solidFill>
                  <a:srgbClr val="FFFFFF">
                    <a:alpha val="1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Acquisition</a:t>
            </a:r>
            <a:endParaRPr lang="en-US" sz="19900" b="1" cap="none" spc="0" dirty="0">
              <a:ln w="6600">
                <a:solidFill>
                  <a:schemeClr val="accent2">
                    <a:alpha val="10000"/>
                  </a:schemeClr>
                </a:solidFill>
                <a:prstDash val="solid"/>
              </a:ln>
              <a:solidFill>
                <a:srgbClr val="FFFFFF">
                  <a:alpha val="1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7084071"/>
            <a:ext cx="13381496" cy="1193630"/>
          </a:xfrm>
        </p:spPr>
        <p:txBody>
          <a:bodyPr/>
          <a:lstStyle/>
          <a:p>
            <a:r>
              <a:rPr lang="en-US" dirty="0" smtClean="0"/>
              <a:t>Your job is to line-up the blind dates …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1712089"/>
            <a:ext cx="64008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You are in the eyeball delivery business</a:t>
            </a:r>
            <a:endParaRPr lang="en-US" sz="6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133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r="-226" b="21296"/>
          <a:stretch/>
        </p:blipFill>
        <p:spPr>
          <a:xfrm>
            <a:off x="0" y="25400"/>
            <a:ext cx="14693900" cy="8257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6858000"/>
            <a:ext cx="9807493" cy="1015663"/>
          </a:xfrm>
          <a:prstGeom prst="rect">
            <a:avLst/>
          </a:prstGeom>
          <a:solidFill>
            <a:srgbClr val="E0E4ED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6000" dirty="0" smtClean="0"/>
              <a:t>Can you get a second date?</a:t>
            </a:r>
            <a:endParaRPr lang="en-US" sz="6000" dirty="0"/>
          </a:p>
        </p:txBody>
      </p:sp>
      <p:sp>
        <p:nvSpPr>
          <p:cNvPr id="6" name="Rectangle 5"/>
          <p:cNvSpPr/>
          <p:nvPr/>
        </p:nvSpPr>
        <p:spPr>
          <a:xfrm>
            <a:off x="11658600" y="76200"/>
            <a:ext cx="2762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Image: jesjon87 </a:t>
            </a:r>
            <a:r>
              <a:rPr lang="en-US" sz="2000" dirty="0" smtClean="0"/>
              <a:t>(</a:t>
            </a:r>
            <a:r>
              <a:rPr lang="en-US" sz="2000" dirty="0" err="1"/>
              <a:t>flickr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2424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903514"/>
            <a:ext cx="8763000" cy="1193630"/>
          </a:xfrm>
        </p:spPr>
        <p:txBody>
          <a:bodyPr/>
          <a:lstStyle/>
          <a:p>
            <a:r>
              <a:rPr lang="en-US" dirty="0" smtClean="0"/>
              <a:t>Only 16% of apps get a third date!*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8716" y="7239000"/>
            <a:ext cx="41497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*Compuware Survey,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73" y="762000"/>
            <a:ext cx="3954475" cy="593471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486400" y="2469838"/>
            <a:ext cx="7924800" cy="25190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How quickly can you get your customers to that </a:t>
            </a:r>
            <a:r>
              <a:rPr lang="en-US" i="1" dirty="0" smtClean="0"/>
              <a:t>“aha”</a:t>
            </a:r>
            <a:r>
              <a:rPr lang="en-US" dirty="0" smtClean="0"/>
              <a:t> moment?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05200" y="4423164"/>
            <a:ext cx="1447800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13800" b="1" cap="none" spc="0" dirty="0" smtClean="0">
                <a:ln w="6600">
                  <a:solidFill>
                    <a:schemeClr val="accent2">
                      <a:alpha val="10000"/>
                    </a:schemeClr>
                  </a:solidFill>
                  <a:prstDash val="solid"/>
                </a:ln>
                <a:solidFill>
                  <a:srgbClr val="FFFFFF">
                    <a:alpha val="1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Engagement</a:t>
            </a:r>
            <a:endParaRPr lang="en-US" sz="13800" b="1" cap="none" spc="0" dirty="0">
              <a:ln w="6600">
                <a:solidFill>
                  <a:schemeClr val="accent2">
                    <a:alpha val="10000"/>
                  </a:schemeClr>
                </a:solidFill>
                <a:prstDash val="solid"/>
              </a:ln>
              <a:solidFill>
                <a:srgbClr val="FFFFFF">
                  <a:alpha val="1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205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reen Shot 2014-01-30 at 11.10.04 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7837">
            <a:off x="1910809" y="1074341"/>
            <a:ext cx="10506762" cy="564738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685800" y="609596"/>
            <a:ext cx="31021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/>
              <a:t>Forgetify</a:t>
            </a:r>
            <a:r>
              <a:rPr lang="en-US" sz="4400" dirty="0" smtClean="0"/>
              <a:t> …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7467600" y="6801749"/>
            <a:ext cx="64331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… the long tail of content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2743200" y="4495800"/>
            <a:ext cx="16690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Over 20%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787931" y="4069051"/>
            <a:ext cx="304800" cy="369166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25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Over half of all </a:t>
            </a:r>
            <a:r>
              <a:rPr lang="en-US" b="1" dirty="0" err="1"/>
              <a:t>reddit</a:t>
            </a:r>
            <a:r>
              <a:rPr lang="en-US" b="1" dirty="0"/>
              <a:t> posts go completely ignored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447800"/>
            <a:ext cx="7086600" cy="641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7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295400"/>
            <a:ext cx="9984717" cy="6522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4483" y="305792"/>
            <a:ext cx="9758634" cy="49244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dirty="0"/>
              <a:t>Composite Social Network for Predicting Mobile Apps Installation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20221" y="685800"/>
            <a:ext cx="904715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/>
              <a:t>Wei Pan and </a:t>
            </a:r>
            <a:r>
              <a:rPr lang="en-US" sz="2000" dirty="0" err="1"/>
              <a:t>Nadav</a:t>
            </a:r>
            <a:r>
              <a:rPr lang="en-US" sz="2000" dirty="0"/>
              <a:t> </a:t>
            </a:r>
            <a:r>
              <a:rPr lang="en-US" sz="2000" dirty="0" err="1"/>
              <a:t>Aharony</a:t>
            </a:r>
            <a:r>
              <a:rPr lang="en-US" sz="2000" dirty="0"/>
              <a:t> and Alex (Sandy) </a:t>
            </a:r>
            <a:r>
              <a:rPr lang="en-US" sz="2000" dirty="0" err="1" smtClean="0"/>
              <a:t>Pentland</a:t>
            </a:r>
            <a:r>
              <a:rPr lang="en-US" sz="2000" dirty="0" smtClean="0"/>
              <a:t>, MIT Media Lab 2011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4191000" y="2362200"/>
            <a:ext cx="32766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Most people have small number of apps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324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33400"/>
            <a:ext cx="11582400" cy="70655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43600" y="4876800"/>
            <a:ext cx="3276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Few apps are popular!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679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games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716" y="1704074"/>
            <a:ext cx="6162675" cy="5436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4191000"/>
            <a:ext cx="2971800" cy="347905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9296400" y="1295400"/>
            <a:ext cx="4343400" cy="2438400"/>
          </a:xfrm>
          <a:prstGeom prst="cloudCallou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What time of day do people play the most games?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029200" y="3630067"/>
            <a:ext cx="685800" cy="179045"/>
          </a:xfrm>
          <a:prstGeom prst="roundRect">
            <a:avLst>
              <a:gd name="adj" fmla="val 10722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9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17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3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777"/>
          <a:stretch/>
        </p:blipFill>
        <p:spPr>
          <a:xfrm>
            <a:off x="0" y="0"/>
            <a:ext cx="14630400" cy="9692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74005" y="7696200"/>
            <a:ext cx="345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Image: </a:t>
            </a:r>
            <a:r>
              <a:rPr lang="en-US" sz="2000" dirty="0">
                <a:solidFill>
                  <a:schemeClr val="tx2"/>
                </a:solidFill>
              </a:rPr>
              <a:t>Garry Wilmore </a:t>
            </a:r>
            <a:r>
              <a:rPr lang="en-US" sz="2000" dirty="0" smtClean="0">
                <a:solidFill>
                  <a:schemeClr val="tx2"/>
                </a:solidFill>
              </a:rPr>
              <a:t>(</a:t>
            </a:r>
            <a:r>
              <a:rPr lang="en-US" sz="2000" dirty="0" err="1" smtClean="0">
                <a:solidFill>
                  <a:schemeClr val="tx2"/>
                </a:solidFill>
              </a:rPr>
              <a:t>flickr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96400" y="2438400"/>
            <a:ext cx="4805354" cy="1015663"/>
          </a:xfrm>
          <a:prstGeom prst="rect">
            <a:avLst/>
          </a:prstGeom>
          <a:solidFill>
            <a:srgbClr val="E0E4ED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6000" dirty="0" smtClean="0"/>
              <a:t>A relationship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50914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Fix the bucket first</a:t>
            </a:r>
            <a:endParaRPr lang="en-US" sz="7200" dirty="0"/>
          </a:p>
        </p:txBody>
      </p:sp>
      <p:pic>
        <p:nvPicPr>
          <p:cNvPr id="1026" name="Picture 2" descr="Leaky Buck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16" y="2286000"/>
            <a:ext cx="4114800" cy="48111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3600" y="2456966"/>
            <a:ext cx="70103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Buckets with holes probably need </a:t>
            </a:r>
            <a:r>
              <a:rPr lang="en-US" sz="4400" i="1" dirty="0" smtClean="0"/>
              <a:t>fixing</a:t>
            </a:r>
            <a:r>
              <a:rPr lang="en-US" sz="4400" dirty="0" smtClean="0"/>
              <a:t> more than they need </a:t>
            </a:r>
            <a:r>
              <a:rPr lang="en-US" sz="4400" u="sng" dirty="0" smtClean="0"/>
              <a:t>more</a:t>
            </a:r>
            <a:r>
              <a:rPr lang="en-US" sz="4400" dirty="0" smtClean="0"/>
              <a:t> water</a:t>
            </a:r>
            <a:endParaRPr lang="en-US" sz="4400" dirty="0"/>
          </a:p>
        </p:txBody>
      </p:sp>
      <p:sp>
        <p:nvSpPr>
          <p:cNvPr id="5" name="Rectangle 4"/>
          <p:cNvSpPr/>
          <p:nvPr/>
        </p:nvSpPr>
        <p:spPr>
          <a:xfrm>
            <a:off x="3124200" y="4691576"/>
            <a:ext cx="1447800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13800" b="1" cap="none" spc="0" dirty="0" smtClean="0">
                <a:ln w="6600">
                  <a:solidFill>
                    <a:schemeClr val="accent2">
                      <a:alpha val="10000"/>
                    </a:schemeClr>
                  </a:solidFill>
                  <a:prstDash val="solid"/>
                </a:ln>
                <a:solidFill>
                  <a:srgbClr val="FFFFFF">
                    <a:alpha val="1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Retention</a:t>
            </a:r>
            <a:endParaRPr lang="en-US" sz="13800" b="1" cap="none" spc="0" dirty="0">
              <a:ln w="6600">
                <a:solidFill>
                  <a:schemeClr val="accent2">
                    <a:alpha val="10000"/>
                  </a:schemeClr>
                </a:solidFill>
                <a:prstDash val="solid"/>
              </a:ln>
              <a:solidFill>
                <a:srgbClr val="FFFFFF">
                  <a:alpha val="1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72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" r="5279" b="8333"/>
          <a:stretch/>
        </p:blipFill>
        <p:spPr>
          <a:xfrm>
            <a:off x="-12700" y="0"/>
            <a:ext cx="14643100" cy="822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533400"/>
            <a:ext cx="3208442" cy="1015663"/>
          </a:xfrm>
          <a:prstGeom prst="rect">
            <a:avLst/>
          </a:prstGeom>
          <a:solidFill>
            <a:srgbClr val="E0E4ED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6000" dirty="0" smtClean="0"/>
              <a:t>Wedding</a:t>
            </a: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>
            <a:off x="11427334" y="7543800"/>
            <a:ext cx="3201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Image: </a:t>
            </a:r>
            <a:r>
              <a:rPr lang="en-US" sz="2000" dirty="0">
                <a:solidFill>
                  <a:schemeClr val="tx2"/>
                </a:solidFill>
              </a:rPr>
              <a:t>Alex </a:t>
            </a:r>
            <a:r>
              <a:rPr lang="en-US" sz="2000" dirty="0" err="1">
                <a:solidFill>
                  <a:schemeClr val="tx2"/>
                </a:solidFill>
              </a:rPr>
              <a:t>Gorzen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(</a:t>
            </a:r>
            <a:r>
              <a:rPr lang="en-US" sz="2000" dirty="0" err="1" smtClean="0">
                <a:solidFill>
                  <a:schemeClr val="tx2"/>
                </a:solidFill>
              </a:rPr>
              <a:t>flickr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00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0348"/>
            <a:ext cx="13381496" cy="1193630"/>
          </a:xfrm>
        </p:spPr>
        <p:txBody>
          <a:bodyPr/>
          <a:lstStyle/>
          <a:p>
            <a:r>
              <a:rPr lang="en-US" dirty="0" smtClean="0"/>
              <a:t>Life Time Value (Marathon, not sprint)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17962"/>
            <a:ext cx="13381496" cy="109022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Take care, often the most valuable users can be your early adopters</a:t>
            </a:r>
            <a:br>
              <a:rPr lang="en-US" dirty="0" smtClean="0"/>
            </a:br>
            <a:r>
              <a:rPr lang="en-US" dirty="0" smtClean="0"/>
              <a:t> (and they can be some of your strongest emissaries).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908006"/>
            <a:ext cx="4302557" cy="403238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433766" y="2754783"/>
            <a:ext cx="7859412" cy="1828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50437" indent="-250437" algn="l" defTabSz="1282749" rtl="0" eaLnBrk="1" latinLnBrk="0" hangingPunct="1">
              <a:lnSpc>
                <a:spcPct val="100000"/>
              </a:lnSpc>
              <a:spcBef>
                <a:spcPts val="1298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 sz="3200" kern="1200" spc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1pPr>
            <a:lvl2pPr marL="500939" indent="-235027" algn="l" defTabSz="1282749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2pPr>
            <a:lvl3pPr marL="751405" indent="-248752" algn="l" defTabSz="1282749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3pPr>
            <a:lvl4pPr marL="22448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61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756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8931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03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516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You don’t get a second chance to make a first impression.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(Hard to balance with software as a service).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0134600" y="6822988"/>
            <a:ext cx="33841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CPI &lt; LTV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6600" y="4606997"/>
            <a:ext cx="1447800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13800" b="1" cap="none" spc="0" dirty="0" smtClean="0">
                <a:ln w="6600">
                  <a:solidFill>
                    <a:schemeClr val="accent2">
                      <a:alpha val="10000"/>
                    </a:schemeClr>
                  </a:solidFill>
                  <a:prstDash val="solid"/>
                </a:ln>
                <a:solidFill>
                  <a:srgbClr val="FFFFFF">
                    <a:alpha val="1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Monetization</a:t>
            </a:r>
            <a:endParaRPr lang="en-US" sz="13800" b="1" cap="none" spc="0" dirty="0">
              <a:ln w="6600">
                <a:solidFill>
                  <a:schemeClr val="accent2">
                    <a:alpha val="10000"/>
                  </a:schemeClr>
                </a:solidFill>
                <a:prstDash val="solid"/>
              </a:ln>
              <a:solidFill>
                <a:srgbClr val="FFFFFF">
                  <a:alpha val="1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41140"/>
            <a:ext cx="981378" cy="78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1033324"/>
            <a:ext cx="5677069" cy="1193630"/>
          </a:xfrm>
        </p:spPr>
        <p:txBody>
          <a:bodyPr/>
          <a:lstStyle/>
          <a:p>
            <a:r>
              <a:rPr lang="en-US" sz="5400" dirty="0" smtClean="0"/>
              <a:t>Don’t leave green on the screen!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820057" y="3505200"/>
            <a:ext cx="1213986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Facebook connected players </a:t>
            </a:r>
            <a:r>
              <a:rPr lang="en-US" u="sng" dirty="0" smtClean="0"/>
              <a:t>convert better</a:t>
            </a:r>
            <a:r>
              <a:rPr lang="en-US" dirty="0" smtClean="0"/>
              <a:t> into paying users! (</a:t>
            </a:r>
            <a:r>
              <a:rPr lang="en-US" i="1" dirty="0" smtClean="0"/>
              <a:t>cf.</a:t>
            </a:r>
            <a:r>
              <a:rPr lang="en-US" dirty="0" smtClean="0"/>
              <a:t> Non-</a:t>
            </a:r>
            <a:r>
              <a:rPr lang="en-US" dirty="0" err="1" smtClean="0"/>
              <a:t>facebook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61137"/>
            <a:ext cx="4471436" cy="2604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6428" y="3951476"/>
            <a:ext cx="64043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Facebook connected players </a:t>
            </a:r>
            <a:r>
              <a:rPr lang="en-US" u="sng" dirty="0" smtClean="0"/>
              <a:t>spend more!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7314" y="4734011"/>
            <a:ext cx="52795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“… are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nine times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likely to spend money than players who don’t connect with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Facebook”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9146" y="6082720"/>
            <a:ext cx="12366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Wooga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7486" y="4734011"/>
            <a:ext cx="64952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“Players who log in with Facebook are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times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more likely to return to its games and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seven times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likely to spend money in them.”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29778" y="6504104"/>
            <a:ext cx="12602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Storm8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" y="598140"/>
            <a:ext cx="2097521" cy="2063999"/>
          </a:xfrm>
          <a:prstGeom prst="rect">
            <a:avLst/>
          </a:prstGeom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905001" y="7128199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“Facebook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users spend 85 percent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more!”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77201" y="7158976"/>
            <a:ext cx="18918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Dragonplay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7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3" grpId="0"/>
      <p:bldP spid="14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of Facebook connected players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726" y="1613084"/>
            <a:ext cx="1438476" cy="1438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200" y="1978379"/>
            <a:ext cx="6893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/>
              <a:t>Miniclip</a:t>
            </a:r>
            <a:r>
              <a:rPr lang="en-US" sz="4000" dirty="0" smtClean="0"/>
              <a:t> </a:t>
            </a:r>
            <a:r>
              <a:rPr lang="en-US" sz="2400" dirty="0" smtClean="0"/>
              <a:t>(Verbatim quotes from developers)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3823632"/>
            <a:ext cx="11548354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· ARPDAU. FB users are 70% higher than other </a:t>
            </a:r>
            <a:r>
              <a:rPr lang="en-US" dirty="0" smtClean="0"/>
              <a:t>Logins</a:t>
            </a:r>
          </a:p>
          <a:p>
            <a:r>
              <a:rPr lang="en-US" dirty="0"/>
              <a:t>· Conversion Rate. FB users are 65% higher than other </a:t>
            </a:r>
            <a:r>
              <a:rPr lang="en-US" dirty="0" smtClean="0"/>
              <a:t>Logins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· D1 Retention. FB users are 80% higher than other </a:t>
            </a:r>
            <a:r>
              <a:rPr lang="en-US" dirty="0" smtClean="0"/>
              <a:t>Logins</a:t>
            </a:r>
          </a:p>
          <a:p>
            <a:r>
              <a:rPr lang="en-US" dirty="0"/>
              <a:t>· D2 Retention. FB users are approximately 1.5 times higher than other </a:t>
            </a:r>
            <a:r>
              <a:rPr lang="en-US" dirty="0" smtClean="0"/>
              <a:t>Logins</a:t>
            </a:r>
          </a:p>
          <a:p>
            <a:r>
              <a:rPr lang="en-US" dirty="0"/>
              <a:t>· D7 Retention. FB users are 2.5 times higher than other </a:t>
            </a:r>
            <a:r>
              <a:rPr lang="en-US" dirty="0" smtClean="0"/>
              <a:t>Logins</a:t>
            </a:r>
          </a:p>
          <a:p>
            <a:r>
              <a:rPr lang="en-US" dirty="0"/>
              <a:t>· D28 Retention. FB users are approximately 5 times higher than other Logins</a:t>
            </a:r>
          </a:p>
        </p:txBody>
      </p:sp>
    </p:spTree>
    <p:extLst>
      <p:ext uri="{BB962C8B-B14F-4D97-AF65-F5344CB8AC3E}">
        <p14:creationId xmlns:p14="http://schemas.microsoft.com/office/powerpoint/2010/main" val="4883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/>
        </p:nvSpPr>
        <p:spPr>
          <a:xfrm>
            <a:off x="533400" y="457200"/>
            <a:ext cx="13638380" cy="1504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We’re now on the second generation of Social Games</a:t>
            </a:r>
            <a:endParaRPr lang="en-US" dirty="0"/>
          </a:p>
        </p:txBody>
      </p:sp>
      <p:sp>
        <p:nvSpPr>
          <p:cNvPr id="9" name="TextBox 3"/>
          <p:cNvSpPr txBox="1"/>
          <p:nvPr/>
        </p:nvSpPr>
        <p:spPr>
          <a:xfrm>
            <a:off x="1160270" y="2219257"/>
            <a:ext cx="2907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00B0F0"/>
                </a:solidFill>
              </a:rPr>
              <a:t>Generation #1</a:t>
            </a:r>
            <a:endParaRPr lang="en-US" sz="2800" u="sng" dirty="0"/>
          </a:p>
        </p:txBody>
      </p:sp>
      <p:sp>
        <p:nvSpPr>
          <p:cNvPr id="10" name="TextBox 4"/>
          <p:cNvSpPr txBox="1"/>
          <p:nvPr/>
        </p:nvSpPr>
        <p:spPr>
          <a:xfrm>
            <a:off x="1160270" y="3471457"/>
            <a:ext cx="1280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00B0F0"/>
                </a:solidFill>
              </a:rPr>
              <a:t>Generation #2      </a:t>
            </a:r>
            <a:r>
              <a:rPr lang="en-US" sz="2800" dirty="0" smtClean="0"/>
              <a:t>Get it mechanics reasonably polished </a:t>
            </a:r>
            <a:r>
              <a:rPr lang="en-US" sz="2800" u="sng" dirty="0" smtClean="0"/>
              <a:t>before</a:t>
            </a:r>
            <a:r>
              <a:rPr lang="en-US" sz="2800" dirty="0" smtClean="0"/>
              <a:t> general release.</a:t>
            </a:r>
            <a:endParaRPr lang="en-US" sz="2800" u="sng" dirty="0"/>
          </a:p>
        </p:txBody>
      </p:sp>
      <p:sp>
        <p:nvSpPr>
          <p:cNvPr id="11" name="TextBox 5"/>
          <p:cNvSpPr txBox="1"/>
          <p:nvPr/>
        </p:nvSpPr>
        <p:spPr>
          <a:xfrm>
            <a:off x="1268710" y="4382869"/>
            <a:ext cx="13030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 smtClean="0"/>
              <a:t>“You don’t get a second chance to make a first impression”</a:t>
            </a:r>
            <a:endParaRPr lang="en-US" sz="3600" i="1" dirty="0"/>
          </a:p>
        </p:txBody>
      </p:sp>
      <p:sp>
        <p:nvSpPr>
          <p:cNvPr id="12" name="TextBox 6"/>
          <p:cNvSpPr txBox="1"/>
          <p:nvPr/>
        </p:nvSpPr>
        <p:spPr>
          <a:xfrm>
            <a:off x="1142127" y="5441717"/>
            <a:ext cx="89009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Today’s early adopters of new games: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	- </a:t>
            </a:r>
            <a:r>
              <a:rPr lang="en-US" sz="2800" dirty="0"/>
              <a:t>Virally introduce more people to your </a:t>
            </a:r>
            <a:r>
              <a:rPr lang="en-US" sz="2800" dirty="0" smtClean="0"/>
              <a:t>game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- </a:t>
            </a:r>
            <a:r>
              <a:rPr lang="en-US" sz="2800" dirty="0"/>
              <a:t>Typically spend more over lifetime</a:t>
            </a:r>
            <a:endParaRPr lang="en-US" sz="2800" dirty="0" smtClean="0"/>
          </a:p>
          <a:p>
            <a:endParaRPr lang="en-US" sz="2800" dirty="0"/>
          </a:p>
        </p:txBody>
      </p:sp>
      <p:sp>
        <p:nvSpPr>
          <p:cNvPr id="7" name="TextBox 3"/>
          <p:cNvSpPr txBox="1"/>
          <p:nvPr/>
        </p:nvSpPr>
        <p:spPr>
          <a:xfrm>
            <a:off x="4068097" y="2256207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Build it, and throw it live </a:t>
            </a:r>
            <a:r>
              <a:rPr lang="en-US" sz="2800" u="sng" dirty="0" smtClean="0"/>
              <a:t>immediately</a:t>
            </a:r>
            <a:r>
              <a:rPr lang="en-US" sz="2800" dirty="0" smtClean="0"/>
              <a:t>.</a:t>
            </a:r>
            <a:br>
              <a:rPr lang="en-US" sz="2800" dirty="0" smtClean="0"/>
            </a:br>
            <a:r>
              <a:rPr lang="en-US" sz="2800" dirty="0" smtClean="0"/>
              <a:t>Fix and modify it live. Those days are over!</a:t>
            </a:r>
            <a:endParaRPr lang="en-US" sz="2800" u="sng" dirty="0"/>
          </a:p>
        </p:txBody>
      </p:sp>
      <p:sp>
        <p:nvSpPr>
          <p:cNvPr id="2" name="Rectangle 1"/>
          <p:cNvSpPr/>
          <p:nvPr/>
        </p:nvSpPr>
        <p:spPr>
          <a:xfrm>
            <a:off x="8221475" y="7162800"/>
            <a:ext cx="60773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Don’t be a bad date!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2133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7" grpId="0"/>
      <p:bldP spid="2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0"/>
            <a:ext cx="14630400" cy="85393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" y="1600200"/>
            <a:ext cx="50529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“I can change”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707660"/>
            <a:ext cx="38250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Don’t be a bad first date!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4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4377"/>
            <a:ext cx="14935200" cy="8233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8444" y="685800"/>
            <a:ext cx="7303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http://www.superdataresearch.com/blog/understanding-mmo-retention</a:t>
            </a:r>
          </a:p>
        </p:txBody>
      </p:sp>
    </p:spTree>
    <p:extLst>
      <p:ext uri="{BB962C8B-B14F-4D97-AF65-F5344CB8AC3E}">
        <p14:creationId xmlns:p14="http://schemas.microsoft.com/office/powerpoint/2010/main" val="155894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41" y="564887"/>
            <a:ext cx="8319163" cy="704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6324600" y="6858000"/>
            <a:ext cx="457200" cy="477375"/>
          </a:xfrm>
          <a:prstGeom prst="roundRect">
            <a:avLst>
              <a:gd name="adj" fmla="val 1271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609600"/>
            <a:ext cx="4654714" cy="282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982200" y="3524671"/>
            <a:ext cx="3962401" cy="529697"/>
            <a:chOff x="1828800" y="5318380"/>
            <a:chExt cx="5943600" cy="338207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1828800" y="5638800"/>
              <a:ext cx="59436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9"/>
            <p:cNvSpPr txBox="1"/>
            <p:nvPr/>
          </p:nvSpPr>
          <p:spPr>
            <a:xfrm>
              <a:off x="3865655" y="5318380"/>
              <a:ext cx="1869887" cy="338207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smtClean="0">
                  <a:solidFill>
                    <a:srgbClr val="FF0000"/>
                  </a:solidFill>
                </a:rPr>
                <a:t>24 hours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43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407" y="511339"/>
            <a:ext cx="13381496" cy="1193630"/>
          </a:xfrm>
        </p:spPr>
        <p:txBody>
          <a:bodyPr/>
          <a:lstStyle/>
          <a:p>
            <a:r>
              <a:rPr lang="en-US" dirty="0" smtClean="0"/>
              <a:t>First In, Last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656" y="4038600"/>
            <a:ext cx="13381496" cy="2915581"/>
          </a:xfrm>
        </p:spPr>
        <p:txBody>
          <a:bodyPr/>
          <a:lstStyle/>
          <a:p>
            <a:r>
              <a:rPr lang="en-US" dirty="0"/>
              <a:t>On average, 6.21% of players who logged in for the first time in the 1st month a game is released will log on one year after their first </a:t>
            </a:r>
            <a:r>
              <a:rPr lang="en-US" dirty="0" smtClean="0"/>
              <a:t>login.</a:t>
            </a:r>
            <a:endParaRPr lang="en-US" dirty="0"/>
          </a:p>
          <a:p>
            <a:r>
              <a:rPr lang="en-US" dirty="0"/>
              <a:t>By comparison, only one tenth of players (0.63%) who logged in for the first time in the 12th month after a game is released will log </a:t>
            </a:r>
            <a:r>
              <a:rPr lang="en-US" dirty="0" smtClean="0"/>
              <a:t>one year </a:t>
            </a:r>
            <a:r>
              <a:rPr lang="en-US" dirty="0"/>
              <a:t>after their first login.</a:t>
            </a:r>
          </a:p>
        </p:txBody>
      </p:sp>
      <p:sp>
        <p:nvSpPr>
          <p:cNvPr id="4" name="Rectangle 3"/>
          <p:cNvSpPr/>
          <p:nvPr/>
        </p:nvSpPr>
        <p:spPr>
          <a:xfrm>
            <a:off x="878716" y="7417480"/>
            <a:ext cx="13335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Source: http://www.superdataresearch.com/blog/understanding-mmo-retention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76832"/>
            <a:ext cx="7880811" cy="312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7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r="-90" b="15002"/>
          <a:stretch/>
        </p:blipFill>
        <p:spPr>
          <a:xfrm>
            <a:off x="0" y="-76200"/>
            <a:ext cx="14660770" cy="8305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33400"/>
            <a:ext cx="4548040" cy="1015663"/>
          </a:xfrm>
          <a:prstGeom prst="rect">
            <a:avLst/>
          </a:prstGeom>
          <a:solidFill>
            <a:srgbClr val="E0E4ED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6000" dirty="0" smtClean="0"/>
              <a:t>Resurrection</a:t>
            </a:r>
            <a:endParaRPr lang="en-US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11811000" y="7620000"/>
            <a:ext cx="269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Image: </a:t>
            </a:r>
            <a:r>
              <a:rPr lang="en-US" sz="2000" dirty="0" err="1" smtClean="0">
                <a:solidFill>
                  <a:schemeClr val="tx2"/>
                </a:solidFill>
              </a:rPr>
              <a:t>yinyang</a:t>
            </a:r>
            <a:r>
              <a:rPr lang="en-US" sz="2000" dirty="0" smtClean="0">
                <a:solidFill>
                  <a:schemeClr val="tx2"/>
                </a:solidFill>
              </a:rPr>
              <a:t> (</a:t>
            </a:r>
            <a:r>
              <a:rPr lang="en-US" sz="2000" dirty="0" err="1" smtClean="0">
                <a:solidFill>
                  <a:schemeClr val="tx2"/>
                </a:solidFill>
              </a:rPr>
              <a:t>flickr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956" y="533400"/>
            <a:ext cx="13381496" cy="1193630"/>
          </a:xfrm>
        </p:spPr>
        <p:txBody>
          <a:bodyPr/>
          <a:lstStyle/>
          <a:p>
            <a:r>
              <a:rPr lang="en-US" dirty="0" smtClean="0"/>
              <a:t>Resurrection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0" y="3480873"/>
            <a:ext cx="7501272" cy="3528622"/>
          </a:xfrm>
        </p:spPr>
        <p:txBody>
          <a:bodyPr/>
          <a:lstStyle/>
          <a:p>
            <a:r>
              <a:rPr lang="en-US" dirty="0" smtClean="0"/>
              <a:t>It’s cheaper to bring someone back from the dead than find someone new</a:t>
            </a:r>
            <a:endParaRPr lang="en-US" dirty="0"/>
          </a:p>
        </p:txBody>
      </p:sp>
      <p:pic>
        <p:nvPicPr>
          <p:cNvPr id="1026" name="Picture 2" descr="http://vector-magz.com/wp-content/uploads/2013/08/gravestone-clip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56" y="2306489"/>
            <a:ext cx="4763272" cy="5999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8305800"/>
            <a:ext cx="1452627" cy="4462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49" y="723802"/>
            <a:ext cx="1943371" cy="19433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45500" y="786404"/>
            <a:ext cx="571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Nordeus</a:t>
            </a:r>
            <a:r>
              <a:rPr lang="en-US" sz="3600" dirty="0" smtClean="0"/>
              <a:t> spent $3.5k on re-engagement campaign on </a:t>
            </a:r>
            <a:r>
              <a:rPr lang="en-US" sz="3600" dirty="0" err="1" smtClean="0"/>
              <a:t>facebook</a:t>
            </a:r>
            <a:r>
              <a:rPr lang="en-US" sz="3600" dirty="0" smtClean="0"/>
              <a:t> …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8445500" y="3220687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… gained over $121k in </a:t>
            </a:r>
            <a:r>
              <a:rPr lang="en-US" sz="3600" i="1" dirty="0" smtClean="0"/>
              <a:t>immediate</a:t>
            </a:r>
            <a:r>
              <a:rPr lang="en-US" sz="3600" dirty="0" smtClean="0"/>
              <a:t> return.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48" y="2984883"/>
            <a:ext cx="1550018" cy="155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5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7361E-6 4.50617E-6 L -2.67361E-6 -0.521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8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7361E-6 -0.52103 L 0.00196 -0.2802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1203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7" grpId="0"/>
      <p:bldP spid="9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457200"/>
            <a:ext cx="8001000" cy="1193630"/>
          </a:xfrm>
        </p:spPr>
        <p:txBody>
          <a:bodyPr/>
          <a:lstStyle/>
          <a:p>
            <a:pPr algn="ctr"/>
            <a:r>
              <a:rPr lang="en-US" sz="4000" dirty="0" smtClean="0"/>
              <a:t>93% of games revenue is freemium on mobile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4953000" cy="7689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18702" y="7579343"/>
            <a:ext cx="5212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Source: App Annie 2013 retrospective report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505760" y="2971800"/>
            <a:ext cx="1057188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You </a:t>
            </a:r>
            <a:r>
              <a:rPr lang="en-US" sz="5400" b="1" u="sng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need</a:t>
            </a:r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ongoing good relationships with your customers</a:t>
            </a:r>
            <a:endParaRPr lang="en-US" sz="5400" b="1" u="sng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5200" y="1066800"/>
            <a:ext cx="1219200" cy="5334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6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>
          <a:xfrm>
            <a:off x="3048000" y="38100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You’re a </a:t>
            </a:r>
            <a:r>
              <a:rPr lang="en-US" dirty="0" smtClean="0">
                <a:solidFill>
                  <a:srgbClr val="00B0F0"/>
                </a:solidFill>
              </a:rPr>
              <a:t>Service </a:t>
            </a:r>
            <a:r>
              <a:rPr lang="en-US" dirty="0" smtClean="0"/>
              <a:t>not a </a:t>
            </a:r>
            <a:r>
              <a:rPr lang="en-US" dirty="0" smtClean="0">
                <a:solidFill>
                  <a:srgbClr val="00B0F0"/>
                </a:solidFill>
              </a:rPr>
              <a:t>Product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3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86000"/>
            <a:ext cx="6544588" cy="4153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2286000"/>
            <a:ext cx="6544588" cy="41534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6934200"/>
            <a:ext cx="66193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http://smbc-comics.com/index.php?id=3259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400" y="152400"/>
            <a:ext cx="3658111" cy="154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2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0585">
            <a:off x="11054299" y="2986283"/>
            <a:ext cx="3791258" cy="5346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252" y="609600"/>
            <a:ext cx="13381496" cy="1193630"/>
          </a:xfrm>
        </p:spPr>
        <p:txBody>
          <a:bodyPr/>
          <a:lstStyle/>
          <a:p>
            <a:r>
              <a:rPr lang="en-US" dirty="0" smtClean="0"/>
              <a:t>Keep at it – Everything compounds!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00200" y="2510970"/>
                <a:ext cx="10515600" cy="13694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8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8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8800" b="0" i="1" smtClean="0">
                                  <a:latin typeface="Cambria Math" panose="02040503050406030204" pitchFamily="18" charset="0"/>
                                </a:rPr>
                                <m:t>1.01</m:t>
                              </m:r>
                            </m:e>
                          </m:d>
                        </m:e>
                        <m:sup>
                          <m:r>
                            <a:rPr lang="en-US" sz="8800" b="0" i="1" smtClean="0">
                              <a:latin typeface="Cambria Math" panose="02040503050406030204" pitchFamily="18" charset="0"/>
                            </a:rPr>
                            <m:t>365</m:t>
                          </m:r>
                        </m:sup>
                      </m:sSup>
                      <m:r>
                        <a:rPr lang="en-US" sz="8800" b="0" i="1" smtClean="0">
                          <a:latin typeface="Cambria Math" panose="02040503050406030204" pitchFamily="18" charset="0"/>
                        </a:rPr>
                        <m:t>=37.783 </m:t>
                      </m:r>
                    </m:oMath>
                  </m:oMathPara>
                </a14:m>
                <a:endParaRPr lang="en-US" sz="8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510970"/>
                <a:ext cx="10515600" cy="13694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98171" y="4620334"/>
                <a:ext cx="10439400" cy="13694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8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8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8800" b="0" i="1" smtClean="0">
                                  <a:latin typeface="Cambria Math" panose="02040503050406030204" pitchFamily="18" charset="0"/>
                                </a:rPr>
                                <m:t>0.99</m:t>
                              </m:r>
                            </m:e>
                          </m:d>
                        </m:e>
                        <m:sup>
                          <m:r>
                            <a:rPr lang="en-US" sz="8800" b="0" i="1" smtClean="0">
                              <a:latin typeface="Cambria Math" panose="02040503050406030204" pitchFamily="18" charset="0"/>
                            </a:rPr>
                            <m:t>365</m:t>
                          </m:r>
                        </m:sup>
                      </m:sSup>
                      <m:r>
                        <a:rPr lang="en-US" sz="8800" b="0" i="1" smtClean="0">
                          <a:latin typeface="Cambria Math" panose="02040503050406030204" pitchFamily="18" charset="0"/>
                        </a:rPr>
                        <m:t>=0.0255 </m:t>
                      </m:r>
                    </m:oMath>
                  </m:oMathPara>
                </a14:m>
                <a:endParaRPr lang="en-US" sz="8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8171" y="4620334"/>
                <a:ext cx="10439400" cy="13694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037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3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124200"/>
            <a:ext cx="10972800" cy="1193630"/>
          </a:xfrm>
        </p:spPr>
        <p:txBody>
          <a:bodyPr/>
          <a:lstStyle/>
          <a:p>
            <a:pPr algn="ctr"/>
            <a:r>
              <a:rPr lang="en-US" sz="7200" dirty="0" smtClean="0"/>
              <a:t>Which is bigger, the long tail, or the tall tail?</a:t>
            </a:r>
            <a:endParaRPr lang="en-US" sz="7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0454">
            <a:off x="9090412" y="8588006"/>
            <a:ext cx="6577620" cy="211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3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82 -8.02469E-7 L -0.11242 -0.4564 C -0.16265 -0.5598 -0.23785 -0.6167 -0.31684 -0.6167 C -0.40625 -0.6167 -0.47819 -0.5598 -0.52832 -0.4564 L -0.76801 -8.02469E-7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2" y="-308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comes first, the chicken or the egg …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981200"/>
            <a:ext cx="8143875" cy="609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2716" y1="11515" x2="22716" y2="11515"/>
                        <a14:foregroundMark x1="35062" y1="26061" x2="35062" y2="26061"/>
                        <a14:foregroundMark x1="63210" y1="83030" x2="63210" y2="830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1600" y="2133600"/>
            <a:ext cx="3857625" cy="3143250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391400" y="6858000"/>
            <a:ext cx="66543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pc="-50" dirty="0">
                <a:ea typeface="+mj-ea"/>
                <a:cs typeface="+mj-cs"/>
              </a:rPr>
              <a:t>… the game or the whale?</a:t>
            </a:r>
          </a:p>
        </p:txBody>
      </p:sp>
    </p:spTree>
    <p:extLst>
      <p:ext uri="{BB962C8B-B14F-4D97-AF65-F5344CB8AC3E}">
        <p14:creationId xmlns:p14="http://schemas.microsoft.com/office/powerpoint/2010/main" val="23812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80847" y="3886200"/>
            <a:ext cx="12435840" cy="2057038"/>
          </a:xfrm>
        </p:spPr>
        <p:txBody>
          <a:bodyPr/>
          <a:lstStyle/>
          <a:p>
            <a:r>
              <a:rPr lang="en-US" dirty="0" smtClean="0"/>
              <a:t>Mathematical Analysis of Games</a:t>
            </a:r>
            <a:endParaRPr lang="en-US" sz="4400" dirty="0">
              <a:solidFill>
                <a:srgbClr val="C7D6ED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880847" y="2209800"/>
            <a:ext cx="3678147" cy="10295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800" kern="1200" spc="-5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C000"/>
                </a:solidFill>
              </a:rPr>
              <a:t>Chapter 1</a:t>
            </a:r>
            <a:endParaRPr lang="en-US" sz="4400" dirty="0">
              <a:solidFill>
                <a:srgbClr val="FFC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0" y="5943238"/>
            <a:ext cx="3800475" cy="17915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56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not all about the person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403" y="1524000"/>
            <a:ext cx="13381496" cy="1918043"/>
          </a:xfrm>
        </p:spPr>
        <p:txBody>
          <a:bodyPr/>
          <a:lstStyle/>
          <a:p>
            <a:r>
              <a:rPr lang="en-US" dirty="0" smtClean="0"/>
              <a:t>Great games are needed to encourage people to spend</a:t>
            </a:r>
          </a:p>
          <a:p>
            <a:r>
              <a:rPr lang="en-US" dirty="0" smtClean="0"/>
              <a:t>Different games monetize at different rates, and for different amounts</a:t>
            </a:r>
          </a:p>
          <a:p>
            <a:r>
              <a:rPr lang="en-US" dirty="0" smtClean="0"/>
              <a:t>Need the correct mechanisms to exploit this (game design)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4100621"/>
            <a:ext cx="4648200" cy="33669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29300" y="4260616"/>
            <a:ext cx="822959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 </a:t>
            </a:r>
            <a:r>
              <a:rPr lang="en-US" sz="4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b</a:t>
            </a:r>
            <a:r>
              <a:rPr lang="en-US" sz="4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illionaire spends</a:t>
            </a:r>
            <a:br>
              <a:rPr lang="en-US" sz="4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</a:br>
            <a:r>
              <a:rPr lang="en-US" sz="4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the same order of</a:t>
            </a:r>
            <a:br>
              <a:rPr lang="en-US" sz="4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</a:br>
            <a:r>
              <a:rPr lang="en-US" sz="4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magnitude at restaurant</a:t>
            </a:r>
            <a:br>
              <a:rPr lang="en-US" sz="4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</a:br>
            <a:r>
              <a:rPr lang="en-US" sz="4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as a “regular” person.</a:t>
            </a:r>
            <a:endParaRPr lang="en-US" sz="48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703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0520" y="246599"/>
            <a:ext cx="7186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defines a whale?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0200" y="685800"/>
            <a:ext cx="3657600" cy="2602418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 rot="21127904">
            <a:off x="431427" y="1740787"/>
            <a:ext cx="36744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value transaction?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848305">
            <a:off x="2020547" y="2869578"/>
            <a:ext cx="332334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 of spend?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0731774">
            <a:off x="4382383" y="1770437"/>
            <a:ext cx="380585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Lifetime value of spend?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2716" y1="11515" x2="22716" y2="11515"/>
                        <a14:foregroundMark x1="35062" y1="26061" x2="35062" y2="26061"/>
                        <a14:foregroundMark x1="63210" y1="83030" x2="63210" y2="830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448" y="4486000"/>
            <a:ext cx="3394984" cy="2766283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735332" y="4600005"/>
            <a:ext cx="10533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defines a successful game?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 rot="21127904">
            <a:off x="4360707" y="5815643"/>
            <a:ext cx="18902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 DAU?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723035">
            <a:off x="5003556" y="6662680"/>
            <a:ext cx="18902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MAU?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096096">
            <a:off x="6959791" y="5956587"/>
            <a:ext cx="20578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ARPU?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21197291">
            <a:off x="7910862" y="6636061"/>
            <a:ext cx="22806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ARPPU?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723035">
            <a:off x="10087924" y="6108004"/>
            <a:ext cx="35252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lifetime revenue?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94062" y="7392767"/>
            <a:ext cx="106522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high volume of small transactions better than smaller number of big?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76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horses for courses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80667" y1="76833" x2="80667" y2="7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95800"/>
            <a:ext cx="64008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39000" y="5791200"/>
            <a:ext cx="6695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Different games monetize in different ways</a:t>
            </a:r>
            <a:endParaRPr lang="en-US" sz="4400" dirty="0"/>
          </a:p>
        </p:txBody>
      </p:sp>
      <p:sp>
        <p:nvSpPr>
          <p:cNvPr id="5" name="Rectangle 4"/>
          <p:cNvSpPr/>
          <p:nvPr/>
        </p:nvSpPr>
        <p:spPr>
          <a:xfrm>
            <a:off x="1491272" y="2438400"/>
            <a:ext cx="114954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Need to look at game </a:t>
            </a:r>
            <a:r>
              <a:rPr lang="en-US" sz="5400" b="1" i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then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whales</a:t>
            </a:r>
            <a:b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</a:br>
            <a:r>
              <a:rPr lang="en-US" sz="5400" b="1" u="sng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not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whales </a:t>
            </a:r>
            <a:r>
              <a:rPr lang="en-US" sz="5400" b="1" i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then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ga</a:t>
            </a:r>
            <a:r>
              <a:rPr lang="en-US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me.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1966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Lifetime analysis of spending in games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1066800"/>
            <a:ext cx="1292330" cy="117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0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14782800" cy="822960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7391400"/>
            <a:ext cx="13381496" cy="119363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Lifetime Spend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6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volumes of lifetime spend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5800" y="1704074"/>
            <a:ext cx="4100363" cy="304323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209800" y="4876800"/>
            <a:ext cx="10446190" cy="3200400"/>
            <a:chOff x="2133600" y="4724400"/>
            <a:chExt cx="10446190" cy="3200400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2133600" y="4724400"/>
              <a:ext cx="0" cy="3200400"/>
            </a:xfrm>
            <a:prstGeom prst="line">
              <a:avLst/>
            </a:prstGeom>
            <a:ln w="34925" cmpd="sng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3874632" y="4724400"/>
              <a:ext cx="0" cy="3200400"/>
            </a:xfrm>
            <a:prstGeom prst="line">
              <a:avLst/>
            </a:prstGeom>
            <a:ln w="34925" cmpd="sng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615664" y="4724400"/>
              <a:ext cx="0" cy="3200400"/>
            </a:xfrm>
            <a:prstGeom prst="line">
              <a:avLst/>
            </a:prstGeom>
            <a:ln w="34925" cmpd="sng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7356696" y="4724400"/>
              <a:ext cx="0" cy="3200400"/>
            </a:xfrm>
            <a:prstGeom prst="line">
              <a:avLst/>
            </a:prstGeom>
            <a:ln w="34925" cmpd="sng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9097728" y="4724400"/>
              <a:ext cx="0" cy="3200400"/>
            </a:xfrm>
            <a:prstGeom prst="line">
              <a:avLst/>
            </a:prstGeom>
            <a:ln w="34925" cmpd="sng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0838760" y="4724400"/>
              <a:ext cx="0" cy="3200400"/>
            </a:xfrm>
            <a:prstGeom prst="line">
              <a:avLst/>
            </a:prstGeom>
            <a:ln w="34925" cmpd="sng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2579790" y="4724400"/>
              <a:ext cx="0" cy="3200400"/>
            </a:xfrm>
            <a:prstGeom prst="line">
              <a:avLst/>
            </a:prstGeom>
            <a:ln w="34925" cmpd="sng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653455" y="4394314"/>
            <a:ext cx="9044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Mist</a:t>
            </a:r>
            <a:endParaRPr lang="en-US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68858" y="4394314"/>
            <a:ext cx="16017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Sprinkle</a:t>
            </a:r>
            <a:endParaRPr lang="en-US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823363" y="4394314"/>
            <a:ext cx="17828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Monsoon</a:t>
            </a:r>
            <a:endParaRPr lang="en-US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243845" y="4394314"/>
            <a:ext cx="14237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Drench</a:t>
            </a:r>
            <a:endParaRPr lang="en-US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11125" y="4394314"/>
            <a:ext cx="9637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Rain</a:t>
            </a:r>
            <a:endParaRPr lang="en-US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47853" y="4394314"/>
            <a:ext cx="14814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Shower</a:t>
            </a:r>
            <a:endParaRPr lang="en-US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04143" y="4394314"/>
            <a:ext cx="13420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Drizzle</a:t>
            </a:r>
            <a:endParaRPr lang="en-US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657776" y="3963427"/>
            <a:ext cx="178286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Super</a:t>
            </a:r>
            <a:br>
              <a:rPr lang="en-US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en-US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Monsoon</a:t>
            </a:r>
            <a:endParaRPr lang="en-US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2321" y="5514893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Less than</a:t>
            </a:r>
          </a:p>
          <a:p>
            <a:pPr algn="ctr"/>
            <a:r>
              <a:rPr lang="en-US" sz="2000" dirty="0" smtClean="0"/>
              <a:t>$2 lifetime spend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2208015" y="5514893"/>
            <a:ext cx="1723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$2 - $5 lifetime spend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3949046" y="5514893"/>
            <a:ext cx="1760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$5 -$10</a:t>
            </a:r>
          </a:p>
          <a:p>
            <a:pPr algn="ctr"/>
            <a:r>
              <a:rPr lang="en-US" sz="2000" dirty="0" smtClean="0"/>
              <a:t>Lifetime</a:t>
            </a:r>
            <a:br>
              <a:rPr lang="en-US" sz="2000" dirty="0" smtClean="0"/>
            </a:br>
            <a:r>
              <a:rPr lang="en-US" sz="2000" dirty="0" smtClean="0"/>
              <a:t>spend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5763543" y="5514893"/>
            <a:ext cx="1599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$10 -$50</a:t>
            </a:r>
          </a:p>
          <a:p>
            <a:pPr algn="ctr"/>
            <a:r>
              <a:rPr lang="en-US" sz="2000" dirty="0" smtClean="0"/>
              <a:t>lifetime spend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7450780" y="5514893"/>
            <a:ext cx="17052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$50 -$100</a:t>
            </a:r>
          </a:p>
          <a:p>
            <a:pPr algn="ctr"/>
            <a:r>
              <a:rPr lang="en-US" sz="2000" dirty="0" smtClean="0"/>
              <a:t>lifetime spend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9202701" y="5514893"/>
            <a:ext cx="17052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$100 -$500</a:t>
            </a:r>
          </a:p>
          <a:p>
            <a:pPr algn="ctr"/>
            <a:r>
              <a:rPr lang="en-US" sz="2000" dirty="0" smtClean="0"/>
              <a:t>lifetime spend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10878022" y="5514893"/>
            <a:ext cx="1832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$500 - $5,000</a:t>
            </a:r>
          </a:p>
          <a:p>
            <a:pPr algn="ctr"/>
            <a:r>
              <a:rPr lang="en-US" sz="2000" dirty="0" smtClean="0"/>
              <a:t>Lifetime</a:t>
            </a:r>
            <a:br>
              <a:rPr lang="en-US" sz="2000" dirty="0" smtClean="0"/>
            </a:br>
            <a:r>
              <a:rPr lang="en-US" sz="2000" dirty="0" smtClean="0"/>
              <a:t> spend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12648993" y="5514893"/>
            <a:ext cx="18326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More than</a:t>
            </a:r>
            <a:br>
              <a:rPr lang="en-US" sz="2000" dirty="0" smtClean="0"/>
            </a:br>
            <a:r>
              <a:rPr lang="en-US" sz="2000" dirty="0" smtClean="0"/>
              <a:t>$5,000</a:t>
            </a:r>
          </a:p>
          <a:p>
            <a:pPr algn="ctr"/>
            <a:r>
              <a:rPr lang="en-US" sz="2000" dirty="0" smtClean="0"/>
              <a:t>Lifetime</a:t>
            </a:r>
            <a:br>
              <a:rPr lang="en-US" sz="2000" dirty="0" smtClean="0"/>
            </a:br>
            <a:r>
              <a:rPr lang="en-US" sz="2000" dirty="0" smtClean="0"/>
              <a:t> spend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83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42" presetClass="path" presetSubtype="0" decel="7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-2.40741E-6 L 1.33377 -0.01215 " pathEditMode="relative" rAng="0" ptsTypes="AA">
                                      <p:cBhvr>
                                        <p:cTn id="58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88" y="-6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14137073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horses for courses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80667" y1="76833" x2="80667" y2="7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95800"/>
            <a:ext cx="64008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9499"/>
          <a:stretch/>
        </p:blipFill>
        <p:spPr>
          <a:xfrm>
            <a:off x="7391400" y="381000"/>
            <a:ext cx="677322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0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Cross-Correlations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672543"/>
            <a:ext cx="9897856" cy="584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1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Serially monogamous, or spreading the love?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24000"/>
            <a:ext cx="11507806" cy="580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4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60"/>
          <a:stretch/>
        </p:blipFill>
        <p:spPr bwMode="auto">
          <a:xfrm>
            <a:off x="-154193" y="-457200"/>
            <a:ext cx="14786386" cy="930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4193" y="787065"/>
            <a:ext cx="10583299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smtClean="0">
                <a:solidFill>
                  <a:srgbClr val="FF0000"/>
                </a:solidFill>
                <a:latin typeface="Comic Sans MS" pitchFamily="66" charset="0"/>
              </a:rPr>
              <a:t>Don’t</a:t>
            </a:r>
            <a:br>
              <a:rPr lang="en-US" sz="199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19900" dirty="0" smtClean="0">
                <a:solidFill>
                  <a:srgbClr val="FF0000"/>
                </a:solidFill>
                <a:latin typeface="Comic Sans MS" pitchFamily="66" charset="0"/>
              </a:rPr>
              <a:t>Panic!</a:t>
            </a:r>
            <a:endParaRPr lang="en-US" sz="199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43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4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5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5" grpId="5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538656"/>
            <a:ext cx="6934200" cy="70412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02" y="3276600"/>
            <a:ext cx="1809598" cy="1189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741020"/>
            <a:ext cx="762000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753495"/>
            <a:ext cx="762000" cy="76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355" y="3744949"/>
            <a:ext cx="762000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25">
            <a:off x="4301384" y="3372495"/>
            <a:ext cx="7620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40" y="3297265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0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73" y="1273107"/>
            <a:ext cx="3563727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80667" y1="76833" x2="80667" y2="7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19600"/>
            <a:ext cx="64008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5562600"/>
            <a:ext cx="884027" cy="8840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85800"/>
            <a:ext cx="91566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Feed the machine, a quarter at time, and again, and again …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546" y1="89130" x2="47546" y2="89130"/>
                        <a14:foregroundMark x1="86503" y1="69565" x2="86503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498157"/>
            <a:ext cx="4058767" cy="3436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2200" y="3935457"/>
            <a:ext cx="82237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 or deposit a pile of cash, and slowly burn through it.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483" y="4397307"/>
            <a:ext cx="3124200" cy="357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0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9 -2.46914E-6 C -0.0192 -0.00791 -0.0728 -0.04957 -0.11404 -0.01601 C -0.15527 0.01756 -0.1684 0.18037 -0.24663 0.2012 C -0.32476 0.22203 -0.50151 0.10359 -0.58344 0.10899 C -0.66525 0.11478 -0.73828 0.17207 -0.73828 0.23438 C -0.73828 0.20332 -0.77832 0.17091 -0.8177 0.17091 C -0.85807 0.17091 -0.89756 0.20216 -0.89756 0.23438 C -0.89756 0.21817 -0.91786 0.20332 -0.93771 0.20332 C -0.95768 0.20332 -0.97797 0.21914 -0.97797 0.23438 C -0.97797 0.22628 -0.9873 0.21817 -0.9975 0.21817 C -1.00249 0.21817 -1.01768 0.22608 -1.01768 0.23438 C -1.01768 0.23013 -1.02246 0.22628 -1.02723 0.22628 C -1.02723 0.22512 -1.03678 0.23033 -1.03678 0.23438 C -1.03678 0.23245 -1.03678 0.23013 -1.04177 0.23013 C -1.04177 0.23129 -1.04654 0.23187 -1.04654 0.23438 L -1.04654 0.23129 C -1.05143 0.23129 -1.05143 0.23187 -1.05143 0.23303 C -1.0562 0.23303 -1.0562 0.23187 -1.0562 0.23129 C -1.0613 0.23129 -1.0613 0.23187 -1.0613 0.23303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25" y="10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4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3810000"/>
            <a:ext cx="6131684" cy="1193630"/>
          </a:xfrm>
        </p:spPr>
        <p:txBody>
          <a:bodyPr/>
          <a:lstStyle/>
          <a:p>
            <a:r>
              <a:rPr lang="en-US" dirty="0" smtClean="0"/>
              <a:t>Analytics in Marketing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4000"/>
                    </a14:imgEffect>
                  </a14:imgLayer>
                </a14:imgProps>
              </a:ext>
            </a:extLst>
          </a:blip>
          <a:srcRect t="4972" b="4663"/>
          <a:stretch/>
        </p:blipFill>
        <p:spPr>
          <a:xfrm>
            <a:off x="-51816" y="0"/>
            <a:ext cx="14706600" cy="830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743200"/>
            <a:ext cx="689161" cy="6860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5400" y="5562600"/>
            <a:ext cx="1181765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rgbClr val="54FE70"/>
                  </a:solidFill>
                  <a:prstDash val="solid"/>
                </a:ln>
                <a:solidFill>
                  <a:srgbClr val="54FE7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Get noticed any way you can</a:t>
            </a:r>
            <a:endParaRPr lang="en-US" sz="6600" b="1" cap="none" spc="0" dirty="0">
              <a:ln w="12700">
                <a:solidFill>
                  <a:srgbClr val="54FE70"/>
                </a:solidFill>
                <a:prstDash val="solid"/>
              </a:ln>
              <a:solidFill>
                <a:srgbClr val="54FE7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422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924800" y="1828800"/>
            <a:ext cx="4419600" cy="4419600"/>
          </a:xfrm>
          <a:prstGeom prst="roundRect">
            <a:avLst>
              <a:gd name="adj" fmla="val 9253"/>
            </a:avLst>
          </a:prstGeom>
          <a:solidFill>
            <a:schemeClr val="tx2"/>
          </a:solidFill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86000" y="1828800"/>
            <a:ext cx="4419600" cy="4419600"/>
          </a:xfrm>
          <a:prstGeom prst="roundRect">
            <a:avLst>
              <a:gd name="adj" fmla="val 9253"/>
            </a:avLst>
          </a:prstGeom>
          <a:solidFill>
            <a:schemeClr val="tx2"/>
          </a:solidFill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10444"/>
            <a:ext cx="14249400" cy="1193630"/>
          </a:xfrm>
        </p:spPr>
        <p:txBody>
          <a:bodyPr/>
          <a:lstStyle/>
          <a:p>
            <a:pPr algn="ctr"/>
            <a:r>
              <a:rPr lang="en-US" dirty="0" smtClean="0"/>
              <a:t>Which icon would you use for a kids game?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362200"/>
            <a:ext cx="3405830" cy="340583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696" y="2792885"/>
            <a:ext cx="3318510" cy="2552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7800" y="6324600"/>
            <a:ext cx="1234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1711"/>
                </a:solidFill>
                <a:latin typeface="Arial Rounded MT Bold" panose="020F0704030504030204" pitchFamily="34" charset="0"/>
              </a:rPr>
              <a:t>Test - Don’t guess !!</a:t>
            </a:r>
            <a:endParaRPr lang="en-US" sz="9600" dirty="0">
              <a:solidFill>
                <a:srgbClr val="FF171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00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3162">
            <a:off x="-610558" y="105200"/>
            <a:ext cx="9753600" cy="731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5509">
            <a:off x="2860032" y="846850"/>
            <a:ext cx="9753600" cy="7315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258">
            <a:off x="8266223" y="319486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7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6" dur="2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200" y="304800"/>
            <a:ext cx="6561200" cy="1193630"/>
          </a:xfrm>
        </p:spPr>
        <p:txBody>
          <a:bodyPr/>
          <a:lstStyle/>
          <a:p>
            <a:r>
              <a:rPr lang="en-US" dirty="0" smtClean="0"/>
              <a:t>Price Sensitivity Behavior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78716" y="3962400"/>
            <a:ext cx="12344400" cy="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878716" y="7315200"/>
            <a:ext cx="12344400" cy="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009946" y="1704074"/>
            <a:ext cx="0" cy="2410726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009946" y="5029200"/>
            <a:ext cx="0" cy="2410726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441126" y="4003357"/>
            <a:ext cx="8146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441125" y="7315200"/>
            <a:ext cx="8146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09946" y="1793557"/>
            <a:ext cx="17812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downloads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09946" y="5061857"/>
            <a:ext cx="9637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sales</a:t>
            </a:r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1088571" y="2815485"/>
            <a:ext cx="7286172" cy="176099"/>
          </a:xfrm>
          <a:custGeom>
            <a:avLst/>
            <a:gdLst>
              <a:gd name="connsiteX0" fmla="*/ 0 w 7286172"/>
              <a:gd name="connsiteY0" fmla="*/ 145429 h 176099"/>
              <a:gd name="connsiteX1" fmla="*/ 972458 w 7286172"/>
              <a:gd name="connsiteY1" fmla="*/ 14801 h 176099"/>
              <a:gd name="connsiteX2" fmla="*/ 1901372 w 7286172"/>
              <a:gd name="connsiteY2" fmla="*/ 130915 h 176099"/>
              <a:gd name="connsiteX3" fmla="*/ 2641600 w 7286172"/>
              <a:gd name="connsiteY3" fmla="*/ 43829 h 176099"/>
              <a:gd name="connsiteX4" fmla="*/ 3381829 w 7286172"/>
              <a:gd name="connsiteY4" fmla="*/ 130915 h 176099"/>
              <a:gd name="connsiteX5" fmla="*/ 4310743 w 7286172"/>
              <a:gd name="connsiteY5" fmla="*/ 29315 h 176099"/>
              <a:gd name="connsiteX6" fmla="*/ 4978400 w 7286172"/>
              <a:gd name="connsiteY6" fmla="*/ 130915 h 176099"/>
              <a:gd name="connsiteX7" fmla="*/ 5762172 w 7286172"/>
              <a:gd name="connsiteY7" fmla="*/ 286 h 176099"/>
              <a:gd name="connsiteX8" fmla="*/ 6487886 w 7286172"/>
              <a:gd name="connsiteY8" fmla="*/ 174458 h 176099"/>
              <a:gd name="connsiteX9" fmla="*/ 7286172 w 7286172"/>
              <a:gd name="connsiteY9" fmla="*/ 72858 h 17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86172" h="176099">
                <a:moveTo>
                  <a:pt x="0" y="145429"/>
                </a:moveTo>
                <a:cubicBezTo>
                  <a:pt x="327781" y="81324"/>
                  <a:pt x="655563" y="17220"/>
                  <a:pt x="972458" y="14801"/>
                </a:cubicBezTo>
                <a:cubicBezTo>
                  <a:pt x="1289353" y="12382"/>
                  <a:pt x="1623182" y="126077"/>
                  <a:pt x="1901372" y="130915"/>
                </a:cubicBezTo>
                <a:cubicBezTo>
                  <a:pt x="2179562" y="135753"/>
                  <a:pt x="2394857" y="43829"/>
                  <a:pt x="2641600" y="43829"/>
                </a:cubicBezTo>
                <a:cubicBezTo>
                  <a:pt x="2888343" y="43829"/>
                  <a:pt x="3103639" y="133334"/>
                  <a:pt x="3381829" y="130915"/>
                </a:cubicBezTo>
                <a:cubicBezTo>
                  <a:pt x="3660019" y="128496"/>
                  <a:pt x="4044648" y="29315"/>
                  <a:pt x="4310743" y="29315"/>
                </a:cubicBezTo>
                <a:cubicBezTo>
                  <a:pt x="4576838" y="29315"/>
                  <a:pt x="4736495" y="135753"/>
                  <a:pt x="4978400" y="130915"/>
                </a:cubicBezTo>
                <a:cubicBezTo>
                  <a:pt x="5220305" y="126077"/>
                  <a:pt x="5510591" y="-6971"/>
                  <a:pt x="5762172" y="286"/>
                </a:cubicBezTo>
                <a:cubicBezTo>
                  <a:pt x="6013753" y="7543"/>
                  <a:pt x="6233886" y="162363"/>
                  <a:pt x="6487886" y="174458"/>
                </a:cubicBezTo>
                <a:cubicBezTo>
                  <a:pt x="6741886" y="186553"/>
                  <a:pt x="7014029" y="129705"/>
                  <a:pt x="7286172" y="72858"/>
                </a:cubicBezTo>
              </a:path>
            </a:pathLst>
          </a:custGeom>
          <a:noFill/>
          <a:ln w="76200">
            <a:solidFill>
              <a:srgbClr val="FA65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141177" y="6721444"/>
            <a:ext cx="7286172" cy="276009"/>
          </a:xfrm>
          <a:custGeom>
            <a:avLst/>
            <a:gdLst>
              <a:gd name="connsiteX0" fmla="*/ 0 w 7286172"/>
              <a:gd name="connsiteY0" fmla="*/ 145429 h 176099"/>
              <a:gd name="connsiteX1" fmla="*/ 972458 w 7286172"/>
              <a:gd name="connsiteY1" fmla="*/ 14801 h 176099"/>
              <a:gd name="connsiteX2" fmla="*/ 1901372 w 7286172"/>
              <a:gd name="connsiteY2" fmla="*/ 130915 h 176099"/>
              <a:gd name="connsiteX3" fmla="*/ 2641600 w 7286172"/>
              <a:gd name="connsiteY3" fmla="*/ 43829 h 176099"/>
              <a:gd name="connsiteX4" fmla="*/ 3381829 w 7286172"/>
              <a:gd name="connsiteY4" fmla="*/ 130915 h 176099"/>
              <a:gd name="connsiteX5" fmla="*/ 4310743 w 7286172"/>
              <a:gd name="connsiteY5" fmla="*/ 29315 h 176099"/>
              <a:gd name="connsiteX6" fmla="*/ 4978400 w 7286172"/>
              <a:gd name="connsiteY6" fmla="*/ 130915 h 176099"/>
              <a:gd name="connsiteX7" fmla="*/ 5762172 w 7286172"/>
              <a:gd name="connsiteY7" fmla="*/ 286 h 176099"/>
              <a:gd name="connsiteX8" fmla="*/ 6487886 w 7286172"/>
              <a:gd name="connsiteY8" fmla="*/ 174458 h 176099"/>
              <a:gd name="connsiteX9" fmla="*/ 7286172 w 7286172"/>
              <a:gd name="connsiteY9" fmla="*/ 72858 h 176099"/>
              <a:gd name="connsiteX0" fmla="*/ 0 w 7286172"/>
              <a:gd name="connsiteY0" fmla="*/ 145429 h 176099"/>
              <a:gd name="connsiteX1" fmla="*/ 972458 w 7286172"/>
              <a:gd name="connsiteY1" fmla="*/ 116401 h 176099"/>
              <a:gd name="connsiteX2" fmla="*/ 1901372 w 7286172"/>
              <a:gd name="connsiteY2" fmla="*/ 130915 h 176099"/>
              <a:gd name="connsiteX3" fmla="*/ 2641600 w 7286172"/>
              <a:gd name="connsiteY3" fmla="*/ 43829 h 176099"/>
              <a:gd name="connsiteX4" fmla="*/ 3381829 w 7286172"/>
              <a:gd name="connsiteY4" fmla="*/ 130915 h 176099"/>
              <a:gd name="connsiteX5" fmla="*/ 4310743 w 7286172"/>
              <a:gd name="connsiteY5" fmla="*/ 29315 h 176099"/>
              <a:gd name="connsiteX6" fmla="*/ 4978400 w 7286172"/>
              <a:gd name="connsiteY6" fmla="*/ 130915 h 176099"/>
              <a:gd name="connsiteX7" fmla="*/ 5762172 w 7286172"/>
              <a:gd name="connsiteY7" fmla="*/ 286 h 176099"/>
              <a:gd name="connsiteX8" fmla="*/ 6487886 w 7286172"/>
              <a:gd name="connsiteY8" fmla="*/ 174458 h 176099"/>
              <a:gd name="connsiteX9" fmla="*/ 7286172 w 7286172"/>
              <a:gd name="connsiteY9" fmla="*/ 72858 h 176099"/>
              <a:gd name="connsiteX0" fmla="*/ 0 w 7286172"/>
              <a:gd name="connsiteY0" fmla="*/ 145429 h 176099"/>
              <a:gd name="connsiteX1" fmla="*/ 972458 w 7286172"/>
              <a:gd name="connsiteY1" fmla="*/ 116401 h 176099"/>
              <a:gd name="connsiteX2" fmla="*/ 1901372 w 7286172"/>
              <a:gd name="connsiteY2" fmla="*/ 130915 h 176099"/>
              <a:gd name="connsiteX3" fmla="*/ 2670628 w 7286172"/>
              <a:gd name="connsiteY3" fmla="*/ 130915 h 176099"/>
              <a:gd name="connsiteX4" fmla="*/ 3381829 w 7286172"/>
              <a:gd name="connsiteY4" fmla="*/ 130915 h 176099"/>
              <a:gd name="connsiteX5" fmla="*/ 4310743 w 7286172"/>
              <a:gd name="connsiteY5" fmla="*/ 29315 h 176099"/>
              <a:gd name="connsiteX6" fmla="*/ 4978400 w 7286172"/>
              <a:gd name="connsiteY6" fmla="*/ 130915 h 176099"/>
              <a:gd name="connsiteX7" fmla="*/ 5762172 w 7286172"/>
              <a:gd name="connsiteY7" fmla="*/ 286 h 176099"/>
              <a:gd name="connsiteX8" fmla="*/ 6487886 w 7286172"/>
              <a:gd name="connsiteY8" fmla="*/ 174458 h 176099"/>
              <a:gd name="connsiteX9" fmla="*/ 7286172 w 7286172"/>
              <a:gd name="connsiteY9" fmla="*/ 72858 h 176099"/>
              <a:gd name="connsiteX0" fmla="*/ 0 w 7286172"/>
              <a:gd name="connsiteY0" fmla="*/ 145450 h 176120"/>
              <a:gd name="connsiteX1" fmla="*/ 972458 w 7286172"/>
              <a:gd name="connsiteY1" fmla="*/ 116422 h 176120"/>
              <a:gd name="connsiteX2" fmla="*/ 1901372 w 7286172"/>
              <a:gd name="connsiteY2" fmla="*/ 130936 h 176120"/>
              <a:gd name="connsiteX3" fmla="*/ 2670628 w 7286172"/>
              <a:gd name="connsiteY3" fmla="*/ 130936 h 176120"/>
              <a:gd name="connsiteX4" fmla="*/ 3381829 w 7286172"/>
              <a:gd name="connsiteY4" fmla="*/ 130936 h 176120"/>
              <a:gd name="connsiteX5" fmla="*/ 4325258 w 7286172"/>
              <a:gd name="connsiteY5" fmla="*/ 87393 h 176120"/>
              <a:gd name="connsiteX6" fmla="*/ 4978400 w 7286172"/>
              <a:gd name="connsiteY6" fmla="*/ 130936 h 176120"/>
              <a:gd name="connsiteX7" fmla="*/ 5762172 w 7286172"/>
              <a:gd name="connsiteY7" fmla="*/ 307 h 176120"/>
              <a:gd name="connsiteX8" fmla="*/ 6487886 w 7286172"/>
              <a:gd name="connsiteY8" fmla="*/ 174479 h 176120"/>
              <a:gd name="connsiteX9" fmla="*/ 7286172 w 7286172"/>
              <a:gd name="connsiteY9" fmla="*/ 72879 h 176120"/>
              <a:gd name="connsiteX0" fmla="*/ 0 w 7286172"/>
              <a:gd name="connsiteY0" fmla="*/ 72571 h 101838"/>
              <a:gd name="connsiteX1" fmla="*/ 972458 w 7286172"/>
              <a:gd name="connsiteY1" fmla="*/ 43543 h 101838"/>
              <a:gd name="connsiteX2" fmla="*/ 1901372 w 7286172"/>
              <a:gd name="connsiteY2" fmla="*/ 58057 h 101838"/>
              <a:gd name="connsiteX3" fmla="*/ 2670628 w 7286172"/>
              <a:gd name="connsiteY3" fmla="*/ 58057 h 101838"/>
              <a:gd name="connsiteX4" fmla="*/ 3381829 w 7286172"/>
              <a:gd name="connsiteY4" fmla="*/ 58057 h 101838"/>
              <a:gd name="connsiteX5" fmla="*/ 4325258 w 7286172"/>
              <a:gd name="connsiteY5" fmla="*/ 14514 h 101838"/>
              <a:gd name="connsiteX6" fmla="*/ 4978400 w 7286172"/>
              <a:gd name="connsiteY6" fmla="*/ 58057 h 101838"/>
              <a:gd name="connsiteX7" fmla="*/ 5762172 w 7286172"/>
              <a:gd name="connsiteY7" fmla="*/ 29028 h 101838"/>
              <a:gd name="connsiteX8" fmla="*/ 6487886 w 7286172"/>
              <a:gd name="connsiteY8" fmla="*/ 101600 h 101838"/>
              <a:gd name="connsiteX9" fmla="*/ 7286172 w 7286172"/>
              <a:gd name="connsiteY9" fmla="*/ 0 h 101838"/>
              <a:gd name="connsiteX0" fmla="*/ 0 w 7286172"/>
              <a:gd name="connsiteY0" fmla="*/ 246742 h 276009"/>
              <a:gd name="connsiteX1" fmla="*/ 1001486 w 7286172"/>
              <a:gd name="connsiteY1" fmla="*/ 0 h 276009"/>
              <a:gd name="connsiteX2" fmla="*/ 1901372 w 7286172"/>
              <a:gd name="connsiteY2" fmla="*/ 232228 h 276009"/>
              <a:gd name="connsiteX3" fmla="*/ 2670628 w 7286172"/>
              <a:gd name="connsiteY3" fmla="*/ 232228 h 276009"/>
              <a:gd name="connsiteX4" fmla="*/ 3381829 w 7286172"/>
              <a:gd name="connsiteY4" fmla="*/ 232228 h 276009"/>
              <a:gd name="connsiteX5" fmla="*/ 4325258 w 7286172"/>
              <a:gd name="connsiteY5" fmla="*/ 188685 h 276009"/>
              <a:gd name="connsiteX6" fmla="*/ 4978400 w 7286172"/>
              <a:gd name="connsiteY6" fmla="*/ 232228 h 276009"/>
              <a:gd name="connsiteX7" fmla="*/ 5762172 w 7286172"/>
              <a:gd name="connsiteY7" fmla="*/ 203199 h 276009"/>
              <a:gd name="connsiteX8" fmla="*/ 6487886 w 7286172"/>
              <a:gd name="connsiteY8" fmla="*/ 275771 h 276009"/>
              <a:gd name="connsiteX9" fmla="*/ 7286172 w 7286172"/>
              <a:gd name="connsiteY9" fmla="*/ 174171 h 27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86172" h="276009">
                <a:moveTo>
                  <a:pt x="0" y="246742"/>
                </a:moveTo>
                <a:cubicBezTo>
                  <a:pt x="327781" y="182637"/>
                  <a:pt x="684591" y="2419"/>
                  <a:pt x="1001486" y="0"/>
                </a:cubicBezTo>
                <a:cubicBezTo>
                  <a:pt x="1301448" y="77409"/>
                  <a:pt x="1623182" y="193523"/>
                  <a:pt x="1901372" y="232228"/>
                </a:cubicBezTo>
                <a:cubicBezTo>
                  <a:pt x="2179562" y="270933"/>
                  <a:pt x="2414209" y="232228"/>
                  <a:pt x="2670628" y="232228"/>
                </a:cubicBezTo>
                <a:cubicBezTo>
                  <a:pt x="2917371" y="232228"/>
                  <a:pt x="3106058" y="239485"/>
                  <a:pt x="3381829" y="232228"/>
                </a:cubicBezTo>
                <a:cubicBezTo>
                  <a:pt x="3657600" y="224971"/>
                  <a:pt x="4059163" y="188685"/>
                  <a:pt x="4325258" y="188685"/>
                </a:cubicBezTo>
                <a:cubicBezTo>
                  <a:pt x="4591353" y="188685"/>
                  <a:pt x="4738914" y="229809"/>
                  <a:pt x="4978400" y="232228"/>
                </a:cubicBezTo>
                <a:cubicBezTo>
                  <a:pt x="5217886" y="234647"/>
                  <a:pt x="5510591" y="195942"/>
                  <a:pt x="5762172" y="203199"/>
                </a:cubicBezTo>
                <a:cubicBezTo>
                  <a:pt x="6013753" y="210456"/>
                  <a:pt x="6233886" y="280609"/>
                  <a:pt x="6487886" y="275771"/>
                </a:cubicBezTo>
                <a:cubicBezTo>
                  <a:pt x="6741886" y="270933"/>
                  <a:pt x="7014029" y="231018"/>
                  <a:pt x="7286172" y="174171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8374741" y="2707283"/>
            <a:ext cx="1915887" cy="188724"/>
          </a:xfrm>
          <a:custGeom>
            <a:avLst/>
            <a:gdLst>
              <a:gd name="connsiteX0" fmla="*/ 0 w 7286172"/>
              <a:gd name="connsiteY0" fmla="*/ 145429 h 176099"/>
              <a:gd name="connsiteX1" fmla="*/ 972458 w 7286172"/>
              <a:gd name="connsiteY1" fmla="*/ 14801 h 176099"/>
              <a:gd name="connsiteX2" fmla="*/ 1901372 w 7286172"/>
              <a:gd name="connsiteY2" fmla="*/ 130915 h 176099"/>
              <a:gd name="connsiteX3" fmla="*/ 2641600 w 7286172"/>
              <a:gd name="connsiteY3" fmla="*/ 43829 h 176099"/>
              <a:gd name="connsiteX4" fmla="*/ 3381829 w 7286172"/>
              <a:gd name="connsiteY4" fmla="*/ 130915 h 176099"/>
              <a:gd name="connsiteX5" fmla="*/ 4310743 w 7286172"/>
              <a:gd name="connsiteY5" fmla="*/ 29315 h 176099"/>
              <a:gd name="connsiteX6" fmla="*/ 4978400 w 7286172"/>
              <a:gd name="connsiteY6" fmla="*/ 130915 h 176099"/>
              <a:gd name="connsiteX7" fmla="*/ 5762172 w 7286172"/>
              <a:gd name="connsiteY7" fmla="*/ 286 h 176099"/>
              <a:gd name="connsiteX8" fmla="*/ 6487886 w 7286172"/>
              <a:gd name="connsiteY8" fmla="*/ 174458 h 176099"/>
              <a:gd name="connsiteX9" fmla="*/ 7286172 w 7286172"/>
              <a:gd name="connsiteY9" fmla="*/ 72858 h 176099"/>
              <a:gd name="connsiteX0" fmla="*/ 0 w 6487886"/>
              <a:gd name="connsiteY0" fmla="*/ 145429 h 174458"/>
              <a:gd name="connsiteX1" fmla="*/ 972458 w 6487886"/>
              <a:gd name="connsiteY1" fmla="*/ 14801 h 174458"/>
              <a:gd name="connsiteX2" fmla="*/ 1901372 w 6487886"/>
              <a:gd name="connsiteY2" fmla="*/ 130915 h 174458"/>
              <a:gd name="connsiteX3" fmla="*/ 2641600 w 6487886"/>
              <a:gd name="connsiteY3" fmla="*/ 43829 h 174458"/>
              <a:gd name="connsiteX4" fmla="*/ 3381829 w 6487886"/>
              <a:gd name="connsiteY4" fmla="*/ 130915 h 174458"/>
              <a:gd name="connsiteX5" fmla="*/ 4310743 w 6487886"/>
              <a:gd name="connsiteY5" fmla="*/ 29315 h 174458"/>
              <a:gd name="connsiteX6" fmla="*/ 4978400 w 6487886"/>
              <a:gd name="connsiteY6" fmla="*/ 130915 h 174458"/>
              <a:gd name="connsiteX7" fmla="*/ 5762172 w 6487886"/>
              <a:gd name="connsiteY7" fmla="*/ 286 h 174458"/>
              <a:gd name="connsiteX8" fmla="*/ 6487886 w 6487886"/>
              <a:gd name="connsiteY8" fmla="*/ 174458 h 174458"/>
              <a:gd name="connsiteX0" fmla="*/ 0 w 5762172"/>
              <a:gd name="connsiteY0" fmla="*/ 145429 h 145429"/>
              <a:gd name="connsiteX1" fmla="*/ 972458 w 5762172"/>
              <a:gd name="connsiteY1" fmla="*/ 14801 h 145429"/>
              <a:gd name="connsiteX2" fmla="*/ 1901372 w 5762172"/>
              <a:gd name="connsiteY2" fmla="*/ 130915 h 145429"/>
              <a:gd name="connsiteX3" fmla="*/ 2641600 w 5762172"/>
              <a:gd name="connsiteY3" fmla="*/ 43829 h 145429"/>
              <a:gd name="connsiteX4" fmla="*/ 3381829 w 5762172"/>
              <a:gd name="connsiteY4" fmla="*/ 130915 h 145429"/>
              <a:gd name="connsiteX5" fmla="*/ 4310743 w 5762172"/>
              <a:gd name="connsiteY5" fmla="*/ 29315 h 145429"/>
              <a:gd name="connsiteX6" fmla="*/ 4978400 w 5762172"/>
              <a:gd name="connsiteY6" fmla="*/ 130915 h 145429"/>
              <a:gd name="connsiteX7" fmla="*/ 5762172 w 5762172"/>
              <a:gd name="connsiteY7" fmla="*/ 286 h 145429"/>
              <a:gd name="connsiteX0" fmla="*/ 0 w 4978400"/>
              <a:gd name="connsiteY0" fmla="*/ 130667 h 130667"/>
              <a:gd name="connsiteX1" fmla="*/ 972458 w 4978400"/>
              <a:gd name="connsiteY1" fmla="*/ 39 h 130667"/>
              <a:gd name="connsiteX2" fmla="*/ 1901372 w 4978400"/>
              <a:gd name="connsiteY2" fmla="*/ 116153 h 130667"/>
              <a:gd name="connsiteX3" fmla="*/ 2641600 w 4978400"/>
              <a:gd name="connsiteY3" fmla="*/ 29067 h 130667"/>
              <a:gd name="connsiteX4" fmla="*/ 3381829 w 4978400"/>
              <a:gd name="connsiteY4" fmla="*/ 116153 h 130667"/>
              <a:gd name="connsiteX5" fmla="*/ 4310743 w 4978400"/>
              <a:gd name="connsiteY5" fmla="*/ 14553 h 130667"/>
              <a:gd name="connsiteX6" fmla="*/ 4978400 w 4978400"/>
              <a:gd name="connsiteY6" fmla="*/ 116153 h 130667"/>
              <a:gd name="connsiteX0" fmla="*/ 0 w 4310743"/>
              <a:gd name="connsiteY0" fmla="*/ 130667 h 130667"/>
              <a:gd name="connsiteX1" fmla="*/ 972458 w 4310743"/>
              <a:gd name="connsiteY1" fmla="*/ 39 h 130667"/>
              <a:gd name="connsiteX2" fmla="*/ 1901372 w 4310743"/>
              <a:gd name="connsiteY2" fmla="*/ 116153 h 130667"/>
              <a:gd name="connsiteX3" fmla="*/ 2641600 w 4310743"/>
              <a:gd name="connsiteY3" fmla="*/ 29067 h 130667"/>
              <a:gd name="connsiteX4" fmla="*/ 3381829 w 4310743"/>
              <a:gd name="connsiteY4" fmla="*/ 116153 h 130667"/>
              <a:gd name="connsiteX5" fmla="*/ 4310743 w 4310743"/>
              <a:gd name="connsiteY5" fmla="*/ 14553 h 130667"/>
              <a:gd name="connsiteX0" fmla="*/ 0 w 3381829"/>
              <a:gd name="connsiteY0" fmla="*/ 130667 h 130667"/>
              <a:gd name="connsiteX1" fmla="*/ 972458 w 3381829"/>
              <a:gd name="connsiteY1" fmla="*/ 39 h 130667"/>
              <a:gd name="connsiteX2" fmla="*/ 1901372 w 3381829"/>
              <a:gd name="connsiteY2" fmla="*/ 116153 h 130667"/>
              <a:gd name="connsiteX3" fmla="*/ 2641600 w 3381829"/>
              <a:gd name="connsiteY3" fmla="*/ 29067 h 130667"/>
              <a:gd name="connsiteX4" fmla="*/ 3381829 w 3381829"/>
              <a:gd name="connsiteY4" fmla="*/ 116153 h 130667"/>
              <a:gd name="connsiteX0" fmla="*/ 0 w 3381829"/>
              <a:gd name="connsiteY0" fmla="*/ 101600 h 116168"/>
              <a:gd name="connsiteX1" fmla="*/ 928915 w 3381829"/>
              <a:gd name="connsiteY1" fmla="*/ 116115 h 116168"/>
              <a:gd name="connsiteX2" fmla="*/ 1901372 w 3381829"/>
              <a:gd name="connsiteY2" fmla="*/ 87086 h 116168"/>
              <a:gd name="connsiteX3" fmla="*/ 2641600 w 3381829"/>
              <a:gd name="connsiteY3" fmla="*/ 0 h 116168"/>
              <a:gd name="connsiteX4" fmla="*/ 3381829 w 3381829"/>
              <a:gd name="connsiteY4" fmla="*/ 87086 h 116168"/>
              <a:gd name="connsiteX0" fmla="*/ 0 w 3381829"/>
              <a:gd name="connsiteY0" fmla="*/ 101600 h 167102"/>
              <a:gd name="connsiteX1" fmla="*/ 928915 w 3381829"/>
              <a:gd name="connsiteY1" fmla="*/ 116115 h 167102"/>
              <a:gd name="connsiteX2" fmla="*/ 1901372 w 3381829"/>
              <a:gd name="connsiteY2" fmla="*/ 87086 h 167102"/>
              <a:gd name="connsiteX3" fmla="*/ 2641600 w 3381829"/>
              <a:gd name="connsiteY3" fmla="*/ 0 h 167102"/>
              <a:gd name="connsiteX4" fmla="*/ 3381829 w 3381829"/>
              <a:gd name="connsiteY4" fmla="*/ 87086 h 167102"/>
              <a:gd name="connsiteX0" fmla="*/ 0 w 3381829"/>
              <a:gd name="connsiteY0" fmla="*/ 215392 h 215392"/>
              <a:gd name="connsiteX1" fmla="*/ 928915 w 3381829"/>
              <a:gd name="connsiteY1" fmla="*/ 41221 h 215392"/>
              <a:gd name="connsiteX2" fmla="*/ 1901372 w 3381829"/>
              <a:gd name="connsiteY2" fmla="*/ 200878 h 215392"/>
              <a:gd name="connsiteX3" fmla="*/ 2641600 w 3381829"/>
              <a:gd name="connsiteY3" fmla="*/ 113792 h 215392"/>
              <a:gd name="connsiteX4" fmla="*/ 3381829 w 3381829"/>
              <a:gd name="connsiteY4" fmla="*/ 200878 h 215392"/>
              <a:gd name="connsiteX0" fmla="*/ 0 w 3381829"/>
              <a:gd name="connsiteY0" fmla="*/ 174210 h 189558"/>
              <a:gd name="connsiteX1" fmla="*/ 928915 w 3381829"/>
              <a:gd name="connsiteY1" fmla="*/ 39 h 189558"/>
              <a:gd name="connsiteX2" fmla="*/ 1915887 w 3381829"/>
              <a:gd name="connsiteY2" fmla="*/ 188724 h 189558"/>
              <a:gd name="connsiteX3" fmla="*/ 2641600 w 3381829"/>
              <a:gd name="connsiteY3" fmla="*/ 72610 h 189558"/>
              <a:gd name="connsiteX4" fmla="*/ 3381829 w 3381829"/>
              <a:gd name="connsiteY4" fmla="*/ 159696 h 189558"/>
              <a:gd name="connsiteX0" fmla="*/ 0 w 3381829"/>
              <a:gd name="connsiteY0" fmla="*/ 174274 h 188788"/>
              <a:gd name="connsiteX1" fmla="*/ 928915 w 3381829"/>
              <a:gd name="connsiteY1" fmla="*/ 103 h 188788"/>
              <a:gd name="connsiteX2" fmla="*/ 1915887 w 3381829"/>
              <a:gd name="connsiteY2" fmla="*/ 188788 h 188788"/>
              <a:gd name="connsiteX3" fmla="*/ 2641600 w 3381829"/>
              <a:gd name="connsiteY3" fmla="*/ 103 h 188788"/>
              <a:gd name="connsiteX4" fmla="*/ 3381829 w 3381829"/>
              <a:gd name="connsiteY4" fmla="*/ 159760 h 188788"/>
              <a:gd name="connsiteX0" fmla="*/ 0 w 2641600"/>
              <a:gd name="connsiteY0" fmla="*/ 174210 h 188724"/>
              <a:gd name="connsiteX1" fmla="*/ 928915 w 2641600"/>
              <a:gd name="connsiteY1" fmla="*/ 39 h 188724"/>
              <a:gd name="connsiteX2" fmla="*/ 1915887 w 2641600"/>
              <a:gd name="connsiteY2" fmla="*/ 188724 h 188724"/>
              <a:gd name="connsiteX3" fmla="*/ 2641600 w 2641600"/>
              <a:gd name="connsiteY3" fmla="*/ 39 h 188724"/>
              <a:gd name="connsiteX0" fmla="*/ 0 w 1915887"/>
              <a:gd name="connsiteY0" fmla="*/ 174210 h 188724"/>
              <a:gd name="connsiteX1" fmla="*/ 928915 w 1915887"/>
              <a:gd name="connsiteY1" fmla="*/ 39 h 188724"/>
              <a:gd name="connsiteX2" fmla="*/ 1915887 w 1915887"/>
              <a:gd name="connsiteY2" fmla="*/ 188724 h 18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5887" h="188724">
                <a:moveTo>
                  <a:pt x="0" y="174210"/>
                </a:moveTo>
                <a:cubicBezTo>
                  <a:pt x="327781" y="110105"/>
                  <a:pt x="609601" y="-2380"/>
                  <a:pt x="928915" y="39"/>
                </a:cubicBezTo>
                <a:cubicBezTo>
                  <a:pt x="1248229" y="2458"/>
                  <a:pt x="1630440" y="188724"/>
                  <a:pt x="1915887" y="188724"/>
                </a:cubicBezTo>
              </a:path>
            </a:pathLst>
          </a:custGeom>
          <a:noFill/>
          <a:ln w="76200">
            <a:solidFill>
              <a:srgbClr val="FA65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10290629" y="2709072"/>
            <a:ext cx="2699658" cy="192899"/>
          </a:xfrm>
          <a:custGeom>
            <a:avLst/>
            <a:gdLst>
              <a:gd name="connsiteX0" fmla="*/ 0 w 7286172"/>
              <a:gd name="connsiteY0" fmla="*/ 145429 h 176099"/>
              <a:gd name="connsiteX1" fmla="*/ 972458 w 7286172"/>
              <a:gd name="connsiteY1" fmla="*/ 14801 h 176099"/>
              <a:gd name="connsiteX2" fmla="*/ 1901372 w 7286172"/>
              <a:gd name="connsiteY2" fmla="*/ 130915 h 176099"/>
              <a:gd name="connsiteX3" fmla="*/ 2641600 w 7286172"/>
              <a:gd name="connsiteY3" fmla="*/ 43829 h 176099"/>
              <a:gd name="connsiteX4" fmla="*/ 3381829 w 7286172"/>
              <a:gd name="connsiteY4" fmla="*/ 130915 h 176099"/>
              <a:gd name="connsiteX5" fmla="*/ 4310743 w 7286172"/>
              <a:gd name="connsiteY5" fmla="*/ 29315 h 176099"/>
              <a:gd name="connsiteX6" fmla="*/ 4978400 w 7286172"/>
              <a:gd name="connsiteY6" fmla="*/ 130915 h 176099"/>
              <a:gd name="connsiteX7" fmla="*/ 5762172 w 7286172"/>
              <a:gd name="connsiteY7" fmla="*/ 286 h 176099"/>
              <a:gd name="connsiteX8" fmla="*/ 6487886 w 7286172"/>
              <a:gd name="connsiteY8" fmla="*/ 174458 h 176099"/>
              <a:gd name="connsiteX9" fmla="*/ 7286172 w 7286172"/>
              <a:gd name="connsiteY9" fmla="*/ 72858 h 176099"/>
              <a:gd name="connsiteX0" fmla="*/ 0 w 6487886"/>
              <a:gd name="connsiteY0" fmla="*/ 145429 h 174458"/>
              <a:gd name="connsiteX1" fmla="*/ 972458 w 6487886"/>
              <a:gd name="connsiteY1" fmla="*/ 14801 h 174458"/>
              <a:gd name="connsiteX2" fmla="*/ 1901372 w 6487886"/>
              <a:gd name="connsiteY2" fmla="*/ 130915 h 174458"/>
              <a:gd name="connsiteX3" fmla="*/ 2641600 w 6487886"/>
              <a:gd name="connsiteY3" fmla="*/ 43829 h 174458"/>
              <a:gd name="connsiteX4" fmla="*/ 3381829 w 6487886"/>
              <a:gd name="connsiteY4" fmla="*/ 130915 h 174458"/>
              <a:gd name="connsiteX5" fmla="*/ 4310743 w 6487886"/>
              <a:gd name="connsiteY5" fmla="*/ 29315 h 174458"/>
              <a:gd name="connsiteX6" fmla="*/ 4978400 w 6487886"/>
              <a:gd name="connsiteY6" fmla="*/ 130915 h 174458"/>
              <a:gd name="connsiteX7" fmla="*/ 5762172 w 6487886"/>
              <a:gd name="connsiteY7" fmla="*/ 286 h 174458"/>
              <a:gd name="connsiteX8" fmla="*/ 6487886 w 6487886"/>
              <a:gd name="connsiteY8" fmla="*/ 174458 h 174458"/>
              <a:gd name="connsiteX0" fmla="*/ 0 w 5762172"/>
              <a:gd name="connsiteY0" fmla="*/ 145429 h 145429"/>
              <a:gd name="connsiteX1" fmla="*/ 972458 w 5762172"/>
              <a:gd name="connsiteY1" fmla="*/ 14801 h 145429"/>
              <a:gd name="connsiteX2" fmla="*/ 1901372 w 5762172"/>
              <a:gd name="connsiteY2" fmla="*/ 130915 h 145429"/>
              <a:gd name="connsiteX3" fmla="*/ 2641600 w 5762172"/>
              <a:gd name="connsiteY3" fmla="*/ 43829 h 145429"/>
              <a:gd name="connsiteX4" fmla="*/ 3381829 w 5762172"/>
              <a:gd name="connsiteY4" fmla="*/ 130915 h 145429"/>
              <a:gd name="connsiteX5" fmla="*/ 4310743 w 5762172"/>
              <a:gd name="connsiteY5" fmla="*/ 29315 h 145429"/>
              <a:gd name="connsiteX6" fmla="*/ 4978400 w 5762172"/>
              <a:gd name="connsiteY6" fmla="*/ 130915 h 145429"/>
              <a:gd name="connsiteX7" fmla="*/ 5762172 w 5762172"/>
              <a:gd name="connsiteY7" fmla="*/ 286 h 145429"/>
              <a:gd name="connsiteX0" fmla="*/ 0 w 4978400"/>
              <a:gd name="connsiteY0" fmla="*/ 130667 h 130667"/>
              <a:gd name="connsiteX1" fmla="*/ 972458 w 4978400"/>
              <a:gd name="connsiteY1" fmla="*/ 39 h 130667"/>
              <a:gd name="connsiteX2" fmla="*/ 1901372 w 4978400"/>
              <a:gd name="connsiteY2" fmla="*/ 116153 h 130667"/>
              <a:gd name="connsiteX3" fmla="*/ 2641600 w 4978400"/>
              <a:gd name="connsiteY3" fmla="*/ 29067 h 130667"/>
              <a:gd name="connsiteX4" fmla="*/ 3381829 w 4978400"/>
              <a:gd name="connsiteY4" fmla="*/ 116153 h 130667"/>
              <a:gd name="connsiteX5" fmla="*/ 4310743 w 4978400"/>
              <a:gd name="connsiteY5" fmla="*/ 14553 h 130667"/>
              <a:gd name="connsiteX6" fmla="*/ 4978400 w 4978400"/>
              <a:gd name="connsiteY6" fmla="*/ 116153 h 130667"/>
              <a:gd name="connsiteX0" fmla="*/ 0 w 4310743"/>
              <a:gd name="connsiteY0" fmla="*/ 130667 h 130667"/>
              <a:gd name="connsiteX1" fmla="*/ 972458 w 4310743"/>
              <a:gd name="connsiteY1" fmla="*/ 39 h 130667"/>
              <a:gd name="connsiteX2" fmla="*/ 1901372 w 4310743"/>
              <a:gd name="connsiteY2" fmla="*/ 116153 h 130667"/>
              <a:gd name="connsiteX3" fmla="*/ 2641600 w 4310743"/>
              <a:gd name="connsiteY3" fmla="*/ 29067 h 130667"/>
              <a:gd name="connsiteX4" fmla="*/ 3381829 w 4310743"/>
              <a:gd name="connsiteY4" fmla="*/ 116153 h 130667"/>
              <a:gd name="connsiteX5" fmla="*/ 4310743 w 4310743"/>
              <a:gd name="connsiteY5" fmla="*/ 14553 h 130667"/>
              <a:gd name="connsiteX0" fmla="*/ 0 w 3381829"/>
              <a:gd name="connsiteY0" fmla="*/ 130667 h 130667"/>
              <a:gd name="connsiteX1" fmla="*/ 972458 w 3381829"/>
              <a:gd name="connsiteY1" fmla="*/ 39 h 130667"/>
              <a:gd name="connsiteX2" fmla="*/ 1901372 w 3381829"/>
              <a:gd name="connsiteY2" fmla="*/ 116153 h 130667"/>
              <a:gd name="connsiteX3" fmla="*/ 2641600 w 3381829"/>
              <a:gd name="connsiteY3" fmla="*/ 29067 h 130667"/>
              <a:gd name="connsiteX4" fmla="*/ 3381829 w 3381829"/>
              <a:gd name="connsiteY4" fmla="*/ 116153 h 130667"/>
              <a:gd name="connsiteX0" fmla="*/ 0 w 3381829"/>
              <a:gd name="connsiteY0" fmla="*/ 101600 h 116168"/>
              <a:gd name="connsiteX1" fmla="*/ 928915 w 3381829"/>
              <a:gd name="connsiteY1" fmla="*/ 116115 h 116168"/>
              <a:gd name="connsiteX2" fmla="*/ 1901372 w 3381829"/>
              <a:gd name="connsiteY2" fmla="*/ 87086 h 116168"/>
              <a:gd name="connsiteX3" fmla="*/ 2641600 w 3381829"/>
              <a:gd name="connsiteY3" fmla="*/ 0 h 116168"/>
              <a:gd name="connsiteX4" fmla="*/ 3381829 w 3381829"/>
              <a:gd name="connsiteY4" fmla="*/ 87086 h 116168"/>
              <a:gd name="connsiteX0" fmla="*/ 0 w 3381829"/>
              <a:gd name="connsiteY0" fmla="*/ 101600 h 167102"/>
              <a:gd name="connsiteX1" fmla="*/ 928915 w 3381829"/>
              <a:gd name="connsiteY1" fmla="*/ 116115 h 167102"/>
              <a:gd name="connsiteX2" fmla="*/ 1901372 w 3381829"/>
              <a:gd name="connsiteY2" fmla="*/ 87086 h 167102"/>
              <a:gd name="connsiteX3" fmla="*/ 2641600 w 3381829"/>
              <a:gd name="connsiteY3" fmla="*/ 0 h 167102"/>
              <a:gd name="connsiteX4" fmla="*/ 3381829 w 3381829"/>
              <a:gd name="connsiteY4" fmla="*/ 87086 h 167102"/>
              <a:gd name="connsiteX0" fmla="*/ 0 w 3381829"/>
              <a:gd name="connsiteY0" fmla="*/ 215392 h 215392"/>
              <a:gd name="connsiteX1" fmla="*/ 928915 w 3381829"/>
              <a:gd name="connsiteY1" fmla="*/ 41221 h 215392"/>
              <a:gd name="connsiteX2" fmla="*/ 1901372 w 3381829"/>
              <a:gd name="connsiteY2" fmla="*/ 200878 h 215392"/>
              <a:gd name="connsiteX3" fmla="*/ 2641600 w 3381829"/>
              <a:gd name="connsiteY3" fmla="*/ 113792 h 215392"/>
              <a:gd name="connsiteX4" fmla="*/ 3381829 w 3381829"/>
              <a:gd name="connsiteY4" fmla="*/ 200878 h 215392"/>
              <a:gd name="connsiteX0" fmla="*/ 0 w 3381829"/>
              <a:gd name="connsiteY0" fmla="*/ 174210 h 189558"/>
              <a:gd name="connsiteX1" fmla="*/ 928915 w 3381829"/>
              <a:gd name="connsiteY1" fmla="*/ 39 h 189558"/>
              <a:gd name="connsiteX2" fmla="*/ 1915887 w 3381829"/>
              <a:gd name="connsiteY2" fmla="*/ 188724 h 189558"/>
              <a:gd name="connsiteX3" fmla="*/ 2641600 w 3381829"/>
              <a:gd name="connsiteY3" fmla="*/ 72610 h 189558"/>
              <a:gd name="connsiteX4" fmla="*/ 3381829 w 3381829"/>
              <a:gd name="connsiteY4" fmla="*/ 159696 h 189558"/>
              <a:gd name="connsiteX0" fmla="*/ 0 w 3381829"/>
              <a:gd name="connsiteY0" fmla="*/ 174274 h 188788"/>
              <a:gd name="connsiteX1" fmla="*/ 928915 w 3381829"/>
              <a:gd name="connsiteY1" fmla="*/ 103 h 188788"/>
              <a:gd name="connsiteX2" fmla="*/ 1915887 w 3381829"/>
              <a:gd name="connsiteY2" fmla="*/ 188788 h 188788"/>
              <a:gd name="connsiteX3" fmla="*/ 2641600 w 3381829"/>
              <a:gd name="connsiteY3" fmla="*/ 103 h 188788"/>
              <a:gd name="connsiteX4" fmla="*/ 3381829 w 3381829"/>
              <a:gd name="connsiteY4" fmla="*/ 159760 h 188788"/>
              <a:gd name="connsiteX0" fmla="*/ 0 w 2641600"/>
              <a:gd name="connsiteY0" fmla="*/ 174210 h 188724"/>
              <a:gd name="connsiteX1" fmla="*/ 928915 w 2641600"/>
              <a:gd name="connsiteY1" fmla="*/ 39 h 188724"/>
              <a:gd name="connsiteX2" fmla="*/ 1915887 w 2641600"/>
              <a:gd name="connsiteY2" fmla="*/ 188724 h 188724"/>
              <a:gd name="connsiteX3" fmla="*/ 2641600 w 2641600"/>
              <a:gd name="connsiteY3" fmla="*/ 39 h 188724"/>
              <a:gd name="connsiteX0" fmla="*/ 0 w 1915887"/>
              <a:gd name="connsiteY0" fmla="*/ 174210 h 188724"/>
              <a:gd name="connsiteX1" fmla="*/ 928915 w 1915887"/>
              <a:gd name="connsiteY1" fmla="*/ 39 h 188724"/>
              <a:gd name="connsiteX2" fmla="*/ 1915887 w 1915887"/>
              <a:gd name="connsiteY2" fmla="*/ 188724 h 188724"/>
              <a:gd name="connsiteX0" fmla="*/ 0 w 2699658"/>
              <a:gd name="connsiteY0" fmla="*/ 174198 h 174198"/>
              <a:gd name="connsiteX1" fmla="*/ 928915 w 2699658"/>
              <a:gd name="connsiteY1" fmla="*/ 27 h 174198"/>
              <a:gd name="connsiteX2" fmla="*/ 2699658 w 2699658"/>
              <a:gd name="connsiteY2" fmla="*/ 159683 h 174198"/>
              <a:gd name="connsiteX0" fmla="*/ 0 w 2699658"/>
              <a:gd name="connsiteY0" fmla="*/ 58149 h 58149"/>
              <a:gd name="connsiteX1" fmla="*/ 1161144 w 2699658"/>
              <a:gd name="connsiteY1" fmla="*/ 93 h 58149"/>
              <a:gd name="connsiteX2" fmla="*/ 2699658 w 2699658"/>
              <a:gd name="connsiteY2" fmla="*/ 43634 h 58149"/>
              <a:gd name="connsiteX0" fmla="*/ 0 w 2699658"/>
              <a:gd name="connsiteY0" fmla="*/ 159685 h 159685"/>
              <a:gd name="connsiteX1" fmla="*/ 1219201 w 2699658"/>
              <a:gd name="connsiteY1" fmla="*/ 29 h 159685"/>
              <a:gd name="connsiteX2" fmla="*/ 2699658 w 2699658"/>
              <a:gd name="connsiteY2" fmla="*/ 145170 h 159685"/>
              <a:gd name="connsiteX0" fmla="*/ 0 w 2699658"/>
              <a:gd name="connsiteY0" fmla="*/ 192899 h 192899"/>
              <a:gd name="connsiteX1" fmla="*/ 1219201 w 2699658"/>
              <a:gd name="connsiteY1" fmla="*/ 33243 h 192899"/>
              <a:gd name="connsiteX2" fmla="*/ 2699658 w 2699658"/>
              <a:gd name="connsiteY2" fmla="*/ 178384 h 19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9658" h="192899">
                <a:moveTo>
                  <a:pt x="0" y="192899"/>
                </a:moveTo>
                <a:cubicBezTo>
                  <a:pt x="327781" y="128794"/>
                  <a:pt x="798286" y="-80452"/>
                  <a:pt x="1219201" y="33243"/>
                </a:cubicBezTo>
                <a:cubicBezTo>
                  <a:pt x="1640116" y="146938"/>
                  <a:pt x="2414211" y="178384"/>
                  <a:pt x="2699658" y="178384"/>
                </a:cubicBezTo>
              </a:path>
            </a:pathLst>
          </a:custGeom>
          <a:noFill/>
          <a:ln w="76200">
            <a:solidFill>
              <a:srgbClr val="FA65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8367484" y="5844976"/>
            <a:ext cx="1901371" cy="1062199"/>
          </a:xfrm>
          <a:custGeom>
            <a:avLst/>
            <a:gdLst>
              <a:gd name="connsiteX0" fmla="*/ 0 w 7286172"/>
              <a:gd name="connsiteY0" fmla="*/ 145429 h 176099"/>
              <a:gd name="connsiteX1" fmla="*/ 972458 w 7286172"/>
              <a:gd name="connsiteY1" fmla="*/ 14801 h 176099"/>
              <a:gd name="connsiteX2" fmla="*/ 1901372 w 7286172"/>
              <a:gd name="connsiteY2" fmla="*/ 130915 h 176099"/>
              <a:gd name="connsiteX3" fmla="*/ 2641600 w 7286172"/>
              <a:gd name="connsiteY3" fmla="*/ 43829 h 176099"/>
              <a:gd name="connsiteX4" fmla="*/ 3381829 w 7286172"/>
              <a:gd name="connsiteY4" fmla="*/ 130915 h 176099"/>
              <a:gd name="connsiteX5" fmla="*/ 4310743 w 7286172"/>
              <a:gd name="connsiteY5" fmla="*/ 29315 h 176099"/>
              <a:gd name="connsiteX6" fmla="*/ 4978400 w 7286172"/>
              <a:gd name="connsiteY6" fmla="*/ 130915 h 176099"/>
              <a:gd name="connsiteX7" fmla="*/ 5762172 w 7286172"/>
              <a:gd name="connsiteY7" fmla="*/ 286 h 176099"/>
              <a:gd name="connsiteX8" fmla="*/ 6487886 w 7286172"/>
              <a:gd name="connsiteY8" fmla="*/ 174458 h 176099"/>
              <a:gd name="connsiteX9" fmla="*/ 7286172 w 7286172"/>
              <a:gd name="connsiteY9" fmla="*/ 72858 h 176099"/>
              <a:gd name="connsiteX0" fmla="*/ 0 w 7286172"/>
              <a:gd name="connsiteY0" fmla="*/ 145429 h 176099"/>
              <a:gd name="connsiteX1" fmla="*/ 972458 w 7286172"/>
              <a:gd name="connsiteY1" fmla="*/ 116401 h 176099"/>
              <a:gd name="connsiteX2" fmla="*/ 1901372 w 7286172"/>
              <a:gd name="connsiteY2" fmla="*/ 130915 h 176099"/>
              <a:gd name="connsiteX3" fmla="*/ 2641600 w 7286172"/>
              <a:gd name="connsiteY3" fmla="*/ 43829 h 176099"/>
              <a:gd name="connsiteX4" fmla="*/ 3381829 w 7286172"/>
              <a:gd name="connsiteY4" fmla="*/ 130915 h 176099"/>
              <a:gd name="connsiteX5" fmla="*/ 4310743 w 7286172"/>
              <a:gd name="connsiteY5" fmla="*/ 29315 h 176099"/>
              <a:gd name="connsiteX6" fmla="*/ 4978400 w 7286172"/>
              <a:gd name="connsiteY6" fmla="*/ 130915 h 176099"/>
              <a:gd name="connsiteX7" fmla="*/ 5762172 w 7286172"/>
              <a:gd name="connsiteY7" fmla="*/ 286 h 176099"/>
              <a:gd name="connsiteX8" fmla="*/ 6487886 w 7286172"/>
              <a:gd name="connsiteY8" fmla="*/ 174458 h 176099"/>
              <a:gd name="connsiteX9" fmla="*/ 7286172 w 7286172"/>
              <a:gd name="connsiteY9" fmla="*/ 72858 h 176099"/>
              <a:gd name="connsiteX0" fmla="*/ 0 w 7286172"/>
              <a:gd name="connsiteY0" fmla="*/ 145429 h 176099"/>
              <a:gd name="connsiteX1" fmla="*/ 972458 w 7286172"/>
              <a:gd name="connsiteY1" fmla="*/ 116401 h 176099"/>
              <a:gd name="connsiteX2" fmla="*/ 1901372 w 7286172"/>
              <a:gd name="connsiteY2" fmla="*/ 130915 h 176099"/>
              <a:gd name="connsiteX3" fmla="*/ 2670628 w 7286172"/>
              <a:gd name="connsiteY3" fmla="*/ 130915 h 176099"/>
              <a:gd name="connsiteX4" fmla="*/ 3381829 w 7286172"/>
              <a:gd name="connsiteY4" fmla="*/ 130915 h 176099"/>
              <a:gd name="connsiteX5" fmla="*/ 4310743 w 7286172"/>
              <a:gd name="connsiteY5" fmla="*/ 29315 h 176099"/>
              <a:gd name="connsiteX6" fmla="*/ 4978400 w 7286172"/>
              <a:gd name="connsiteY6" fmla="*/ 130915 h 176099"/>
              <a:gd name="connsiteX7" fmla="*/ 5762172 w 7286172"/>
              <a:gd name="connsiteY7" fmla="*/ 286 h 176099"/>
              <a:gd name="connsiteX8" fmla="*/ 6487886 w 7286172"/>
              <a:gd name="connsiteY8" fmla="*/ 174458 h 176099"/>
              <a:gd name="connsiteX9" fmla="*/ 7286172 w 7286172"/>
              <a:gd name="connsiteY9" fmla="*/ 72858 h 176099"/>
              <a:gd name="connsiteX0" fmla="*/ 0 w 7286172"/>
              <a:gd name="connsiteY0" fmla="*/ 145450 h 176120"/>
              <a:gd name="connsiteX1" fmla="*/ 972458 w 7286172"/>
              <a:gd name="connsiteY1" fmla="*/ 116422 h 176120"/>
              <a:gd name="connsiteX2" fmla="*/ 1901372 w 7286172"/>
              <a:gd name="connsiteY2" fmla="*/ 130936 h 176120"/>
              <a:gd name="connsiteX3" fmla="*/ 2670628 w 7286172"/>
              <a:gd name="connsiteY3" fmla="*/ 130936 h 176120"/>
              <a:gd name="connsiteX4" fmla="*/ 3381829 w 7286172"/>
              <a:gd name="connsiteY4" fmla="*/ 130936 h 176120"/>
              <a:gd name="connsiteX5" fmla="*/ 4325258 w 7286172"/>
              <a:gd name="connsiteY5" fmla="*/ 87393 h 176120"/>
              <a:gd name="connsiteX6" fmla="*/ 4978400 w 7286172"/>
              <a:gd name="connsiteY6" fmla="*/ 130936 h 176120"/>
              <a:gd name="connsiteX7" fmla="*/ 5762172 w 7286172"/>
              <a:gd name="connsiteY7" fmla="*/ 307 h 176120"/>
              <a:gd name="connsiteX8" fmla="*/ 6487886 w 7286172"/>
              <a:gd name="connsiteY8" fmla="*/ 174479 h 176120"/>
              <a:gd name="connsiteX9" fmla="*/ 7286172 w 7286172"/>
              <a:gd name="connsiteY9" fmla="*/ 72879 h 176120"/>
              <a:gd name="connsiteX0" fmla="*/ 0 w 7286172"/>
              <a:gd name="connsiteY0" fmla="*/ 72571 h 101838"/>
              <a:gd name="connsiteX1" fmla="*/ 972458 w 7286172"/>
              <a:gd name="connsiteY1" fmla="*/ 43543 h 101838"/>
              <a:gd name="connsiteX2" fmla="*/ 1901372 w 7286172"/>
              <a:gd name="connsiteY2" fmla="*/ 58057 h 101838"/>
              <a:gd name="connsiteX3" fmla="*/ 2670628 w 7286172"/>
              <a:gd name="connsiteY3" fmla="*/ 58057 h 101838"/>
              <a:gd name="connsiteX4" fmla="*/ 3381829 w 7286172"/>
              <a:gd name="connsiteY4" fmla="*/ 58057 h 101838"/>
              <a:gd name="connsiteX5" fmla="*/ 4325258 w 7286172"/>
              <a:gd name="connsiteY5" fmla="*/ 14514 h 101838"/>
              <a:gd name="connsiteX6" fmla="*/ 4978400 w 7286172"/>
              <a:gd name="connsiteY6" fmla="*/ 58057 h 101838"/>
              <a:gd name="connsiteX7" fmla="*/ 5762172 w 7286172"/>
              <a:gd name="connsiteY7" fmla="*/ 29028 h 101838"/>
              <a:gd name="connsiteX8" fmla="*/ 6487886 w 7286172"/>
              <a:gd name="connsiteY8" fmla="*/ 101600 h 101838"/>
              <a:gd name="connsiteX9" fmla="*/ 7286172 w 7286172"/>
              <a:gd name="connsiteY9" fmla="*/ 0 h 101838"/>
              <a:gd name="connsiteX0" fmla="*/ 0 w 7286172"/>
              <a:gd name="connsiteY0" fmla="*/ 246742 h 276009"/>
              <a:gd name="connsiteX1" fmla="*/ 1001486 w 7286172"/>
              <a:gd name="connsiteY1" fmla="*/ 0 h 276009"/>
              <a:gd name="connsiteX2" fmla="*/ 1901372 w 7286172"/>
              <a:gd name="connsiteY2" fmla="*/ 232228 h 276009"/>
              <a:gd name="connsiteX3" fmla="*/ 2670628 w 7286172"/>
              <a:gd name="connsiteY3" fmla="*/ 232228 h 276009"/>
              <a:gd name="connsiteX4" fmla="*/ 3381829 w 7286172"/>
              <a:gd name="connsiteY4" fmla="*/ 232228 h 276009"/>
              <a:gd name="connsiteX5" fmla="*/ 4325258 w 7286172"/>
              <a:gd name="connsiteY5" fmla="*/ 188685 h 276009"/>
              <a:gd name="connsiteX6" fmla="*/ 4978400 w 7286172"/>
              <a:gd name="connsiteY6" fmla="*/ 232228 h 276009"/>
              <a:gd name="connsiteX7" fmla="*/ 5762172 w 7286172"/>
              <a:gd name="connsiteY7" fmla="*/ 203199 h 276009"/>
              <a:gd name="connsiteX8" fmla="*/ 6487886 w 7286172"/>
              <a:gd name="connsiteY8" fmla="*/ 275771 h 276009"/>
              <a:gd name="connsiteX9" fmla="*/ 7286172 w 7286172"/>
              <a:gd name="connsiteY9" fmla="*/ 174171 h 276009"/>
              <a:gd name="connsiteX0" fmla="*/ 0 w 6487886"/>
              <a:gd name="connsiteY0" fmla="*/ 246742 h 276009"/>
              <a:gd name="connsiteX1" fmla="*/ 1001486 w 6487886"/>
              <a:gd name="connsiteY1" fmla="*/ 0 h 276009"/>
              <a:gd name="connsiteX2" fmla="*/ 1901372 w 6487886"/>
              <a:gd name="connsiteY2" fmla="*/ 232228 h 276009"/>
              <a:gd name="connsiteX3" fmla="*/ 2670628 w 6487886"/>
              <a:gd name="connsiteY3" fmla="*/ 232228 h 276009"/>
              <a:gd name="connsiteX4" fmla="*/ 3381829 w 6487886"/>
              <a:gd name="connsiteY4" fmla="*/ 232228 h 276009"/>
              <a:gd name="connsiteX5" fmla="*/ 4325258 w 6487886"/>
              <a:gd name="connsiteY5" fmla="*/ 188685 h 276009"/>
              <a:gd name="connsiteX6" fmla="*/ 4978400 w 6487886"/>
              <a:gd name="connsiteY6" fmla="*/ 232228 h 276009"/>
              <a:gd name="connsiteX7" fmla="*/ 5762172 w 6487886"/>
              <a:gd name="connsiteY7" fmla="*/ 203199 h 276009"/>
              <a:gd name="connsiteX8" fmla="*/ 6487886 w 6487886"/>
              <a:gd name="connsiteY8" fmla="*/ 275771 h 276009"/>
              <a:gd name="connsiteX0" fmla="*/ 0 w 5762172"/>
              <a:gd name="connsiteY0" fmla="*/ 246742 h 249430"/>
              <a:gd name="connsiteX1" fmla="*/ 1001486 w 5762172"/>
              <a:gd name="connsiteY1" fmla="*/ 0 h 249430"/>
              <a:gd name="connsiteX2" fmla="*/ 1901372 w 5762172"/>
              <a:gd name="connsiteY2" fmla="*/ 232228 h 249430"/>
              <a:gd name="connsiteX3" fmla="*/ 2670628 w 5762172"/>
              <a:gd name="connsiteY3" fmla="*/ 232228 h 249430"/>
              <a:gd name="connsiteX4" fmla="*/ 3381829 w 5762172"/>
              <a:gd name="connsiteY4" fmla="*/ 232228 h 249430"/>
              <a:gd name="connsiteX5" fmla="*/ 4325258 w 5762172"/>
              <a:gd name="connsiteY5" fmla="*/ 188685 h 249430"/>
              <a:gd name="connsiteX6" fmla="*/ 4978400 w 5762172"/>
              <a:gd name="connsiteY6" fmla="*/ 232228 h 249430"/>
              <a:gd name="connsiteX7" fmla="*/ 5762172 w 5762172"/>
              <a:gd name="connsiteY7" fmla="*/ 203199 h 249430"/>
              <a:gd name="connsiteX0" fmla="*/ 0 w 4978400"/>
              <a:gd name="connsiteY0" fmla="*/ 246742 h 249430"/>
              <a:gd name="connsiteX1" fmla="*/ 1001486 w 4978400"/>
              <a:gd name="connsiteY1" fmla="*/ 0 h 249430"/>
              <a:gd name="connsiteX2" fmla="*/ 1901372 w 4978400"/>
              <a:gd name="connsiteY2" fmla="*/ 232228 h 249430"/>
              <a:gd name="connsiteX3" fmla="*/ 2670628 w 4978400"/>
              <a:gd name="connsiteY3" fmla="*/ 232228 h 249430"/>
              <a:gd name="connsiteX4" fmla="*/ 3381829 w 4978400"/>
              <a:gd name="connsiteY4" fmla="*/ 232228 h 249430"/>
              <a:gd name="connsiteX5" fmla="*/ 4325258 w 4978400"/>
              <a:gd name="connsiteY5" fmla="*/ 188685 h 249430"/>
              <a:gd name="connsiteX6" fmla="*/ 4978400 w 4978400"/>
              <a:gd name="connsiteY6" fmla="*/ 232228 h 249430"/>
              <a:gd name="connsiteX0" fmla="*/ 0 w 4325258"/>
              <a:gd name="connsiteY0" fmla="*/ 246742 h 249430"/>
              <a:gd name="connsiteX1" fmla="*/ 1001486 w 4325258"/>
              <a:gd name="connsiteY1" fmla="*/ 0 h 249430"/>
              <a:gd name="connsiteX2" fmla="*/ 1901372 w 4325258"/>
              <a:gd name="connsiteY2" fmla="*/ 232228 h 249430"/>
              <a:gd name="connsiteX3" fmla="*/ 2670628 w 4325258"/>
              <a:gd name="connsiteY3" fmla="*/ 232228 h 249430"/>
              <a:gd name="connsiteX4" fmla="*/ 3381829 w 4325258"/>
              <a:gd name="connsiteY4" fmla="*/ 232228 h 249430"/>
              <a:gd name="connsiteX5" fmla="*/ 4325258 w 4325258"/>
              <a:gd name="connsiteY5" fmla="*/ 188685 h 249430"/>
              <a:gd name="connsiteX0" fmla="*/ 0 w 3381829"/>
              <a:gd name="connsiteY0" fmla="*/ 246742 h 249430"/>
              <a:gd name="connsiteX1" fmla="*/ 1001486 w 3381829"/>
              <a:gd name="connsiteY1" fmla="*/ 0 h 249430"/>
              <a:gd name="connsiteX2" fmla="*/ 1901372 w 3381829"/>
              <a:gd name="connsiteY2" fmla="*/ 232228 h 249430"/>
              <a:gd name="connsiteX3" fmla="*/ 2670628 w 3381829"/>
              <a:gd name="connsiteY3" fmla="*/ 232228 h 249430"/>
              <a:gd name="connsiteX4" fmla="*/ 3381829 w 3381829"/>
              <a:gd name="connsiteY4" fmla="*/ 232228 h 249430"/>
              <a:gd name="connsiteX0" fmla="*/ 0 w 3381829"/>
              <a:gd name="connsiteY0" fmla="*/ 928913 h 982132"/>
              <a:gd name="connsiteX1" fmla="*/ 638629 w 3381829"/>
              <a:gd name="connsiteY1" fmla="*/ 0 h 982132"/>
              <a:gd name="connsiteX2" fmla="*/ 1901372 w 3381829"/>
              <a:gd name="connsiteY2" fmla="*/ 914399 h 982132"/>
              <a:gd name="connsiteX3" fmla="*/ 2670628 w 3381829"/>
              <a:gd name="connsiteY3" fmla="*/ 914399 h 982132"/>
              <a:gd name="connsiteX4" fmla="*/ 3381829 w 3381829"/>
              <a:gd name="connsiteY4" fmla="*/ 914399 h 982132"/>
              <a:gd name="connsiteX0" fmla="*/ 0 w 3381829"/>
              <a:gd name="connsiteY0" fmla="*/ 983982 h 1028097"/>
              <a:gd name="connsiteX1" fmla="*/ 638629 w 3381829"/>
              <a:gd name="connsiteY1" fmla="*/ 55069 h 1028097"/>
              <a:gd name="connsiteX2" fmla="*/ 1465943 w 3381829"/>
              <a:gd name="connsiteY2" fmla="*/ 200211 h 1028097"/>
              <a:gd name="connsiteX3" fmla="*/ 2670628 w 3381829"/>
              <a:gd name="connsiteY3" fmla="*/ 969468 h 1028097"/>
              <a:gd name="connsiteX4" fmla="*/ 3381829 w 3381829"/>
              <a:gd name="connsiteY4" fmla="*/ 969468 h 1028097"/>
              <a:gd name="connsiteX0" fmla="*/ 0 w 3381829"/>
              <a:gd name="connsiteY0" fmla="*/ 1226944 h 1271059"/>
              <a:gd name="connsiteX1" fmla="*/ 638629 w 3381829"/>
              <a:gd name="connsiteY1" fmla="*/ 298031 h 1271059"/>
              <a:gd name="connsiteX2" fmla="*/ 1465943 w 3381829"/>
              <a:gd name="connsiteY2" fmla="*/ 443173 h 1271059"/>
              <a:gd name="connsiteX3" fmla="*/ 2670628 w 3381829"/>
              <a:gd name="connsiteY3" fmla="*/ 1212430 h 1271059"/>
              <a:gd name="connsiteX4" fmla="*/ 3381829 w 3381829"/>
              <a:gd name="connsiteY4" fmla="*/ 1212430 h 1271059"/>
              <a:gd name="connsiteX0" fmla="*/ 0 w 3381829"/>
              <a:gd name="connsiteY0" fmla="*/ 990758 h 1209416"/>
              <a:gd name="connsiteX1" fmla="*/ 638629 w 3381829"/>
              <a:gd name="connsiteY1" fmla="*/ 61845 h 1209416"/>
              <a:gd name="connsiteX2" fmla="*/ 1465943 w 3381829"/>
              <a:gd name="connsiteY2" fmla="*/ 206987 h 1209416"/>
              <a:gd name="connsiteX3" fmla="*/ 2467428 w 3381829"/>
              <a:gd name="connsiteY3" fmla="*/ 1179444 h 1209416"/>
              <a:gd name="connsiteX4" fmla="*/ 3381829 w 3381829"/>
              <a:gd name="connsiteY4" fmla="*/ 976244 h 1209416"/>
              <a:gd name="connsiteX0" fmla="*/ 0 w 3381829"/>
              <a:gd name="connsiteY0" fmla="*/ 1075061 h 1304040"/>
              <a:gd name="connsiteX1" fmla="*/ 638629 w 3381829"/>
              <a:gd name="connsiteY1" fmla="*/ 146148 h 1304040"/>
              <a:gd name="connsiteX2" fmla="*/ 1465943 w 3381829"/>
              <a:gd name="connsiteY2" fmla="*/ 117119 h 1304040"/>
              <a:gd name="connsiteX3" fmla="*/ 2467428 w 3381829"/>
              <a:gd name="connsiteY3" fmla="*/ 1263747 h 1304040"/>
              <a:gd name="connsiteX4" fmla="*/ 3381829 w 3381829"/>
              <a:gd name="connsiteY4" fmla="*/ 1060547 h 1304040"/>
              <a:gd name="connsiteX0" fmla="*/ 0 w 3381829"/>
              <a:gd name="connsiteY0" fmla="*/ 1062198 h 1130006"/>
              <a:gd name="connsiteX1" fmla="*/ 638629 w 3381829"/>
              <a:gd name="connsiteY1" fmla="*/ 133285 h 1130006"/>
              <a:gd name="connsiteX2" fmla="*/ 1465943 w 3381829"/>
              <a:gd name="connsiteY2" fmla="*/ 104256 h 1130006"/>
              <a:gd name="connsiteX3" fmla="*/ 2220685 w 3381829"/>
              <a:gd name="connsiteY3" fmla="*/ 1062199 h 1130006"/>
              <a:gd name="connsiteX4" fmla="*/ 3381829 w 3381829"/>
              <a:gd name="connsiteY4" fmla="*/ 1047684 h 1130006"/>
              <a:gd name="connsiteX0" fmla="*/ 0 w 2220685"/>
              <a:gd name="connsiteY0" fmla="*/ 1062198 h 1062199"/>
              <a:gd name="connsiteX1" fmla="*/ 638629 w 2220685"/>
              <a:gd name="connsiteY1" fmla="*/ 133285 h 1062199"/>
              <a:gd name="connsiteX2" fmla="*/ 1465943 w 2220685"/>
              <a:gd name="connsiteY2" fmla="*/ 104256 h 1062199"/>
              <a:gd name="connsiteX3" fmla="*/ 2220685 w 2220685"/>
              <a:gd name="connsiteY3" fmla="*/ 1062199 h 1062199"/>
              <a:gd name="connsiteX0" fmla="*/ 0 w 1901371"/>
              <a:gd name="connsiteY0" fmla="*/ 1062198 h 1062199"/>
              <a:gd name="connsiteX1" fmla="*/ 638629 w 1901371"/>
              <a:gd name="connsiteY1" fmla="*/ 133285 h 1062199"/>
              <a:gd name="connsiteX2" fmla="*/ 1465943 w 1901371"/>
              <a:gd name="connsiteY2" fmla="*/ 104256 h 1062199"/>
              <a:gd name="connsiteX3" fmla="*/ 1901371 w 1901371"/>
              <a:gd name="connsiteY3" fmla="*/ 1062199 h 1062199"/>
              <a:gd name="connsiteX0" fmla="*/ 0 w 1901371"/>
              <a:gd name="connsiteY0" fmla="*/ 1062198 h 1062199"/>
              <a:gd name="connsiteX1" fmla="*/ 638629 w 1901371"/>
              <a:gd name="connsiteY1" fmla="*/ 133285 h 1062199"/>
              <a:gd name="connsiteX2" fmla="*/ 1465943 w 1901371"/>
              <a:gd name="connsiteY2" fmla="*/ 104256 h 1062199"/>
              <a:gd name="connsiteX3" fmla="*/ 1901371 w 1901371"/>
              <a:gd name="connsiteY3" fmla="*/ 1062199 h 1062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1371" h="1062199">
                <a:moveTo>
                  <a:pt x="0" y="1062198"/>
                </a:moveTo>
                <a:cubicBezTo>
                  <a:pt x="327781" y="998093"/>
                  <a:pt x="394305" y="292942"/>
                  <a:pt x="638629" y="133285"/>
                </a:cubicBezTo>
                <a:cubicBezTo>
                  <a:pt x="882953" y="-26372"/>
                  <a:pt x="1255486" y="-50563"/>
                  <a:pt x="1465943" y="104256"/>
                </a:cubicBezTo>
                <a:cubicBezTo>
                  <a:pt x="1676400" y="259075"/>
                  <a:pt x="1383937" y="851621"/>
                  <a:pt x="1901371" y="1062199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10263890" y="6855283"/>
            <a:ext cx="2711994" cy="84531"/>
          </a:xfrm>
          <a:custGeom>
            <a:avLst/>
            <a:gdLst>
              <a:gd name="connsiteX0" fmla="*/ 0 w 7286172"/>
              <a:gd name="connsiteY0" fmla="*/ 145429 h 176099"/>
              <a:gd name="connsiteX1" fmla="*/ 972458 w 7286172"/>
              <a:gd name="connsiteY1" fmla="*/ 14801 h 176099"/>
              <a:gd name="connsiteX2" fmla="*/ 1901372 w 7286172"/>
              <a:gd name="connsiteY2" fmla="*/ 130915 h 176099"/>
              <a:gd name="connsiteX3" fmla="*/ 2641600 w 7286172"/>
              <a:gd name="connsiteY3" fmla="*/ 43829 h 176099"/>
              <a:gd name="connsiteX4" fmla="*/ 3381829 w 7286172"/>
              <a:gd name="connsiteY4" fmla="*/ 130915 h 176099"/>
              <a:gd name="connsiteX5" fmla="*/ 4310743 w 7286172"/>
              <a:gd name="connsiteY5" fmla="*/ 29315 h 176099"/>
              <a:gd name="connsiteX6" fmla="*/ 4978400 w 7286172"/>
              <a:gd name="connsiteY6" fmla="*/ 130915 h 176099"/>
              <a:gd name="connsiteX7" fmla="*/ 5762172 w 7286172"/>
              <a:gd name="connsiteY7" fmla="*/ 286 h 176099"/>
              <a:gd name="connsiteX8" fmla="*/ 6487886 w 7286172"/>
              <a:gd name="connsiteY8" fmla="*/ 174458 h 176099"/>
              <a:gd name="connsiteX9" fmla="*/ 7286172 w 7286172"/>
              <a:gd name="connsiteY9" fmla="*/ 72858 h 176099"/>
              <a:gd name="connsiteX0" fmla="*/ 0 w 7286172"/>
              <a:gd name="connsiteY0" fmla="*/ 145429 h 176099"/>
              <a:gd name="connsiteX1" fmla="*/ 972458 w 7286172"/>
              <a:gd name="connsiteY1" fmla="*/ 116401 h 176099"/>
              <a:gd name="connsiteX2" fmla="*/ 1901372 w 7286172"/>
              <a:gd name="connsiteY2" fmla="*/ 130915 h 176099"/>
              <a:gd name="connsiteX3" fmla="*/ 2641600 w 7286172"/>
              <a:gd name="connsiteY3" fmla="*/ 43829 h 176099"/>
              <a:gd name="connsiteX4" fmla="*/ 3381829 w 7286172"/>
              <a:gd name="connsiteY4" fmla="*/ 130915 h 176099"/>
              <a:gd name="connsiteX5" fmla="*/ 4310743 w 7286172"/>
              <a:gd name="connsiteY5" fmla="*/ 29315 h 176099"/>
              <a:gd name="connsiteX6" fmla="*/ 4978400 w 7286172"/>
              <a:gd name="connsiteY6" fmla="*/ 130915 h 176099"/>
              <a:gd name="connsiteX7" fmla="*/ 5762172 w 7286172"/>
              <a:gd name="connsiteY7" fmla="*/ 286 h 176099"/>
              <a:gd name="connsiteX8" fmla="*/ 6487886 w 7286172"/>
              <a:gd name="connsiteY8" fmla="*/ 174458 h 176099"/>
              <a:gd name="connsiteX9" fmla="*/ 7286172 w 7286172"/>
              <a:gd name="connsiteY9" fmla="*/ 72858 h 176099"/>
              <a:gd name="connsiteX0" fmla="*/ 0 w 7286172"/>
              <a:gd name="connsiteY0" fmla="*/ 145429 h 176099"/>
              <a:gd name="connsiteX1" fmla="*/ 972458 w 7286172"/>
              <a:gd name="connsiteY1" fmla="*/ 116401 h 176099"/>
              <a:gd name="connsiteX2" fmla="*/ 1901372 w 7286172"/>
              <a:gd name="connsiteY2" fmla="*/ 130915 h 176099"/>
              <a:gd name="connsiteX3" fmla="*/ 2670628 w 7286172"/>
              <a:gd name="connsiteY3" fmla="*/ 130915 h 176099"/>
              <a:gd name="connsiteX4" fmla="*/ 3381829 w 7286172"/>
              <a:gd name="connsiteY4" fmla="*/ 130915 h 176099"/>
              <a:gd name="connsiteX5" fmla="*/ 4310743 w 7286172"/>
              <a:gd name="connsiteY5" fmla="*/ 29315 h 176099"/>
              <a:gd name="connsiteX6" fmla="*/ 4978400 w 7286172"/>
              <a:gd name="connsiteY6" fmla="*/ 130915 h 176099"/>
              <a:gd name="connsiteX7" fmla="*/ 5762172 w 7286172"/>
              <a:gd name="connsiteY7" fmla="*/ 286 h 176099"/>
              <a:gd name="connsiteX8" fmla="*/ 6487886 w 7286172"/>
              <a:gd name="connsiteY8" fmla="*/ 174458 h 176099"/>
              <a:gd name="connsiteX9" fmla="*/ 7286172 w 7286172"/>
              <a:gd name="connsiteY9" fmla="*/ 72858 h 176099"/>
              <a:gd name="connsiteX0" fmla="*/ 0 w 7286172"/>
              <a:gd name="connsiteY0" fmla="*/ 145450 h 176120"/>
              <a:gd name="connsiteX1" fmla="*/ 972458 w 7286172"/>
              <a:gd name="connsiteY1" fmla="*/ 116422 h 176120"/>
              <a:gd name="connsiteX2" fmla="*/ 1901372 w 7286172"/>
              <a:gd name="connsiteY2" fmla="*/ 130936 h 176120"/>
              <a:gd name="connsiteX3" fmla="*/ 2670628 w 7286172"/>
              <a:gd name="connsiteY3" fmla="*/ 130936 h 176120"/>
              <a:gd name="connsiteX4" fmla="*/ 3381829 w 7286172"/>
              <a:gd name="connsiteY4" fmla="*/ 130936 h 176120"/>
              <a:gd name="connsiteX5" fmla="*/ 4325258 w 7286172"/>
              <a:gd name="connsiteY5" fmla="*/ 87393 h 176120"/>
              <a:gd name="connsiteX6" fmla="*/ 4978400 w 7286172"/>
              <a:gd name="connsiteY6" fmla="*/ 130936 h 176120"/>
              <a:gd name="connsiteX7" fmla="*/ 5762172 w 7286172"/>
              <a:gd name="connsiteY7" fmla="*/ 307 h 176120"/>
              <a:gd name="connsiteX8" fmla="*/ 6487886 w 7286172"/>
              <a:gd name="connsiteY8" fmla="*/ 174479 h 176120"/>
              <a:gd name="connsiteX9" fmla="*/ 7286172 w 7286172"/>
              <a:gd name="connsiteY9" fmla="*/ 72879 h 176120"/>
              <a:gd name="connsiteX0" fmla="*/ 0 w 7286172"/>
              <a:gd name="connsiteY0" fmla="*/ 72571 h 101838"/>
              <a:gd name="connsiteX1" fmla="*/ 972458 w 7286172"/>
              <a:gd name="connsiteY1" fmla="*/ 43543 h 101838"/>
              <a:gd name="connsiteX2" fmla="*/ 1901372 w 7286172"/>
              <a:gd name="connsiteY2" fmla="*/ 58057 h 101838"/>
              <a:gd name="connsiteX3" fmla="*/ 2670628 w 7286172"/>
              <a:gd name="connsiteY3" fmla="*/ 58057 h 101838"/>
              <a:gd name="connsiteX4" fmla="*/ 3381829 w 7286172"/>
              <a:gd name="connsiteY4" fmla="*/ 58057 h 101838"/>
              <a:gd name="connsiteX5" fmla="*/ 4325258 w 7286172"/>
              <a:gd name="connsiteY5" fmla="*/ 14514 h 101838"/>
              <a:gd name="connsiteX6" fmla="*/ 4978400 w 7286172"/>
              <a:gd name="connsiteY6" fmla="*/ 58057 h 101838"/>
              <a:gd name="connsiteX7" fmla="*/ 5762172 w 7286172"/>
              <a:gd name="connsiteY7" fmla="*/ 29028 h 101838"/>
              <a:gd name="connsiteX8" fmla="*/ 6487886 w 7286172"/>
              <a:gd name="connsiteY8" fmla="*/ 101600 h 101838"/>
              <a:gd name="connsiteX9" fmla="*/ 7286172 w 7286172"/>
              <a:gd name="connsiteY9" fmla="*/ 0 h 101838"/>
              <a:gd name="connsiteX0" fmla="*/ 0 w 7286172"/>
              <a:gd name="connsiteY0" fmla="*/ 246742 h 276009"/>
              <a:gd name="connsiteX1" fmla="*/ 1001486 w 7286172"/>
              <a:gd name="connsiteY1" fmla="*/ 0 h 276009"/>
              <a:gd name="connsiteX2" fmla="*/ 1901372 w 7286172"/>
              <a:gd name="connsiteY2" fmla="*/ 232228 h 276009"/>
              <a:gd name="connsiteX3" fmla="*/ 2670628 w 7286172"/>
              <a:gd name="connsiteY3" fmla="*/ 232228 h 276009"/>
              <a:gd name="connsiteX4" fmla="*/ 3381829 w 7286172"/>
              <a:gd name="connsiteY4" fmla="*/ 232228 h 276009"/>
              <a:gd name="connsiteX5" fmla="*/ 4325258 w 7286172"/>
              <a:gd name="connsiteY5" fmla="*/ 188685 h 276009"/>
              <a:gd name="connsiteX6" fmla="*/ 4978400 w 7286172"/>
              <a:gd name="connsiteY6" fmla="*/ 232228 h 276009"/>
              <a:gd name="connsiteX7" fmla="*/ 5762172 w 7286172"/>
              <a:gd name="connsiteY7" fmla="*/ 203199 h 276009"/>
              <a:gd name="connsiteX8" fmla="*/ 6487886 w 7286172"/>
              <a:gd name="connsiteY8" fmla="*/ 275771 h 276009"/>
              <a:gd name="connsiteX9" fmla="*/ 7286172 w 7286172"/>
              <a:gd name="connsiteY9" fmla="*/ 174171 h 276009"/>
              <a:gd name="connsiteX0" fmla="*/ 0 w 7286172"/>
              <a:gd name="connsiteY0" fmla="*/ 87085 h 116352"/>
              <a:gd name="connsiteX1" fmla="*/ 1059543 w 7286172"/>
              <a:gd name="connsiteY1" fmla="*/ 0 h 116352"/>
              <a:gd name="connsiteX2" fmla="*/ 1901372 w 7286172"/>
              <a:gd name="connsiteY2" fmla="*/ 72571 h 116352"/>
              <a:gd name="connsiteX3" fmla="*/ 2670628 w 7286172"/>
              <a:gd name="connsiteY3" fmla="*/ 72571 h 116352"/>
              <a:gd name="connsiteX4" fmla="*/ 3381829 w 7286172"/>
              <a:gd name="connsiteY4" fmla="*/ 72571 h 116352"/>
              <a:gd name="connsiteX5" fmla="*/ 4325258 w 7286172"/>
              <a:gd name="connsiteY5" fmla="*/ 29028 h 116352"/>
              <a:gd name="connsiteX6" fmla="*/ 4978400 w 7286172"/>
              <a:gd name="connsiteY6" fmla="*/ 72571 h 116352"/>
              <a:gd name="connsiteX7" fmla="*/ 5762172 w 7286172"/>
              <a:gd name="connsiteY7" fmla="*/ 43542 h 116352"/>
              <a:gd name="connsiteX8" fmla="*/ 6487886 w 7286172"/>
              <a:gd name="connsiteY8" fmla="*/ 116114 h 116352"/>
              <a:gd name="connsiteX9" fmla="*/ 7286172 w 7286172"/>
              <a:gd name="connsiteY9" fmla="*/ 14514 h 116352"/>
              <a:gd name="connsiteX0" fmla="*/ 0 w 7286172"/>
              <a:gd name="connsiteY0" fmla="*/ 87085 h 116352"/>
              <a:gd name="connsiteX1" fmla="*/ 1059543 w 7286172"/>
              <a:gd name="connsiteY1" fmla="*/ 0 h 116352"/>
              <a:gd name="connsiteX2" fmla="*/ 1901372 w 7286172"/>
              <a:gd name="connsiteY2" fmla="*/ 72571 h 116352"/>
              <a:gd name="connsiteX3" fmla="*/ 2670628 w 7286172"/>
              <a:gd name="connsiteY3" fmla="*/ 72571 h 116352"/>
              <a:gd name="connsiteX4" fmla="*/ 4325258 w 7286172"/>
              <a:gd name="connsiteY4" fmla="*/ 29028 h 116352"/>
              <a:gd name="connsiteX5" fmla="*/ 4978400 w 7286172"/>
              <a:gd name="connsiteY5" fmla="*/ 72571 h 116352"/>
              <a:gd name="connsiteX6" fmla="*/ 5762172 w 7286172"/>
              <a:gd name="connsiteY6" fmla="*/ 43542 h 116352"/>
              <a:gd name="connsiteX7" fmla="*/ 6487886 w 7286172"/>
              <a:gd name="connsiteY7" fmla="*/ 116114 h 116352"/>
              <a:gd name="connsiteX8" fmla="*/ 7286172 w 7286172"/>
              <a:gd name="connsiteY8" fmla="*/ 14514 h 116352"/>
              <a:gd name="connsiteX0" fmla="*/ 0 w 6487886"/>
              <a:gd name="connsiteY0" fmla="*/ 87085 h 116352"/>
              <a:gd name="connsiteX1" fmla="*/ 1059543 w 6487886"/>
              <a:gd name="connsiteY1" fmla="*/ 0 h 116352"/>
              <a:gd name="connsiteX2" fmla="*/ 1901372 w 6487886"/>
              <a:gd name="connsiteY2" fmla="*/ 72571 h 116352"/>
              <a:gd name="connsiteX3" fmla="*/ 2670628 w 6487886"/>
              <a:gd name="connsiteY3" fmla="*/ 72571 h 116352"/>
              <a:gd name="connsiteX4" fmla="*/ 4325258 w 6487886"/>
              <a:gd name="connsiteY4" fmla="*/ 29028 h 116352"/>
              <a:gd name="connsiteX5" fmla="*/ 4978400 w 6487886"/>
              <a:gd name="connsiteY5" fmla="*/ 72571 h 116352"/>
              <a:gd name="connsiteX6" fmla="*/ 5762172 w 6487886"/>
              <a:gd name="connsiteY6" fmla="*/ 43542 h 116352"/>
              <a:gd name="connsiteX7" fmla="*/ 6487886 w 6487886"/>
              <a:gd name="connsiteY7" fmla="*/ 116114 h 116352"/>
              <a:gd name="connsiteX0" fmla="*/ 0 w 5762172"/>
              <a:gd name="connsiteY0" fmla="*/ 87085 h 87085"/>
              <a:gd name="connsiteX1" fmla="*/ 1059543 w 5762172"/>
              <a:gd name="connsiteY1" fmla="*/ 0 h 87085"/>
              <a:gd name="connsiteX2" fmla="*/ 1901372 w 5762172"/>
              <a:gd name="connsiteY2" fmla="*/ 72571 h 87085"/>
              <a:gd name="connsiteX3" fmla="*/ 2670628 w 5762172"/>
              <a:gd name="connsiteY3" fmla="*/ 72571 h 87085"/>
              <a:gd name="connsiteX4" fmla="*/ 4325258 w 5762172"/>
              <a:gd name="connsiteY4" fmla="*/ 29028 h 87085"/>
              <a:gd name="connsiteX5" fmla="*/ 4978400 w 5762172"/>
              <a:gd name="connsiteY5" fmla="*/ 72571 h 87085"/>
              <a:gd name="connsiteX6" fmla="*/ 5762172 w 5762172"/>
              <a:gd name="connsiteY6" fmla="*/ 43542 h 87085"/>
              <a:gd name="connsiteX0" fmla="*/ 0 w 4978400"/>
              <a:gd name="connsiteY0" fmla="*/ 87085 h 87085"/>
              <a:gd name="connsiteX1" fmla="*/ 1059543 w 4978400"/>
              <a:gd name="connsiteY1" fmla="*/ 0 h 87085"/>
              <a:gd name="connsiteX2" fmla="*/ 1901372 w 4978400"/>
              <a:gd name="connsiteY2" fmla="*/ 72571 h 87085"/>
              <a:gd name="connsiteX3" fmla="*/ 2670628 w 4978400"/>
              <a:gd name="connsiteY3" fmla="*/ 72571 h 87085"/>
              <a:gd name="connsiteX4" fmla="*/ 4325258 w 4978400"/>
              <a:gd name="connsiteY4" fmla="*/ 29028 h 87085"/>
              <a:gd name="connsiteX5" fmla="*/ 4978400 w 4978400"/>
              <a:gd name="connsiteY5" fmla="*/ 72571 h 87085"/>
              <a:gd name="connsiteX0" fmla="*/ 0 w 4325258"/>
              <a:gd name="connsiteY0" fmla="*/ 87085 h 87085"/>
              <a:gd name="connsiteX1" fmla="*/ 1059543 w 4325258"/>
              <a:gd name="connsiteY1" fmla="*/ 0 h 87085"/>
              <a:gd name="connsiteX2" fmla="*/ 1901372 w 4325258"/>
              <a:gd name="connsiteY2" fmla="*/ 72571 h 87085"/>
              <a:gd name="connsiteX3" fmla="*/ 2670628 w 4325258"/>
              <a:gd name="connsiteY3" fmla="*/ 72571 h 87085"/>
              <a:gd name="connsiteX4" fmla="*/ 4325258 w 4325258"/>
              <a:gd name="connsiteY4" fmla="*/ 29028 h 87085"/>
              <a:gd name="connsiteX0" fmla="*/ 0 w 2670628"/>
              <a:gd name="connsiteY0" fmla="*/ 87085 h 87085"/>
              <a:gd name="connsiteX1" fmla="*/ 1059543 w 2670628"/>
              <a:gd name="connsiteY1" fmla="*/ 0 h 87085"/>
              <a:gd name="connsiteX2" fmla="*/ 1901372 w 2670628"/>
              <a:gd name="connsiteY2" fmla="*/ 72571 h 87085"/>
              <a:gd name="connsiteX3" fmla="*/ 2670628 w 2670628"/>
              <a:gd name="connsiteY3" fmla="*/ 72571 h 87085"/>
              <a:gd name="connsiteX0" fmla="*/ 0 w 2757714"/>
              <a:gd name="connsiteY0" fmla="*/ 87085 h 87085"/>
              <a:gd name="connsiteX1" fmla="*/ 1059543 w 2757714"/>
              <a:gd name="connsiteY1" fmla="*/ 0 h 87085"/>
              <a:gd name="connsiteX2" fmla="*/ 1901372 w 2757714"/>
              <a:gd name="connsiteY2" fmla="*/ 72571 h 87085"/>
              <a:gd name="connsiteX3" fmla="*/ 2757714 w 2757714"/>
              <a:gd name="connsiteY3" fmla="*/ 14514 h 87085"/>
              <a:gd name="connsiteX0" fmla="*/ 0 w 2757714"/>
              <a:gd name="connsiteY0" fmla="*/ 87085 h 87085"/>
              <a:gd name="connsiteX1" fmla="*/ 1059543 w 2757714"/>
              <a:gd name="connsiteY1" fmla="*/ 0 h 87085"/>
              <a:gd name="connsiteX2" fmla="*/ 1901372 w 2757714"/>
              <a:gd name="connsiteY2" fmla="*/ 72571 h 87085"/>
              <a:gd name="connsiteX3" fmla="*/ 2757714 w 2757714"/>
              <a:gd name="connsiteY3" fmla="*/ 14514 h 87085"/>
              <a:gd name="connsiteX0" fmla="*/ 0 w 2757714"/>
              <a:gd name="connsiteY0" fmla="*/ 87085 h 87247"/>
              <a:gd name="connsiteX1" fmla="*/ 1059543 w 2757714"/>
              <a:gd name="connsiteY1" fmla="*/ 0 h 87247"/>
              <a:gd name="connsiteX2" fmla="*/ 1901372 w 2757714"/>
              <a:gd name="connsiteY2" fmla="*/ 72571 h 87247"/>
              <a:gd name="connsiteX3" fmla="*/ 2757714 w 2757714"/>
              <a:gd name="connsiteY3" fmla="*/ 14514 h 87247"/>
              <a:gd name="connsiteX0" fmla="*/ 0 w 2711994"/>
              <a:gd name="connsiteY0" fmla="*/ 49178 h 72834"/>
              <a:gd name="connsiteX1" fmla="*/ 1013823 w 2711994"/>
              <a:gd name="connsiteY1" fmla="*/ 193 h 72834"/>
              <a:gd name="connsiteX2" fmla="*/ 1855652 w 2711994"/>
              <a:gd name="connsiteY2" fmla="*/ 72764 h 72834"/>
              <a:gd name="connsiteX3" fmla="*/ 2711994 w 2711994"/>
              <a:gd name="connsiteY3" fmla="*/ 14707 h 72834"/>
              <a:gd name="connsiteX0" fmla="*/ 0 w 2711994"/>
              <a:gd name="connsiteY0" fmla="*/ 49059 h 84531"/>
              <a:gd name="connsiteX1" fmla="*/ 1013823 w 2711994"/>
              <a:gd name="connsiteY1" fmla="*/ 74 h 84531"/>
              <a:gd name="connsiteX2" fmla="*/ 1855652 w 2711994"/>
              <a:gd name="connsiteY2" fmla="*/ 72645 h 84531"/>
              <a:gd name="connsiteX3" fmla="*/ 2711994 w 2711994"/>
              <a:gd name="connsiteY3" fmla="*/ 14588 h 8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994" h="84531">
                <a:moveTo>
                  <a:pt x="0" y="49059"/>
                </a:moveTo>
                <a:cubicBezTo>
                  <a:pt x="358261" y="152594"/>
                  <a:pt x="704548" y="-3857"/>
                  <a:pt x="1013823" y="74"/>
                </a:cubicBezTo>
                <a:cubicBezTo>
                  <a:pt x="1323098" y="4005"/>
                  <a:pt x="1572624" y="70226"/>
                  <a:pt x="1855652" y="72645"/>
                </a:cubicBezTo>
                <a:cubicBezTo>
                  <a:pt x="2138680" y="75064"/>
                  <a:pt x="2455575" y="14588"/>
                  <a:pt x="2711994" y="14588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505974" y="1295400"/>
            <a:ext cx="1642766" cy="6781800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31057" y="4224635"/>
            <a:ext cx="4993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Half Price Sale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11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3381496" cy="1193630"/>
          </a:xfrm>
        </p:spPr>
        <p:txBody>
          <a:bodyPr/>
          <a:lstStyle/>
          <a:p>
            <a:r>
              <a:rPr lang="en-US" dirty="0" smtClean="0"/>
              <a:t>Different people behave different ways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28800"/>
            <a:ext cx="9351983" cy="5873046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21022"/>
            <a:ext cx="14478000" cy="825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0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7355716" cy="822960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516" y="457200"/>
            <a:ext cx="5522084" cy="1193630"/>
          </a:xfrm>
        </p:spPr>
        <p:txBody>
          <a:bodyPr/>
          <a:lstStyle/>
          <a:p>
            <a:pPr algn="ctr"/>
            <a:r>
              <a:rPr lang="en-US" dirty="0" smtClean="0"/>
              <a:t>Wave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00" y="457200"/>
            <a:ext cx="5522084" cy="11936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Particle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971800"/>
            <a:ext cx="533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Lower price = more sales</a:t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Volume of sales proportional to cheapness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01000" y="2971800"/>
            <a:ext cx="5867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Threshold Price, above which no sales</a:t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Below this price, many sales</a:t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355716" y="0"/>
            <a:ext cx="7274684" cy="8229600"/>
          </a:xfrm>
          <a:prstGeom prst="rect">
            <a:avLst/>
          </a:prstGeom>
          <a:solidFill>
            <a:schemeClr val="accent5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65712" y="6800643"/>
            <a:ext cx="10380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Volume of download unchanged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032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12801600" cy="1193630"/>
          </a:xfrm>
        </p:spPr>
        <p:txBody>
          <a:bodyPr/>
          <a:lstStyle/>
          <a:p>
            <a:pPr algn="ctr"/>
            <a:r>
              <a:rPr lang="en-US" sz="9600" dirty="0" smtClean="0"/>
              <a:t>Micro-transactions</a:t>
            </a:r>
            <a:endParaRPr lang="en-US" sz="7200" dirty="0"/>
          </a:p>
        </p:txBody>
      </p:sp>
      <p:sp>
        <p:nvSpPr>
          <p:cNvPr id="9" name="Freeform 8"/>
          <p:cNvSpPr/>
          <p:nvPr/>
        </p:nvSpPr>
        <p:spPr>
          <a:xfrm>
            <a:off x="1981200" y="1295400"/>
            <a:ext cx="10896600" cy="888830"/>
          </a:xfrm>
          <a:custGeom>
            <a:avLst/>
            <a:gdLst>
              <a:gd name="connsiteX0" fmla="*/ 0 w 8229600"/>
              <a:gd name="connsiteY0" fmla="*/ 1426464 h 1426464"/>
              <a:gd name="connsiteX1" fmla="*/ 2432304 w 8229600"/>
              <a:gd name="connsiteY1" fmla="*/ 841248 h 1426464"/>
              <a:gd name="connsiteX2" fmla="*/ 6053328 w 8229600"/>
              <a:gd name="connsiteY2" fmla="*/ 475488 h 1426464"/>
              <a:gd name="connsiteX3" fmla="*/ 8229600 w 8229600"/>
              <a:gd name="connsiteY3" fmla="*/ 0 h 1426464"/>
              <a:gd name="connsiteX4" fmla="*/ 8229600 w 8229600"/>
              <a:gd name="connsiteY4" fmla="*/ 0 h 142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1426464">
                <a:moveTo>
                  <a:pt x="0" y="1426464"/>
                </a:moveTo>
                <a:cubicBezTo>
                  <a:pt x="711708" y="1213104"/>
                  <a:pt x="1423416" y="999744"/>
                  <a:pt x="2432304" y="841248"/>
                </a:cubicBezTo>
                <a:cubicBezTo>
                  <a:pt x="3441192" y="682752"/>
                  <a:pt x="5087112" y="615696"/>
                  <a:pt x="6053328" y="475488"/>
                </a:cubicBezTo>
                <a:cubicBezTo>
                  <a:pt x="7019544" y="335280"/>
                  <a:pt x="8229600" y="0"/>
                  <a:pt x="8229600" y="0"/>
                </a:cubicBezTo>
                <a:lnTo>
                  <a:pt x="8229600" y="0"/>
                </a:lnTo>
              </a:path>
            </a:pathLst>
          </a:custGeom>
          <a:ln w="187325" cap="rnd" cmpd="sng">
            <a:solidFill>
              <a:srgbClr val="FF0000">
                <a:alpha val="67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 rot="11248507">
            <a:off x="2171317" y="1352938"/>
            <a:ext cx="10279310" cy="533400"/>
          </a:xfrm>
          <a:custGeom>
            <a:avLst/>
            <a:gdLst>
              <a:gd name="connsiteX0" fmla="*/ 0 w 8229600"/>
              <a:gd name="connsiteY0" fmla="*/ 1426464 h 1426464"/>
              <a:gd name="connsiteX1" fmla="*/ 2432304 w 8229600"/>
              <a:gd name="connsiteY1" fmla="*/ 841248 h 1426464"/>
              <a:gd name="connsiteX2" fmla="*/ 6053328 w 8229600"/>
              <a:gd name="connsiteY2" fmla="*/ 475488 h 1426464"/>
              <a:gd name="connsiteX3" fmla="*/ 8229600 w 8229600"/>
              <a:gd name="connsiteY3" fmla="*/ 0 h 1426464"/>
              <a:gd name="connsiteX4" fmla="*/ 8229600 w 8229600"/>
              <a:gd name="connsiteY4" fmla="*/ 0 h 142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1426464">
                <a:moveTo>
                  <a:pt x="0" y="1426464"/>
                </a:moveTo>
                <a:cubicBezTo>
                  <a:pt x="711708" y="1213104"/>
                  <a:pt x="1423416" y="999744"/>
                  <a:pt x="2432304" y="841248"/>
                </a:cubicBezTo>
                <a:cubicBezTo>
                  <a:pt x="3441192" y="682752"/>
                  <a:pt x="5087112" y="615696"/>
                  <a:pt x="6053328" y="475488"/>
                </a:cubicBezTo>
                <a:cubicBezTo>
                  <a:pt x="7019544" y="335280"/>
                  <a:pt x="8229600" y="0"/>
                  <a:pt x="8229600" y="0"/>
                </a:cubicBezTo>
                <a:lnTo>
                  <a:pt x="8229600" y="0"/>
                </a:lnTo>
              </a:path>
            </a:pathLst>
          </a:custGeom>
          <a:ln w="187325" cap="rnd" cmpd="sng">
            <a:solidFill>
              <a:srgbClr val="FF0000">
                <a:alpha val="67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43400" y="4557714"/>
            <a:ext cx="96806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In App Purchases</a:t>
            </a:r>
            <a:endParaRPr lang="en-US" sz="8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0" y="2991720"/>
            <a:ext cx="3052359" cy="4578539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1918422" y="6248400"/>
            <a:ext cx="2424978" cy="914400"/>
          </a:xfrm>
          <a:custGeom>
            <a:avLst/>
            <a:gdLst>
              <a:gd name="connsiteX0" fmla="*/ 1217830 w 2424978"/>
              <a:gd name="connsiteY0" fmla="*/ 187036 h 1241777"/>
              <a:gd name="connsiteX1" fmla="*/ 1862067 w 2424978"/>
              <a:gd name="connsiteY1" fmla="*/ 207818 h 1241777"/>
              <a:gd name="connsiteX2" fmla="*/ 2236139 w 2424978"/>
              <a:gd name="connsiteY2" fmla="*/ 498764 h 1241777"/>
              <a:gd name="connsiteX3" fmla="*/ 2423176 w 2424978"/>
              <a:gd name="connsiteY3" fmla="*/ 893618 h 1241777"/>
              <a:gd name="connsiteX4" fmla="*/ 2132230 w 2424978"/>
              <a:gd name="connsiteY4" fmla="*/ 1143000 h 1241777"/>
              <a:gd name="connsiteX5" fmla="*/ 1425649 w 2424978"/>
              <a:gd name="connsiteY5" fmla="*/ 1226127 h 1241777"/>
              <a:gd name="connsiteX6" fmla="*/ 365776 w 2424978"/>
              <a:gd name="connsiteY6" fmla="*/ 1205346 h 1241777"/>
              <a:gd name="connsiteX7" fmla="*/ 12485 w 2424978"/>
              <a:gd name="connsiteY7" fmla="*/ 872836 h 1241777"/>
              <a:gd name="connsiteX8" fmla="*/ 116394 w 2424978"/>
              <a:gd name="connsiteY8" fmla="*/ 436418 h 1241777"/>
              <a:gd name="connsiteX9" fmla="*/ 469685 w 2424978"/>
              <a:gd name="connsiteY9" fmla="*/ 187036 h 1241777"/>
              <a:gd name="connsiteX10" fmla="*/ 989230 w 2424978"/>
              <a:gd name="connsiteY10" fmla="*/ 41564 h 1241777"/>
              <a:gd name="connsiteX11" fmla="*/ 1093139 w 2424978"/>
              <a:gd name="connsiteY11" fmla="*/ 0 h 124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24978" h="1241777">
                <a:moveTo>
                  <a:pt x="1217830" y="187036"/>
                </a:moveTo>
                <a:cubicBezTo>
                  <a:pt x="1455089" y="171449"/>
                  <a:pt x="1692349" y="155863"/>
                  <a:pt x="1862067" y="207818"/>
                </a:cubicBezTo>
                <a:cubicBezTo>
                  <a:pt x="2031785" y="259773"/>
                  <a:pt x="2142621" y="384464"/>
                  <a:pt x="2236139" y="498764"/>
                </a:cubicBezTo>
                <a:cubicBezTo>
                  <a:pt x="2329657" y="613064"/>
                  <a:pt x="2440494" y="786245"/>
                  <a:pt x="2423176" y="893618"/>
                </a:cubicBezTo>
                <a:cubicBezTo>
                  <a:pt x="2405858" y="1000991"/>
                  <a:pt x="2298484" y="1087582"/>
                  <a:pt x="2132230" y="1143000"/>
                </a:cubicBezTo>
                <a:cubicBezTo>
                  <a:pt x="1965976" y="1198418"/>
                  <a:pt x="1720058" y="1215736"/>
                  <a:pt x="1425649" y="1226127"/>
                </a:cubicBezTo>
                <a:cubicBezTo>
                  <a:pt x="1131240" y="1236518"/>
                  <a:pt x="601303" y="1264228"/>
                  <a:pt x="365776" y="1205346"/>
                </a:cubicBezTo>
                <a:cubicBezTo>
                  <a:pt x="130249" y="1146464"/>
                  <a:pt x="54049" y="1000991"/>
                  <a:pt x="12485" y="872836"/>
                </a:cubicBezTo>
                <a:cubicBezTo>
                  <a:pt x="-29079" y="744681"/>
                  <a:pt x="40194" y="550718"/>
                  <a:pt x="116394" y="436418"/>
                </a:cubicBezTo>
                <a:cubicBezTo>
                  <a:pt x="192594" y="322118"/>
                  <a:pt x="324212" y="252845"/>
                  <a:pt x="469685" y="187036"/>
                </a:cubicBezTo>
                <a:cubicBezTo>
                  <a:pt x="615158" y="121227"/>
                  <a:pt x="885321" y="72737"/>
                  <a:pt x="989230" y="41564"/>
                </a:cubicBezTo>
                <a:cubicBezTo>
                  <a:pt x="1093139" y="10391"/>
                  <a:pt x="1093139" y="5195"/>
                  <a:pt x="1093139" y="0"/>
                </a:cubicBezTo>
              </a:path>
            </a:pathLst>
          </a:custGeom>
          <a:ln w="187325" cap="rnd" cmpd="sng">
            <a:solidFill>
              <a:srgbClr val="FF0000">
                <a:alpha val="67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chostation57.files.wordpress.com/2012/12/hyperspace-ju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0" y="2879468"/>
            <a:ext cx="3165194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tx2"/>
                </a:solidFill>
              </a:rPr>
              <a:t>WARNING</a:t>
            </a: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9394" y="2971800"/>
            <a:ext cx="54568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cs typeface="Consolas" panose="020B0609020204030204" pitchFamily="49" charset="0"/>
              </a:rPr>
              <a:t>I’m going to talk fast</a:t>
            </a:r>
            <a:r>
              <a:rPr lang="en-US" sz="4400" dirty="0" smtClean="0">
                <a:solidFill>
                  <a:schemeClr val="tx2"/>
                </a:solidFill>
              </a:rPr>
              <a:t>!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0" y="4292649"/>
            <a:ext cx="8153400" cy="1292662"/>
          </a:xfrm>
          <a:prstGeom prst="rect">
            <a:avLst/>
          </a:prstGeom>
          <a:solidFill>
            <a:srgbClr val="969696">
              <a:alpha val="41176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tx2"/>
                </a:solidFill>
              </a:rPr>
              <a:t>Rules:</a:t>
            </a:r>
            <a:br>
              <a:rPr lang="en-US" b="1" u="sng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1 – Sit back and relax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2 – Don’t try and makes notes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0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gifs.net/Animation11/Science_and_Body/Physics/di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10896600" cy="909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0" y="533400"/>
            <a:ext cx="664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Let’s start with a game …</a:t>
            </a:r>
            <a:endParaRPr lang="en-US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24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game currency …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95827" y="2501660"/>
            <a:ext cx="2743200" cy="3276600"/>
            <a:chOff x="457200" y="3048000"/>
            <a:chExt cx="2743200" cy="3276600"/>
          </a:xfrm>
        </p:grpSpPr>
        <p:sp>
          <p:nvSpPr>
            <p:cNvPr id="7" name="Rectangle 6"/>
            <p:cNvSpPr/>
            <p:nvPr/>
          </p:nvSpPr>
          <p:spPr>
            <a:xfrm>
              <a:off x="457200" y="3048000"/>
              <a:ext cx="2743200" cy="32766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pic>
          <p:nvPicPr>
            <p:cNvPr id="4" name="Picture 12" descr="C:\Users\Nick\AppData\Local\Microsoft\Windows\Temporary Internet Files\Content.IE5\4UMR0GKK\MC900239625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9943">
              <a:off x="977610" y="3969632"/>
              <a:ext cx="1687975" cy="1265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863642" y="5172670"/>
              <a:ext cx="191591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9525">
                    <a:noFill/>
                    <a:prstDash val="solid"/>
                  </a:ln>
                  <a:solidFill>
                    <a:srgbClr val="C898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$4.99</a:t>
              </a:r>
              <a:endParaRPr lang="en-US" sz="5400" b="1" cap="none" spc="0" dirty="0">
                <a:ln w="9525">
                  <a:noFill/>
                  <a:prstDash val="solid"/>
                </a:ln>
                <a:solidFill>
                  <a:srgbClr val="C898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59021" y="3241357"/>
              <a:ext cx="172515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100 Gems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378618" y="2514600"/>
            <a:ext cx="2743200" cy="3276600"/>
            <a:chOff x="457200" y="3048000"/>
            <a:chExt cx="2743200" cy="3276600"/>
          </a:xfrm>
        </p:grpSpPr>
        <p:sp>
          <p:nvSpPr>
            <p:cNvPr id="10" name="Rectangle 9"/>
            <p:cNvSpPr/>
            <p:nvPr/>
          </p:nvSpPr>
          <p:spPr>
            <a:xfrm>
              <a:off x="457200" y="3048000"/>
              <a:ext cx="2743200" cy="32766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pic>
          <p:nvPicPr>
            <p:cNvPr id="11" name="Picture 12" descr="C:\Users\Nick\AppData\Local\Microsoft\Windows\Temporary Internet Files\Content.IE5\4UMR0GKK\MC900239625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9943">
              <a:off x="977610" y="3969632"/>
              <a:ext cx="1687975" cy="1265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863642" y="5172670"/>
              <a:ext cx="191591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9525">
                    <a:noFill/>
                    <a:prstDash val="solid"/>
                  </a:ln>
                  <a:solidFill>
                    <a:srgbClr val="C898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$9.99</a:t>
              </a:r>
              <a:endParaRPr lang="en-US" sz="5400" b="1" cap="none" spc="0" dirty="0">
                <a:ln w="9525">
                  <a:noFill/>
                  <a:prstDash val="solid"/>
                </a:ln>
                <a:solidFill>
                  <a:srgbClr val="C898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59020" y="3241357"/>
              <a:ext cx="172515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225 Gems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61409" y="2501660"/>
            <a:ext cx="2743200" cy="3276600"/>
            <a:chOff x="457200" y="3048000"/>
            <a:chExt cx="2743200" cy="3276600"/>
          </a:xfrm>
        </p:grpSpPr>
        <p:sp>
          <p:nvSpPr>
            <p:cNvPr id="15" name="Rectangle 14"/>
            <p:cNvSpPr/>
            <p:nvPr/>
          </p:nvSpPr>
          <p:spPr>
            <a:xfrm>
              <a:off x="457200" y="3048000"/>
              <a:ext cx="2743200" cy="32766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pic>
          <p:nvPicPr>
            <p:cNvPr id="16" name="Picture 12" descr="C:\Users\Nick\AppData\Local\Microsoft\Windows\Temporary Internet Files\Content.IE5\4UMR0GKK\MC900239625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9943">
              <a:off x="977610" y="3969632"/>
              <a:ext cx="1687975" cy="1265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671282" y="5172670"/>
              <a:ext cx="230063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9525">
                    <a:noFill/>
                    <a:prstDash val="solid"/>
                  </a:ln>
                  <a:solidFill>
                    <a:srgbClr val="C898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$19.99</a:t>
              </a:r>
              <a:endParaRPr lang="en-US" sz="5400" b="1" cap="none" spc="0" dirty="0">
                <a:ln w="9525">
                  <a:noFill/>
                  <a:prstDash val="solid"/>
                </a:ln>
                <a:solidFill>
                  <a:srgbClr val="C898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59021" y="3241357"/>
              <a:ext cx="172515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500 Gems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744200" y="2501660"/>
            <a:ext cx="2743200" cy="3276600"/>
            <a:chOff x="457200" y="3048000"/>
            <a:chExt cx="2743200" cy="3276600"/>
          </a:xfrm>
        </p:grpSpPr>
        <p:sp>
          <p:nvSpPr>
            <p:cNvPr id="20" name="Rectangle 19"/>
            <p:cNvSpPr/>
            <p:nvPr/>
          </p:nvSpPr>
          <p:spPr>
            <a:xfrm>
              <a:off x="457200" y="3048000"/>
              <a:ext cx="2743200" cy="32766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pic>
          <p:nvPicPr>
            <p:cNvPr id="21" name="Picture 12" descr="C:\Users\Nick\AppData\Local\Microsoft\Windows\Temporary Internet Files\Content.IE5\4UMR0GKK\MC900239625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9943">
              <a:off x="977610" y="3969632"/>
              <a:ext cx="1687975" cy="1265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71282" y="5172670"/>
              <a:ext cx="230063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9525">
                    <a:noFill/>
                    <a:prstDash val="solid"/>
                  </a:ln>
                  <a:solidFill>
                    <a:srgbClr val="C898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$49.99</a:t>
              </a:r>
              <a:endParaRPr lang="en-US" sz="5400" b="1" cap="none" spc="0" dirty="0">
                <a:ln w="9525">
                  <a:noFill/>
                  <a:prstDash val="solid"/>
                </a:ln>
                <a:solidFill>
                  <a:srgbClr val="C898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66047" y="3241357"/>
              <a:ext cx="191110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1200 Gems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24-Point Star 23"/>
          <p:cNvSpPr/>
          <p:nvPr/>
        </p:nvSpPr>
        <p:spPr>
          <a:xfrm rot="588319">
            <a:off x="8497699" y="1657212"/>
            <a:ext cx="1981200" cy="1154361"/>
          </a:xfrm>
          <a:prstGeom prst="star24">
            <a:avLst/>
          </a:prstGeom>
          <a:solidFill>
            <a:srgbClr val="FA65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solidFill>
                  <a:schemeClr val="tx2"/>
                </a:solidFill>
              </a:rPr>
              <a:t>Most popular!</a:t>
            </a:r>
          </a:p>
        </p:txBody>
      </p:sp>
      <p:sp>
        <p:nvSpPr>
          <p:cNvPr id="25" name="24-Point Star 24"/>
          <p:cNvSpPr/>
          <p:nvPr/>
        </p:nvSpPr>
        <p:spPr>
          <a:xfrm rot="588319">
            <a:off x="11948699" y="1657212"/>
            <a:ext cx="1981200" cy="1154361"/>
          </a:xfrm>
          <a:prstGeom prst="star24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solidFill>
                  <a:schemeClr val="tx2"/>
                </a:solidFill>
              </a:rPr>
              <a:t>Best Value!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1969244" y="5472399"/>
            <a:ext cx="1981200" cy="1154361"/>
            <a:chOff x="12199830" y="6263004"/>
            <a:chExt cx="1981200" cy="1154361"/>
          </a:xfrm>
        </p:grpSpPr>
        <p:sp>
          <p:nvSpPr>
            <p:cNvPr id="26" name="24-Point Star 25"/>
            <p:cNvSpPr/>
            <p:nvPr/>
          </p:nvSpPr>
          <p:spPr>
            <a:xfrm rot="588319">
              <a:off x="12199830" y="6263004"/>
              <a:ext cx="1981200" cy="1154361"/>
            </a:xfrm>
            <a:prstGeom prst="star24">
              <a:avLst/>
            </a:prstGeom>
            <a:solidFill>
              <a:srgbClr val="0020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 smtClean="0">
                  <a:solidFill>
                    <a:schemeClr val="tx2"/>
                  </a:solidFill>
                </a:rPr>
                <a:t>17%</a:t>
              </a:r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719070">
              <a:off x="12887987" y="6434782"/>
              <a:ext cx="6556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rgbClr val="FFC000"/>
                  </a:solidFill>
                </a:rPr>
                <a:t>SAVE</a:t>
              </a:r>
              <a:endParaRPr lang="en-US" sz="1800" i="1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61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4630401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6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WTF?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828800"/>
            <a:ext cx="10779035" cy="48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"/>
            <a:ext cx="11826063" cy="78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8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43000"/>
            <a:ext cx="13331045" cy="5943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85800" y="4648200"/>
            <a:ext cx="2971800" cy="1905000"/>
          </a:xfrm>
          <a:prstGeom prst="roundRect">
            <a:avLst>
              <a:gd name="adj" fmla="val 851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7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532" y="914400"/>
            <a:ext cx="11060068" cy="6039693"/>
          </a:xfrm>
          <a:prstGeom prst="rect">
            <a:avLst/>
          </a:prstGeom>
        </p:spPr>
      </p:pic>
      <p:sp>
        <p:nvSpPr>
          <p:cNvPr id="5" name="24-Point Star 4"/>
          <p:cNvSpPr/>
          <p:nvPr/>
        </p:nvSpPr>
        <p:spPr>
          <a:xfrm rot="588319">
            <a:off x="4055146" y="6640425"/>
            <a:ext cx="1981200" cy="1154361"/>
          </a:xfrm>
          <a:prstGeom prst="star24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solidFill>
                  <a:schemeClr val="tx2"/>
                </a:solidFill>
              </a:rPr>
              <a:t>Best Value!</a:t>
            </a:r>
          </a:p>
        </p:txBody>
      </p:sp>
      <p:sp>
        <p:nvSpPr>
          <p:cNvPr id="7" name="24-Point Star 6"/>
          <p:cNvSpPr/>
          <p:nvPr/>
        </p:nvSpPr>
        <p:spPr>
          <a:xfrm rot="588319">
            <a:off x="6203993" y="6640425"/>
            <a:ext cx="1981200" cy="1154361"/>
          </a:xfrm>
          <a:prstGeom prst="star24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solidFill>
                  <a:schemeClr val="tx2"/>
                </a:solidFill>
              </a:rPr>
              <a:t>Worst Value!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3932" y="2647107"/>
            <a:ext cx="1649811" cy="1569660"/>
          </a:xfrm>
          <a:prstGeom prst="rect">
            <a:avLst/>
          </a:prstGeom>
          <a:noFill/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b="1" kern="1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#</a:t>
            </a:r>
            <a:r>
              <a:rPr lang="en-US" sz="9600" b="1" i="1" kern="1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1</a:t>
            </a:r>
            <a:endParaRPr lang="en-US" sz="6000" b="1" i="1" kern="1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9688" y="2647107"/>
            <a:ext cx="1649811" cy="1569660"/>
          </a:xfrm>
          <a:prstGeom prst="rect">
            <a:avLst/>
          </a:prstGeom>
          <a:noFill/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b="1" kern="1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#</a:t>
            </a:r>
            <a:r>
              <a:rPr lang="en-US" sz="9600" b="1" i="1" kern="1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2</a:t>
            </a:r>
            <a:endParaRPr lang="en-US" sz="6000" b="1" i="1" kern="1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47132" y="2647107"/>
            <a:ext cx="1649811" cy="1569660"/>
          </a:xfrm>
          <a:prstGeom prst="rect">
            <a:avLst/>
          </a:prstGeom>
          <a:noFill/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b="1" kern="1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#</a:t>
            </a:r>
            <a:r>
              <a:rPr lang="en-US" sz="9600" b="1" i="1" kern="1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3</a:t>
            </a:r>
            <a:endParaRPr lang="en-US" sz="6000" b="1" i="1" kern="1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83571" y="2647107"/>
            <a:ext cx="1649811" cy="1569660"/>
          </a:xfrm>
          <a:prstGeom prst="rect">
            <a:avLst/>
          </a:prstGeom>
          <a:noFill/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b="1" kern="1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#</a:t>
            </a:r>
            <a:r>
              <a:rPr lang="en-US" sz="9600" b="1" i="1" kern="1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4</a:t>
            </a:r>
            <a:endParaRPr lang="en-US" sz="6000" b="1" i="1" kern="1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18970" y="2647107"/>
            <a:ext cx="1649811" cy="1569660"/>
          </a:xfrm>
          <a:prstGeom prst="rect">
            <a:avLst/>
          </a:prstGeom>
          <a:noFill/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b="1" kern="1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#</a:t>
            </a:r>
            <a:r>
              <a:rPr lang="en-US" sz="9600" b="1" i="1" kern="1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5</a:t>
            </a:r>
            <a:endParaRPr lang="en-US" sz="6000" b="1" i="1" kern="1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3023" y="7462612"/>
            <a:ext cx="36182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Samurai Siege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38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2495368"/>
              </p:ext>
            </p:extLst>
          </p:nvPr>
        </p:nvGraphicFramePr>
        <p:xfrm>
          <a:off x="0" y="0"/>
          <a:ext cx="14630400" cy="822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676400" y="1600200"/>
            <a:ext cx="3505200" cy="1010653"/>
            <a:chOff x="1676400" y="2819400"/>
            <a:chExt cx="3505200" cy="1010653"/>
          </a:xfrm>
        </p:grpSpPr>
        <p:cxnSp>
          <p:nvCxnSpPr>
            <p:cNvPr id="5" name="Straight Arrow Connector 4"/>
            <p:cNvCxnSpPr/>
            <p:nvPr/>
          </p:nvCxnSpPr>
          <p:spPr>
            <a:xfrm flipH="1" flipV="1">
              <a:off x="1676400" y="2819400"/>
              <a:ext cx="838200" cy="609600"/>
            </a:xfrm>
            <a:prstGeom prst="straightConnector1">
              <a:avLst/>
            </a:prstGeom>
            <a:ln w="82550" cmpd="sng">
              <a:solidFill>
                <a:schemeClr val="bg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1"/>
            <p:cNvSpPr txBox="1"/>
            <p:nvPr/>
          </p:nvSpPr>
          <p:spPr>
            <a:xfrm>
              <a:off x="2514600" y="3144253"/>
              <a:ext cx="2667000" cy="68580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</a:rPr>
                <a:t>Best Selling</a:t>
              </a:r>
              <a:endParaRPr lang="en-US" sz="3200" dirty="0">
                <a:solidFill>
                  <a:schemeClr val="bg1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394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7825883"/>
              </p:ext>
            </p:extLst>
          </p:nvPr>
        </p:nvGraphicFramePr>
        <p:xfrm>
          <a:off x="0" y="0"/>
          <a:ext cx="14630400" cy="822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676400" y="2819400"/>
            <a:ext cx="3505200" cy="1010653"/>
            <a:chOff x="1676400" y="2819400"/>
            <a:chExt cx="3505200" cy="1010653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1676400" y="2819400"/>
              <a:ext cx="838200" cy="609600"/>
            </a:xfrm>
            <a:prstGeom prst="straightConnector1">
              <a:avLst/>
            </a:prstGeom>
            <a:ln w="82550" cmpd="sng">
              <a:solidFill>
                <a:schemeClr val="bg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1"/>
            <p:cNvSpPr txBox="1"/>
            <p:nvPr/>
          </p:nvSpPr>
          <p:spPr>
            <a:xfrm>
              <a:off x="2514600" y="3144253"/>
              <a:ext cx="2667000" cy="68580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</a:rPr>
                <a:t>Best Selling</a:t>
              </a:r>
              <a:endParaRPr lang="en-US" sz="3200" dirty="0">
                <a:solidFill>
                  <a:schemeClr val="bg1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952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9132986"/>
              </p:ext>
            </p:extLst>
          </p:nvPr>
        </p:nvGraphicFramePr>
        <p:xfrm>
          <a:off x="0" y="0"/>
          <a:ext cx="14630400" cy="822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676400" y="5029200"/>
            <a:ext cx="3505200" cy="1010653"/>
            <a:chOff x="1676400" y="2819400"/>
            <a:chExt cx="3505200" cy="1010653"/>
          </a:xfrm>
        </p:grpSpPr>
        <p:cxnSp>
          <p:nvCxnSpPr>
            <p:cNvPr id="5" name="Straight Arrow Connector 4"/>
            <p:cNvCxnSpPr/>
            <p:nvPr/>
          </p:nvCxnSpPr>
          <p:spPr>
            <a:xfrm flipH="1" flipV="1">
              <a:off x="1676400" y="2819400"/>
              <a:ext cx="838200" cy="609600"/>
            </a:xfrm>
            <a:prstGeom prst="straightConnector1">
              <a:avLst/>
            </a:prstGeom>
            <a:ln w="82550" cmpd="sng">
              <a:solidFill>
                <a:schemeClr val="bg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1"/>
            <p:cNvSpPr txBox="1"/>
            <p:nvPr/>
          </p:nvSpPr>
          <p:spPr>
            <a:xfrm>
              <a:off x="2514600" y="3144253"/>
              <a:ext cx="2667000" cy="68580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</a:rPr>
                <a:t>Best Selling</a:t>
              </a:r>
              <a:endParaRPr lang="en-US" sz="3200" dirty="0">
                <a:solidFill>
                  <a:schemeClr val="bg1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96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1170841"/>
              </p:ext>
            </p:extLst>
          </p:nvPr>
        </p:nvGraphicFramePr>
        <p:xfrm>
          <a:off x="0" y="0"/>
          <a:ext cx="14630400" cy="822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600200" y="2743200"/>
            <a:ext cx="3505200" cy="1010653"/>
            <a:chOff x="1676400" y="2819400"/>
            <a:chExt cx="3505200" cy="1010653"/>
          </a:xfrm>
        </p:grpSpPr>
        <p:cxnSp>
          <p:nvCxnSpPr>
            <p:cNvPr id="5" name="Straight Arrow Connector 4"/>
            <p:cNvCxnSpPr/>
            <p:nvPr/>
          </p:nvCxnSpPr>
          <p:spPr>
            <a:xfrm flipH="1" flipV="1">
              <a:off x="1676400" y="2819400"/>
              <a:ext cx="838200" cy="609600"/>
            </a:xfrm>
            <a:prstGeom prst="straightConnector1">
              <a:avLst/>
            </a:prstGeom>
            <a:ln w="82550" cmpd="sng">
              <a:solidFill>
                <a:schemeClr val="bg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1"/>
            <p:cNvSpPr txBox="1"/>
            <p:nvPr/>
          </p:nvSpPr>
          <p:spPr>
            <a:xfrm>
              <a:off x="2514600" y="3144253"/>
              <a:ext cx="2667000" cy="68580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</a:rPr>
                <a:t>Best Selling</a:t>
              </a:r>
              <a:endParaRPr lang="en-US" sz="3200" dirty="0">
                <a:solidFill>
                  <a:schemeClr val="bg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7" name="24-Point Star 6"/>
          <p:cNvSpPr/>
          <p:nvPr/>
        </p:nvSpPr>
        <p:spPr>
          <a:xfrm rot="588319">
            <a:off x="1813747" y="1266420"/>
            <a:ext cx="1522231" cy="848676"/>
          </a:xfrm>
          <a:prstGeom prst="star24">
            <a:avLst/>
          </a:prstGeom>
          <a:solidFill>
            <a:srgbClr val="FA65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Most popular!</a:t>
            </a:r>
          </a:p>
        </p:txBody>
      </p:sp>
    </p:spTree>
    <p:extLst>
      <p:ext uri="{BB962C8B-B14F-4D97-AF65-F5344CB8AC3E}">
        <p14:creationId xmlns:p14="http://schemas.microsoft.com/office/powerpoint/2010/main" val="307332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D Dic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466" y="2087155"/>
            <a:ext cx="844731" cy="84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7400" y="990600"/>
            <a:ext cx="2752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tx2"/>
                </a:solidFill>
              </a:rPr>
              <a:t>Roll 1 die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631955" y="2706189"/>
            <a:ext cx="1988051" cy="1009845"/>
          </a:xfrm>
          <a:prstGeom prst="straightConnector1">
            <a:avLst/>
          </a:prstGeom>
          <a:ln w="444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7709852" y="2727959"/>
            <a:ext cx="1922728" cy="988075"/>
          </a:xfrm>
          <a:prstGeom prst="straightConnector1">
            <a:avLst/>
          </a:prstGeom>
          <a:ln w="444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3512168" y="3716034"/>
            <a:ext cx="3108543" cy="1208162"/>
            <a:chOff x="857812" y="3328837"/>
            <a:chExt cx="3108543" cy="1208162"/>
          </a:xfrm>
        </p:grpSpPr>
        <p:sp>
          <p:nvSpPr>
            <p:cNvPr id="7" name="TextBox 6"/>
            <p:cNvSpPr txBox="1"/>
            <p:nvPr/>
          </p:nvSpPr>
          <p:spPr>
            <a:xfrm>
              <a:off x="1113652" y="3328837"/>
              <a:ext cx="14510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1,2,3</a:t>
              </a:r>
              <a:endPara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7812" y="4044556"/>
              <a:ext cx="310854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nsolas" panose="020B0609020204030204" pitchFamily="49" charset="0"/>
                  <a:cs typeface="Consolas" panose="020B0609020204030204" pitchFamily="49" charset="0"/>
                </a:rPr>
                <a:t>I give you $1.00</a:t>
              </a:r>
              <a:endParaRPr lang="en-US" dirty="0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00714" y="3716034"/>
            <a:ext cx="3291286" cy="1208162"/>
            <a:chOff x="6246358" y="3328837"/>
            <a:chExt cx="3291286" cy="1208162"/>
          </a:xfrm>
        </p:grpSpPr>
        <p:sp>
          <p:nvSpPr>
            <p:cNvPr id="10" name="TextBox 9"/>
            <p:cNvSpPr txBox="1"/>
            <p:nvPr/>
          </p:nvSpPr>
          <p:spPr>
            <a:xfrm>
              <a:off x="6630534" y="3328837"/>
              <a:ext cx="14510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92D050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4,5,6</a:t>
              </a:r>
              <a:endParaRPr lang="en-US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246358" y="4044556"/>
              <a:ext cx="3291286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onsolas" panose="020B0609020204030204" pitchFamily="49" charset="0"/>
                  <a:cs typeface="Consolas" panose="020B0609020204030204" pitchFamily="49" charset="0"/>
                </a:rPr>
                <a:t>You give me $1.00</a:t>
              </a:r>
              <a:endParaRPr lang="en-US" dirty="0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819580" y="5547108"/>
            <a:ext cx="5096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Would you play this game?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13" name="Multiply 12"/>
          <p:cNvSpPr/>
          <p:nvPr/>
        </p:nvSpPr>
        <p:spPr>
          <a:xfrm>
            <a:off x="4572000" y="3414350"/>
            <a:ext cx="882243" cy="1288783"/>
          </a:xfrm>
          <a:prstGeom prst="mathMultiply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33785" y="3714664"/>
            <a:ext cx="691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r>
              <a:rPr lang="en-US" sz="3600" dirty="0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endParaRPr lang="en-US" dirty="0">
              <a:solidFill>
                <a:srgbClr val="92D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5743" y="3781506"/>
            <a:ext cx="3236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How about now?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0" y="4597369"/>
            <a:ext cx="1447800" cy="6191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6400800"/>
            <a:ext cx="1447800" cy="6191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92076" y="2931886"/>
            <a:ext cx="24240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I’ll give you $1</a:t>
            </a:r>
            <a:endParaRPr lang="en-US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11345" y="2727959"/>
            <a:ext cx="24801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You give me $1</a:t>
            </a:r>
            <a:endParaRPr lang="en-US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35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8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8395E-6 L 0.08268 0.04629 L 0.16027 2.28395E-6 L 0.24252 0.04629 L 0.32498 2.28395E-6 L 0.40213 0.04629 L 0.48438 2.28395E-6 L 0.56229 0.04629 L 0.64464 2.28395E-6 L 0.727 0.04629 L 0.80502 2.28395E-6 L 0.88737 0.04629 L 0.96441 2.28395E-6 L 1.04688 0.04629 L 1.12913 2.28395E-6 L 1.20714 0.04629 L 1.2895 2.28395E-6 " pathEditMode="relative" rAng="0" ptsTypes="AAAAAAAAAAAAAAAAA">
                                      <p:cBhvr>
                                        <p:cTn id="2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75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1659 L -0.09289 0.06289 L -0.17969 0.01659 L -0.27203 0.06289 L -0.36437 0.01659 L -0.45085 0.06289 L -0.54341 0.01659 L -0.63065 0.06289 L -0.72288 0.01659 L -0.81543 0.06289 L -0.90256 0.01659 L -0.99501 0.06289 L -1.08128 0.01659 L -1.17383 0.06289 L -1.26595 0.01659 L -1.3533 0.06289 L -1.44586 0.01659 " pathEditMode="relative" rAng="0" ptsTypes="AAAAAAAAAAAAAAAAA">
                                      <p:cBhvr>
                                        <p:cTn id="5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98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/>
      <p:bldP spid="18" grpId="0"/>
      <p:bldP spid="19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Making Good Offer, or frightening people away?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524000"/>
            <a:ext cx="9145276" cy="60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4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066800"/>
            <a:ext cx="9245303" cy="6130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6173061" cy="41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67000" y="67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91358E-6 L -0.25347 -0.2150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4" y="-107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25926E-6 L 0.10504 0.12076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592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9724"/>
            <a:ext cx="14173200" cy="812629"/>
          </a:xfrm>
        </p:spPr>
        <p:txBody>
          <a:bodyPr/>
          <a:lstStyle/>
          <a:p>
            <a:pPr algn="ctr"/>
            <a:r>
              <a:rPr lang="en-US" dirty="0" smtClean="0"/>
              <a:t>What math is this ?!?!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219200"/>
            <a:ext cx="9410700" cy="6273800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7216534"/>
              </p:ext>
            </p:extLst>
          </p:nvPr>
        </p:nvGraphicFramePr>
        <p:xfrm>
          <a:off x="16459200" y="890253"/>
          <a:ext cx="11404543" cy="687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24-Point Star 6"/>
          <p:cNvSpPr/>
          <p:nvPr/>
        </p:nvSpPr>
        <p:spPr>
          <a:xfrm rot="588319">
            <a:off x="1760223" y="6637270"/>
            <a:ext cx="1981200" cy="1154361"/>
          </a:xfrm>
          <a:prstGeom prst="star24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solidFill>
                  <a:schemeClr val="tx2"/>
                </a:solidFill>
              </a:rPr>
              <a:t>Best Value!</a:t>
            </a:r>
          </a:p>
        </p:txBody>
      </p:sp>
    </p:spTree>
    <p:extLst>
      <p:ext uri="{BB962C8B-B14F-4D97-AF65-F5344CB8AC3E}">
        <p14:creationId xmlns:p14="http://schemas.microsoft.com/office/powerpoint/2010/main" val="18149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9.87654E-7 L 0.43881 -0.4182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-209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1358E-6 L -1.03168 0.003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15" y="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914400"/>
            <a:ext cx="9410700" cy="6273800"/>
          </a:xfrm>
          <a:prstGeom prst="rect">
            <a:avLst/>
          </a:prstGeom>
        </p:spPr>
      </p:pic>
      <p:sp>
        <p:nvSpPr>
          <p:cNvPr id="5" name="24-Point Star 4"/>
          <p:cNvSpPr/>
          <p:nvPr/>
        </p:nvSpPr>
        <p:spPr>
          <a:xfrm rot="588319">
            <a:off x="4802363" y="4035201"/>
            <a:ext cx="1841953" cy="1073596"/>
          </a:xfrm>
          <a:prstGeom prst="star24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solidFill>
                  <a:schemeClr val="tx2"/>
                </a:solidFill>
              </a:rPr>
              <a:t>Best Value!</a:t>
            </a:r>
          </a:p>
        </p:txBody>
      </p:sp>
    </p:spTree>
    <p:extLst>
      <p:ext uri="{BB962C8B-B14F-4D97-AF65-F5344CB8AC3E}">
        <p14:creationId xmlns:p14="http://schemas.microsoft.com/office/powerpoint/2010/main" val="168229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0"/>
            <a:ext cx="15468600" cy="82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55347" y="7772400"/>
            <a:ext cx="4875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Image: Glengarry </a:t>
            </a:r>
            <a:r>
              <a:rPr lang="en-US" sz="1600" b="1" dirty="0">
                <a:solidFill>
                  <a:schemeClr val="tx2"/>
                </a:solidFill>
              </a:rPr>
              <a:t>Glen </a:t>
            </a:r>
            <a:r>
              <a:rPr lang="en-US" sz="1600" b="1" dirty="0" smtClean="0">
                <a:solidFill>
                  <a:schemeClr val="tx2"/>
                </a:solidFill>
              </a:rPr>
              <a:t>Ross – New Line Cinema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111" y="4978880"/>
            <a:ext cx="5104765" cy="1676400"/>
          </a:xfrm>
          <a:prstGeom prst="rect">
            <a:avLst/>
          </a:prstGeom>
          <a:noFill/>
        </p:spPr>
        <p:txBody>
          <a:bodyPr wrap="none" rtlCol="0">
            <a:prstTxWarp prst="textSlantDown">
              <a:avLst>
                <a:gd name="adj" fmla="val 83170"/>
              </a:avLst>
            </a:prstTxWarp>
            <a:spAutoFit/>
          </a:bodyPr>
          <a:lstStyle/>
          <a:p>
            <a:r>
              <a:rPr lang="en-US" sz="4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KG Ten Thousand Reasons" panose="02000000000000000000" pitchFamily="2" charset="0"/>
              </a:rPr>
              <a:t>T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KG Ten Thousand Reasons" panose="02000000000000000000" pitchFamily="2" charset="0"/>
              </a:rPr>
              <a:t>      </a:t>
            </a:r>
            <a:r>
              <a:rPr lang="en-US" sz="32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KG Ten Thousand Reasons" panose="02000000000000000000" pitchFamily="2" charset="0"/>
              </a:rPr>
              <a:t>testing</a:t>
            </a:r>
            <a:endParaRPr lang="en-US" sz="3200" dirty="0">
              <a:solidFill>
                <a:schemeClr val="bg2">
                  <a:lumMod val="40000"/>
                  <a:lumOff val="60000"/>
                </a:schemeClr>
              </a:solidFill>
              <a:latin typeface="KG Ten Thousand Reaso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78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0"/>
            <a:ext cx="14816470" cy="876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5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81000"/>
            <a:ext cx="49784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86"/>
            <a:ext cx="14630400" cy="821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2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 b="32000"/>
          <a:stretch/>
        </p:blipFill>
        <p:spPr>
          <a:xfrm>
            <a:off x="3048000" y="533400"/>
            <a:ext cx="8153400" cy="706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4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50"/>
          <a:stretch/>
        </p:blipFill>
        <p:spPr>
          <a:xfrm>
            <a:off x="2819400" y="609600"/>
            <a:ext cx="92964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03907"/>
            <a:ext cx="14592815" cy="1338395"/>
          </a:xfrm>
        </p:spPr>
        <p:txBody>
          <a:bodyPr/>
          <a:lstStyle/>
          <a:p>
            <a:r>
              <a:rPr lang="en-US" dirty="0" smtClean="0"/>
              <a:t>Two basic methods: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315200" y="1088470"/>
            <a:ext cx="0" cy="6673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379096" y="1145368"/>
            <a:ext cx="5348279" cy="6577316"/>
            <a:chOff x="437542" y="1038225"/>
            <a:chExt cx="3717684" cy="4562487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101" y="2217816"/>
              <a:ext cx="1838325" cy="2543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 descr="C:\Users\Nick\AppData\Local\Microsoft\Windows\Temporary Internet Files\Content.IE5\K9TKC63Y\MC900055357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6841" y="1977870"/>
              <a:ext cx="772935" cy="1288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37542" y="1038225"/>
              <a:ext cx="37176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ln>
                    <a:solidFill>
                      <a:srgbClr val="FF0000"/>
                    </a:solidFill>
                  </a:ln>
                </a:rPr>
                <a:t>Experimentation</a:t>
              </a:r>
              <a:endParaRPr lang="en-US" sz="2400" dirty="0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199" y="4981575"/>
              <a:ext cx="3698027" cy="619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Repeat the same experiment over and over again to compile results.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436348" y="1145368"/>
            <a:ext cx="5458787" cy="6630250"/>
            <a:chOff x="4968252" y="1038225"/>
            <a:chExt cx="3794500" cy="4599206"/>
          </a:xfrm>
        </p:grpSpPr>
        <p:pic>
          <p:nvPicPr>
            <p:cNvPr id="11" name="Picture 2" descr="C:\Users\Nick\AppData\Local\Microsoft\Windows\Temporary Internet Files\Content.IE5\6PEVJZJB\MC900299301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175" y="3036702"/>
              <a:ext cx="927659" cy="930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Connector 11"/>
            <p:cNvCxnSpPr>
              <a:endCxn id="14" idx="1"/>
            </p:cNvCxnSpPr>
            <p:nvPr/>
          </p:nvCxnSpPr>
          <p:spPr>
            <a:xfrm flipV="1">
              <a:off x="6219825" y="2622365"/>
              <a:ext cx="1314450" cy="8286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endCxn id="15" idx="1"/>
            </p:cNvCxnSpPr>
            <p:nvPr/>
          </p:nvCxnSpPr>
          <p:spPr>
            <a:xfrm>
              <a:off x="6219825" y="3502131"/>
              <a:ext cx="1314450" cy="7048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534275" y="245308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2/6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34275" y="4037705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4/6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 rot="19752737">
              <a:off x="6683728" y="2791642"/>
              <a:ext cx="3866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C00000"/>
                  </a:solidFill>
                </a:rPr>
                <a:t>1,2</a:t>
              </a:r>
              <a:endParaRPr lang="en-US" sz="1100" dirty="0">
                <a:solidFill>
                  <a:srgbClr val="C0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697297">
              <a:off x="6745110" y="3723752"/>
              <a:ext cx="6238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C00000"/>
                  </a:solidFill>
                </a:rPr>
                <a:t>3,4,5,6</a:t>
              </a:r>
              <a:endParaRPr lang="en-US" sz="1100" dirty="0">
                <a:solidFill>
                  <a:srgbClr val="C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68252" y="1038225"/>
              <a:ext cx="37945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ln>
                    <a:solidFill>
                      <a:srgbClr val="FF0000"/>
                    </a:solidFill>
                  </a:ln>
                </a:rPr>
                <a:t>Formal Modeling</a:t>
              </a:r>
              <a:endParaRPr lang="en-US" sz="4000" dirty="0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76837" y="4991100"/>
              <a:ext cx="34956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Mathematically model and calculate exact probabilities.</a:t>
              </a: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94419" y="3116836"/>
            <a:ext cx="1865741" cy="307777"/>
          </a:xfrm>
          <a:prstGeom prst="rect">
            <a:avLst/>
          </a:prstGeom>
          <a:solidFill>
            <a:schemeClr val="bg1">
              <a:lumMod val="85000"/>
              <a:lumOff val="15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Wingdings" pitchFamily="2" charset="2"/>
              </a:rPr>
              <a:t>ü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Easy to Write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6874" y="3603374"/>
            <a:ext cx="1843286" cy="738664"/>
          </a:xfrm>
          <a:prstGeom prst="rect">
            <a:avLst/>
          </a:prstGeom>
          <a:solidFill>
            <a:schemeClr val="bg1">
              <a:lumMod val="85000"/>
              <a:lumOff val="15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Wingdings" pitchFamily="2" charset="2"/>
              </a:rPr>
              <a:t>ü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Don’t need to understand complex mechanics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00768" y="4581904"/>
            <a:ext cx="1993284" cy="738664"/>
          </a:xfrm>
          <a:prstGeom prst="rect">
            <a:avLst/>
          </a:prstGeom>
          <a:solidFill>
            <a:schemeClr val="bg1">
              <a:lumMod val="85000"/>
              <a:lumOff val="15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Wingdings" pitchFamily="2" charset="2"/>
              </a:rPr>
              <a:t>û</a:t>
            </a:r>
            <a:r>
              <a:rPr lang="en-US" sz="1400" dirty="0" smtClean="0">
                <a:solidFill>
                  <a:srgbClr val="C00000"/>
                </a:solidFill>
              </a:rPr>
              <a:t> May need long runs to get sufficient accuracy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00768" y="5505818"/>
            <a:ext cx="1865137" cy="738664"/>
          </a:xfrm>
          <a:prstGeom prst="rect">
            <a:avLst/>
          </a:prstGeom>
          <a:solidFill>
            <a:schemeClr val="bg1">
              <a:lumMod val="85000"/>
              <a:lumOff val="15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Wingdings" pitchFamily="2" charset="2"/>
              </a:rPr>
              <a:t>û</a:t>
            </a:r>
            <a:r>
              <a:rPr lang="en-US" sz="1400" dirty="0" smtClean="0">
                <a:solidFill>
                  <a:srgbClr val="C00000"/>
                </a:solidFill>
              </a:rPr>
              <a:t> Very unlikely paths can be poorly represented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52338" y="3017844"/>
            <a:ext cx="1768162" cy="307777"/>
          </a:xfrm>
          <a:prstGeom prst="rect">
            <a:avLst/>
          </a:prstGeom>
          <a:solidFill>
            <a:schemeClr val="bg1">
              <a:lumMod val="85000"/>
              <a:lumOff val="15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Wingdings" pitchFamily="2" charset="2"/>
              </a:rPr>
              <a:t>ü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Exact answers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854680" y="6249919"/>
            <a:ext cx="2301995" cy="307777"/>
          </a:xfrm>
          <a:prstGeom prst="rect">
            <a:avLst/>
          </a:prstGeom>
          <a:solidFill>
            <a:schemeClr val="bg1">
              <a:lumMod val="85000"/>
              <a:lumOff val="15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Wingdings" pitchFamily="2" charset="2"/>
              </a:rPr>
              <a:t>û</a:t>
            </a:r>
            <a:r>
              <a:rPr lang="en-US" sz="1400" dirty="0" smtClean="0">
                <a:solidFill>
                  <a:srgbClr val="C00000"/>
                </a:solidFill>
              </a:rPr>
              <a:t> Can be hard to write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6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28600"/>
            <a:ext cx="10439400" cy="78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6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304800"/>
            <a:ext cx="5715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4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1000"/>
            <a:ext cx="554355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9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2400"/>
            <a:ext cx="10591800" cy="789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1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304800"/>
            <a:ext cx="5715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0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0"/>
            <a:ext cx="15468600" cy="82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55347" y="7772400"/>
            <a:ext cx="4875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Image: Glengarry </a:t>
            </a:r>
            <a:r>
              <a:rPr lang="en-US" sz="1600" b="1" dirty="0">
                <a:solidFill>
                  <a:schemeClr val="tx2"/>
                </a:solidFill>
              </a:rPr>
              <a:t>Glen </a:t>
            </a:r>
            <a:r>
              <a:rPr lang="en-US" sz="1600" b="1" dirty="0" smtClean="0">
                <a:solidFill>
                  <a:schemeClr val="tx2"/>
                </a:solidFill>
              </a:rPr>
              <a:t>Ross – New Line Cinema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111" y="4978880"/>
            <a:ext cx="5104765" cy="1676400"/>
          </a:xfrm>
          <a:prstGeom prst="rect">
            <a:avLst/>
          </a:prstGeom>
          <a:noFill/>
        </p:spPr>
        <p:txBody>
          <a:bodyPr wrap="none" rtlCol="0">
            <a:prstTxWarp prst="textSlantDown">
              <a:avLst>
                <a:gd name="adj" fmla="val 83170"/>
              </a:avLst>
            </a:prstTxWarp>
            <a:spAutoFit/>
          </a:bodyPr>
          <a:lstStyle/>
          <a:p>
            <a:r>
              <a:rPr lang="en-US" sz="4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KG Ten Thousand Reasons" panose="02000000000000000000" pitchFamily="2" charset="0"/>
              </a:rPr>
              <a:t>T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KG Ten Thousand Reasons" panose="02000000000000000000" pitchFamily="2" charset="0"/>
              </a:rPr>
              <a:t>      </a:t>
            </a:r>
            <a:r>
              <a:rPr lang="en-US" sz="32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KG Ten Thousand Reasons" panose="02000000000000000000" pitchFamily="2" charset="0"/>
              </a:rPr>
              <a:t>testing</a:t>
            </a:r>
            <a:endParaRPr lang="en-US" sz="3200" dirty="0">
              <a:solidFill>
                <a:schemeClr val="bg2">
                  <a:lumMod val="40000"/>
                  <a:lumOff val="60000"/>
                </a:schemeClr>
              </a:solidFill>
              <a:latin typeface="KG Ten Thousand Reaso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39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75751" y="-595980"/>
            <a:ext cx="16154400" cy="9296400"/>
          </a:xfrm>
          <a:prstGeom prst="rect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[Animated GIF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6304" y="2040497"/>
            <a:ext cx="4429008" cy="332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7416" y="381000"/>
            <a:ext cx="4178493" cy="1359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824274" y="6090836"/>
            <a:ext cx="6028878" cy="6834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160" y="1537666"/>
            <a:ext cx="1985935" cy="2440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945" y="3305175"/>
            <a:ext cx="839851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19 0.02176 C 0.10495 0.0125 0.12031 0.00371 0.15104 0.00371 C 0.18411 0.00371 0.19427 0.0125 0.20716 0.02176 C 0.22239 0.03195 0.23255 0.04236 0.27057 0.04236 C 0.30377 0.04236 0.31653 0.03195 0.33177 0.02176 C 0.33685 0.0125 0.35221 0.00371 0.38789 0.00371 C 0.41588 0.00371 0.43125 0.0125 0.44401 0.02176 C 0.45416 0.03195 0.4694 0.04236 0.5026 0.04236 C 0.53828 0.04236 0.5638 0.02176 0.5638 0.02199 C 0.57396 0.0125 0.58672 0.00371 0.61992 0.00371 C 0.65299 0.00371 0.66575 0.0125 0.67591 0.02176 C 0.69127 0.03195 0.70403 0.04236 0.73971 0.04236 C 0.77539 0.04236 0.78555 0.03195 0.79583 0.02176 C 0.81107 0.0125 0.82383 0.00371 0.8569 0.00371 C 0.8875 0.00371 0.90286 0.0125 0.91302 0.02176 C 0.92578 0.03195 0.94114 0.04236 0.97422 0.04236 C 1.00742 0.04236 1.02018 0.03195 1.03294 0.02176 " pathEditMode="relative" rAng="0" ptsTypes="AAAAAAAAAAAAAAAAA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3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299 0.0218 L 1.13108 0.0218 C 1.17481 0.0218 1.22917 0.23631 1.22917 0.41088 L 1.22917 0.80035 " pathEditMode="relative" rAng="0" ptsTypes="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9" y="389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1.43724 0.00185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6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1.6793 -0.03889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58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7" presetID="42" presetClass="path" presetSubtype="0" decel="47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42201 0.15579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07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13381496" cy="1193630"/>
          </a:xfrm>
        </p:spPr>
        <p:txBody>
          <a:bodyPr/>
          <a:lstStyle/>
          <a:p>
            <a:pPr algn="ctr"/>
            <a:r>
              <a:rPr lang="en-US" sz="8000" dirty="0" smtClean="0"/>
              <a:t>Appendix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00600"/>
            <a:ext cx="13381496" cy="2131135"/>
          </a:xfrm>
        </p:spPr>
        <p:txBody>
          <a:bodyPr/>
          <a:lstStyle/>
          <a:p>
            <a:pPr algn="ctr"/>
            <a:r>
              <a:rPr lang="en-US" dirty="0" smtClean="0"/>
              <a:t>More Price Fails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642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12466320" cy="790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600" y="-121920"/>
            <a:ext cx="15494000" cy="836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8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57470" y="503512"/>
            <a:ext cx="6948487" cy="1325439"/>
          </a:xfrm>
        </p:spPr>
        <p:txBody>
          <a:bodyPr/>
          <a:lstStyle/>
          <a:p>
            <a:r>
              <a:rPr lang="en-US" sz="5400" dirty="0" smtClean="0"/>
              <a:t>Expected Outcome</a:t>
            </a:r>
            <a:endParaRPr lang="en-US" sz="5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5897" y="1664095"/>
            <a:ext cx="6245996" cy="1912847"/>
          </a:xfrm>
          <a:prstGeom prst="rect">
            <a:avLst/>
          </a:prstGeom>
        </p:spPr>
        <p:txBody>
          <a:bodyPr>
            <a:normAutofit/>
          </a:bodyPr>
          <a:lstStyle>
            <a:lvl1pPr marL="250437" indent="-250437" algn="l" defTabSz="1282749" rtl="0" eaLnBrk="1" latinLnBrk="0" hangingPunct="1">
              <a:lnSpc>
                <a:spcPct val="100000"/>
              </a:lnSpc>
              <a:spcBef>
                <a:spcPts val="1298"/>
              </a:spcBef>
              <a:spcAft>
                <a:spcPts val="432"/>
              </a:spcAft>
              <a:buClr>
                <a:schemeClr val="accent4"/>
              </a:buClr>
              <a:buFont typeface="Arial" pitchFamily="34" charset="0"/>
              <a:buChar char="•"/>
              <a:defRPr sz="32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939" indent="-235027" algn="l" defTabSz="1282749" rtl="0" eaLnBrk="1" latinLnBrk="0" hangingPunct="1">
              <a:lnSpc>
                <a:spcPct val="100000"/>
              </a:lnSpc>
              <a:spcBef>
                <a:spcPts val="866"/>
              </a:spcBef>
              <a:spcAft>
                <a:spcPts val="650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1405" indent="-248752" algn="l" defTabSz="1282749" rtl="0" eaLnBrk="1" latinLnBrk="0" hangingPunct="1">
              <a:lnSpc>
                <a:spcPct val="100000"/>
              </a:lnSpc>
              <a:spcBef>
                <a:spcPts val="866"/>
              </a:spcBef>
              <a:spcAft>
                <a:spcPts val="432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48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61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756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8931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03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516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dirty="0" smtClean="0"/>
              <a:t>The expected outcome is the sum of all the possible outcomes multiplied by chance of each event.</a:t>
            </a:r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44" y="554965"/>
            <a:ext cx="7626299" cy="637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68356" y="5107382"/>
            <a:ext cx="5849663" cy="1672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If the experiment was repeated a large number of times, what would be the average results be?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" name="Picture 6" descr="http://www.datagenetics.com/blog/november22011/di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499585"/>
            <a:ext cx="789567" cy="7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8458200" y="3973131"/>
            <a:ext cx="3065090" cy="700362"/>
            <a:chOff x="5340240" y="3941379"/>
            <a:chExt cx="1774845" cy="442905"/>
          </a:xfrm>
        </p:grpSpPr>
        <p:sp>
          <p:nvSpPr>
            <p:cNvPr id="10" name="TextBox 9"/>
            <p:cNvSpPr txBox="1"/>
            <p:nvPr/>
          </p:nvSpPr>
          <p:spPr>
            <a:xfrm>
              <a:off x="5340240" y="4014952"/>
              <a:ext cx="1774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Experimentation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6016954" y="3941379"/>
              <a:ext cx="60653" cy="15765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8766464" y="2485878"/>
            <a:ext cx="3126658" cy="1036255"/>
            <a:chOff x="5671316" y="3111487"/>
            <a:chExt cx="1810496" cy="655322"/>
          </a:xfrm>
        </p:grpSpPr>
        <p:sp>
          <p:nvSpPr>
            <p:cNvPr id="13" name="TextBox 12"/>
            <p:cNvSpPr txBox="1"/>
            <p:nvPr/>
          </p:nvSpPr>
          <p:spPr>
            <a:xfrm>
              <a:off x="5671316" y="3111487"/>
              <a:ext cx="1810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Formal Modeling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5976555" y="3437704"/>
              <a:ext cx="80797" cy="329105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 flipH="1">
            <a:off x="1828800" y="7332335"/>
            <a:ext cx="123322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E</a:t>
            </a:r>
            <a:r>
              <a:rPr lang="en-US" baseline="-25000" dirty="0" smtClean="0">
                <a:solidFill>
                  <a:schemeClr val="accent5"/>
                </a:solidFill>
              </a:rPr>
              <a:t>x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smtClean="0"/>
              <a:t>= (</a:t>
            </a:r>
            <a:r>
              <a:rPr lang="en-US" baseline="30000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/</a:t>
            </a:r>
            <a:r>
              <a:rPr lang="en-US" baseline="-25000" dirty="0" smtClean="0">
                <a:solidFill>
                  <a:schemeClr val="accent3">
                    <a:lumMod val="75000"/>
                  </a:schemeClr>
                </a:solidFill>
              </a:rPr>
              <a:t>6</a:t>
            </a:r>
            <a:r>
              <a:rPr lang="en-US" dirty="0" smtClean="0"/>
              <a:t> x 1) + (</a:t>
            </a:r>
            <a:r>
              <a:rPr lang="en-US" baseline="30000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/</a:t>
            </a:r>
            <a:r>
              <a:rPr lang="en-US" baseline="-25000" dirty="0">
                <a:solidFill>
                  <a:schemeClr val="accent3">
                    <a:lumMod val="75000"/>
                  </a:schemeClr>
                </a:solidFill>
              </a:rPr>
              <a:t>6</a:t>
            </a:r>
            <a:r>
              <a:rPr lang="en-US" dirty="0" smtClean="0"/>
              <a:t> x 2) + (</a:t>
            </a:r>
            <a:r>
              <a:rPr lang="en-US" baseline="30000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/</a:t>
            </a:r>
            <a:r>
              <a:rPr lang="en-US" baseline="-25000" dirty="0">
                <a:solidFill>
                  <a:schemeClr val="accent3">
                    <a:lumMod val="75000"/>
                  </a:schemeClr>
                </a:solidFill>
              </a:rPr>
              <a:t>6</a:t>
            </a:r>
            <a:r>
              <a:rPr lang="en-US" dirty="0" smtClean="0"/>
              <a:t> x 3) + (</a:t>
            </a:r>
            <a:r>
              <a:rPr lang="en-US" baseline="30000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/</a:t>
            </a:r>
            <a:r>
              <a:rPr lang="en-US" baseline="-25000" dirty="0">
                <a:solidFill>
                  <a:schemeClr val="accent3">
                    <a:lumMod val="75000"/>
                  </a:schemeClr>
                </a:solidFill>
              </a:rPr>
              <a:t>6</a:t>
            </a:r>
            <a:r>
              <a:rPr lang="en-US" dirty="0" smtClean="0"/>
              <a:t> x 4) + (</a:t>
            </a:r>
            <a:r>
              <a:rPr lang="en-US" baseline="30000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/</a:t>
            </a:r>
            <a:r>
              <a:rPr lang="en-US" baseline="-25000" dirty="0">
                <a:solidFill>
                  <a:schemeClr val="accent3">
                    <a:lumMod val="75000"/>
                  </a:schemeClr>
                </a:solidFill>
              </a:rPr>
              <a:t>6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x 5) + (</a:t>
            </a:r>
            <a:r>
              <a:rPr lang="en-US" baseline="30000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/</a:t>
            </a:r>
            <a:r>
              <a:rPr lang="en-US" baseline="-25000" dirty="0">
                <a:solidFill>
                  <a:schemeClr val="accent3">
                    <a:lumMod val="75000"/>
                  </a:schemeClr>
                </a:solidFill>
              </a:rPr>
              <a:t>6</a:t>
            </a:r>
            <a:r>
              <a:rPr lang="en-US" dirty="0" smtClean="0"/>
              <a:t> x 6)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46402" y="3181407"/>
                <a:ext cx="2923942" cy="1832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402" y="3181407"/>
                <a:ext cx="2923942" cy="183274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327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44 -0.0679 C 0.02126 -0.07889 0.06239 -0.08931 0.07682 -0.08931 C 0.16818 -0.08931 0.26226 0.07909 0.26226 0.2475 C 0.26226 0.16262 0.30913 0.0789 0.35286 0.0789 C 0.4006 0.0789 0.44509 0.16358 0.44509 0.2475 C 0.44509 0.20564 0.46853 0.16262 0.49121 0.16262 C 0.5154 0.16262 0.53895 0.20448 0.53895 0.2475 C 0.53895 0.22589 0.55013 0.20564 0.56239 0.20564 C 0.57422 0.20564 0.58583 0.22705 0.58583 0.2475 C 0.58583 0.23631 0.59136 0.22589 0.59765 0.22589 C 0.6008 0.22589 0.60894 0.23669 0.60894 0.2475 C 0.60894 0.24209 0.61241 0.23631 0.61556 0.23631 C 0.61556 0.23766 0.62163 0.24171 0.62163 0.2475 C 0.62163 0.24441 0.62163 0.24209 0.62478 0.24209 C 0.62478 0.24325 0.62782 0.2448 0.62782 0.2475 C 0.62782 0.24595 0.62782 0.24441 0.62782 0.24325 C 0.6301 0.24325 0.6301 0.24441 0.6301 0.24595 C 0.63389 0.24595 0.63389 0.2448 0.63389 0.24325 C 0.63704 0.24325 0.63704 0.24441 0.63704 0.24595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0" y="146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4191000" cy="73740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48399"/>
            <a:ext cx="8229600" cy="74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5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34188"/>
            <a:ext cx="5715000" cy="76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34188"/>
            <a:ext cx="5791200" cy="766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6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13106400" cy="772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57200"/>
            <a:ext cx="10210800" cy="720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8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G_4503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2"/>
          <a:stretch/>
        </p:blipFill>
        <p:spPr bwMode="auto">
          <a:xfrm>
            <a:off x="4267200" y="-11000"/>
            <a:ext cx="6019800" cy="824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25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04800"/>
            <a:ext cx="10363200" cy="772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8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481"/>
            <a:ext cx="7772400" cy="822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32003"/>
            <a:ext cx="8915400" cy="826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-10092"/>
            <a:ext cx="7162800" cy="824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4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6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0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95600" y="685800"/>
            <a:ext cx="8229600" cy="838200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/>
                </a:solidFill>
              </a:rPr>
              <a:t>Roll 3 dice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" name="Picture 2" descr="3D Dic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511" y="1645667"/>
            <a:ext cx="844731" cy="84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3D Dic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36" y="1645666"/>
            <a:ext cx="844731" cy="84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3D Dic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376" y="1645665"/>
            <a:ext cx="844731" cy="84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73850" y="2895600"/>
            <a:ext cx="8610600" cy="89255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444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If there are three odd numbers, re-roll two lowest dice.</a:t>
            </a:r>
          </a:p>
          <a:p>
            <a:pPr algn="ctr"/>
            <a:r>
              <a:rPr lang="en-US" dirty="0" smtClean="0"/>
              <a:t>If there are two odd numbers, re-roll lowest dice.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73850" y="4216429"/>
            <a:ext cx="8610600" cy="89255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44450">
            <a:solidFill>
              <a:schemeClr val="accent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Sum all dice.</a:t>
            </a:r>
          </a:p>
          <a:p>
            <a:r>
              <a:rPr lang="en-US" dirty="0"/>
              <a:t>If total is odd, add highest number again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73850" y="5537258"/>
            <a:ext cx="8656150" cy="89255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44450">
            <a:solidFill>
              <a:schemeClr val="accent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If total &gt; 17, I give you $7.00</a:t>
            </a:r>
          </a:p>
          <a:p>
            <a:r>
              <a:rPr lang="en-US" dirty="0" smtClean="0"/>
              <a:t>Otherwise you give me $3.00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25676" y="6817954"/>
            <a:ext cx="5096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Would you play this game?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4650497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2137073" cy="826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8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5029200"/>
            <a:ext cx="6306430" cy="30865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33800" y="3276600"/>
                <a:ext cx="10181505" cy="147732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𝐹𝑜𝑔</m:t>
                      </m:r>
                      <m:r>
                        <a:rPr lang="en-US" sz="9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9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sz="9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9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9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1.068041</m:t>
                          </m:r>
                        </m:sup>
                      </m:sSup>
                      <m:r>
                        <a:rPr lang="en-US" sz="9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?</m:t>
                      </m:r>
                    </m:oMath>
                  </m:oMathPara>
                </a14:m>
                <a:endParaRPr lang="en-US" sz="9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3276600"/>
                <a:ext cx="10181505" cy="147732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69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thwithbaddrawings.files.wordpress.com/2015/08/unnecessary-math.jpg?w=5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6796337" cy="829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48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0"/>
            <a:ext cx="8153400" cy="824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imgur.com/xygc39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1000"/>
            <a:ext cx="8077200" cy="740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6-Point Star 3"/>
          <p:cNvSpPr/>
          <p:nvPr/>
        </p:nvSpPr>
        <p:spPr>
          <a:xfrm rot="21363340">
            <a:off x="196020" y="371071"/>
            <a:ext cx="4191000" cy="1412557"/>
          </a:xfrm>
          <a:prstGeom prst="star16">
            <a:avLst/>
          </a:prstGeom>
          <a:ln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 smtClean="0">
                <a:solidFill>
                  <a:schemeClr val="tx2"/>
                </a:solidFill>
              </a:rPr>
              <a:t>Level up!</a:t>
            </a:r>
          </a:p>
        </p:txBody>
      </p:sp>
    </p:spTree>
    <p:extLst>
      <p:ext uri="{BB962C8B-B14F-4D97-AF65-F5344CB8AC3E}">
        <p14:creationId xmlns:p14="http://schemas.microsoft.com/office/powerpoint/2010/main" val="128075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75751" y="-595980"/>
            <a:ext cx="16154400" cy="9296400"/>
          </a:xfrm>
          <a:prstGeom prst="rect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[Animated GIF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6304" y="2040497"/>
            <a:ext cx="4429008" cy="332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7416" y="381000"/>
            <a:ext cx="4178493" cy="1359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824274" y="6090836"/>
            <a:ext cx="6028878" cy="6834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160" y="1537666"/>
            <a:ext cx="1985935" cy="2440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945" y="3305175"/>
            <a:ext cx="839851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19 0.02176 C 0.10495 0.0125 0.12031 0.00371 0.15104 0.00371 C 0.18411 0.00371 0.19427 0.0125 0.20716 0.02176 C 0.22239 0.03195 0.23255 0.04236 0.27057 0.04236 C 0.30377 0.04236 0.31653 0.03195 0.33177 0.02176 C 0.33685 0.0125 0.35221 0.00371 0.38789 0.00371 C 0.41588 0.00371 0.43125 0.0125 0.44401 0.02176 C 0.45416 0.03195 0.4694 0.04236 0.5026 0.04236 C 0.53828 0.04236 0.5638 0.02176 0.5638 0.02199 C 0.57396 0.0125 0.58672 0.00371 0.61992 0.00371 C 0.65299 0.00371 0.66575 0.0125 0.67591 0.02176 C 0.69127 0.03195 0.70403 0.04236 0.73971 0.04236 C 0.77539 0.04236 0.78555 0.03195 0.79583 0.02176 C 0.81107 0.0125 0.82383 0.00371 0.8569 0.00371 C 0.8875 0.00371 0.90286 0.0125 0.91302 0.02176 C 0.92578 0.03195 0.94114 0.04236 0.97422 0.04236 C 1.00742 0.04236 1.02018 0.03195 1.03294 0.02176 " pathEditMode="relative" rAng="0" ptsTypes="AAAAAAAAAAAAAAAAA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3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299 0.0218 L 1.13108 0.0218 C 1.17481 0.0218 1.22917 0.23631 1.22917 0.41088 L 1.22917 0.80035 " pathEditMode="relative" rAng="0" ptsTypes="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9" y="389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1.43724 0.00185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6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1.6793 -0.03889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58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7" presetID="42" presetClass="path" presetSubtype="0" decel="47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42201 0.15579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07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92873" y="350567"/>
            <a:ext cx="5368495" cy="834930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Subjective Approach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826955" y="4071689"/>
            <a:ext cx="2133366" cy="3457077"/>
            <a:chOff x="171450" y="3281526"/>
            <a:chExt cx="1461795" cy="2361150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175920" y="3281526"/>
              <a:ext cx="1457325" cy="13716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V="1">
              <a:off x="176799" y="3985965"/>
              <a:ext cx="1066800" cy="6667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173504" y="4396863"/>
              <a:ext cx="1066800" cy="257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71450" y="4652076"/>
              <a:ext cx="1066800" cy="990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71450" y="4652878"/>
              <a:ext cx="1066800" cy="5857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71450" y="4655343"/>
              <a:ext cx="1066800" cy="128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3453153" y="3690888"/>
            <a:ext cx="1459602" cy="4917241"/>
            <a:chOff x="1418566" y="2954265"/>
            <a:chExt cx="1000128" cy="3358428"/>
          </a:xfrm>
        </p:grpSpPr>
        <p:grpSp>
          <p:nvGrpSpPr>
            <p:cNvPr id="25" name="Group 24"/>
            <p:cNvGrpSpPr/>
            <p:nvPr/>
          </p:nvGrpSpPr>
          <p:grpSpPr>
            <a:xfrm>
              <a:off x="1418569" y="4655343"/>
              <a:ext cx="1000125" cy="1657350"/>
              <a:chOff x="171450" y="3259931"/>
              <a:chExt cx="1457325" cy="2362200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1418569" y="3398427"/>
              <a:ext cx="1000125" cy="1657350"/>
              <a:chOff x="171450" y="3259931"/>
              <a:chExt cx="1457325" cy="2362200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1418568" y="4321200"/>
              <a:ext cx="1000125" cy="1657350"/>
              <a:chOff x="171450" y="3259931"/>
              <a:chExt cx="1457325" cy="2362200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1418567" y="3848387"/>
              <a:ext cx="1000125" cy="1657350"/>
              <a:chOff x="171450" y="3259931"/>
              <a:chExt cx="1457325" cy="236220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>
              <a:off x="1418566" y="2954265"/>
              <a:ext cx="1000125" cy="1657350"/>
              <a:chOff x="171450" y="3259931"/>
              <a:chExt cx="1457325" cy="2362200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Group 59"/>
          <p:cNvGrpSpPr/>
          <p:nvPr/>
        </p:nvGrpSpPr>
        <p:grpSpPr>
          <a:xfrm>
            <a:off x="5671233" y="2270520"/>
            <a:ext cx="1465592" cy="4189238"/>
            <a:chOff x="2665692" y="1794134"/>
            <a:chExt cx="1004233" cy="2861209"/>
          </a:xfrm>
        </p:grpSpPr>
        <p:grpSp>
          <p:nvGrpSpPr>
            <p:cNvPr id="61" name="Group 60"/>
            <p:cNvGrpSpPr/>
            <p:nvPr/>
          </p:nvGrpSpPr>
          <p:grpSpPr>
            <a:xfrm>
              <a:off x="2665692" y="2997993"/>
              <a:ext cx="1000125" cy="1657350"/>
              <a:chOff x="171450" y="3259931"/>
              <a:chExt cx="1457325" cy="2362200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>
              <a:off x="2665692" y="2732060"/>
              <a:ext cx="1000125" cy="1657350"/>
              <a:chOff x="171450" y="3259931"/>
              <a:chExt cx="1457325" cy="2362200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/>
          </p:nvGrpSpPr>
          <p:grpSpPr>
            <a:xfrm>
              <a:off x="2669800" y="2426953"/>
              <a:ext cx="1000125" cy="1657350"/>
              <a:chOff x="171450" y="3259931"/>
              <a:chExt cx="1457325" cy="2362200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/>
            <p:cNvGrpSpPr/>
            <p:nvPr/>
          </p:nvGrpSpPr>
          <p:grpSpPr>
            <a:xfrm>
              <a:off x="2669800" y="2101952"/>
              <a:ext cx="1000125" cy="1657350"/>
              <a:chOff x="171450" y="3259931"/>
              <a:chExt cx="1457325" cy="2362200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/>
            <p:cNvGrpSpPr/>
            <p:nvPr/>
          </p:nvGrpSpPr>
          <p:grpSpPr>
            <a:xfrm>
              <a:off x="2669800" y="1794134"/>
              <a:ext cx="1000125" cy="1657350"/>
              <a:chOff x="171450" y="3259931"/>
              <a:chExt cx="1457325" cy="2362200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6" name="Group 95"/>
          <p:cNvGrpSpPr/>
          <p:nvPr/>
        </p:nvGrpSpPr>
        <p:grpSpPr>
          <a:xfrm>
            <a:off x="6221130" y="1166506"/>
            <a:ext cx="1459599" cy="4894544"/>
            <a:chOff x="4162423" y="626345"/>
            <a:chExt cx="1000126" cy="3342926"/>
          </a:xfrm>
        </p:grpSpPr>
        <p:grpSp>
          <p:nvGrpSpPr>
            <p:cNvPr id="97" name="Group 96"/>
            <p:cNvGrpSpPr/>
            <p:nvPr/>
          </p:nvGrpSpPr>
          <p:grpSpPr>
            <a:xfrm>
              <a:off x="4162424" y="2311921"/>
              <a:ext cx="1000125" cy="1657350"/>
              <a:chOff x="171450" y="3259931"/>
              <a:chExt cx="1457325" cy="2362200"/>
            </a:xfrm>
          </p:grpSpPr>
          <p:cxnSp>
            <p:nvCxnSpPr>
              <p:cNvPr id="126" name="Straight Connector 125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/>
            <p:cNvGrpSpPr/>
            <p:nvPr/>
          </p:nvGrpSpPr>
          <p:grpSpPr>
            <a:xfrm>
              <a:off x="4162424" y="1944498"/>
              <a:ext cx="1000125" cy="1657350"/>
              <a:chOff x="171450" y="3259931"/>
              <a:chExt cx="1457325" cy="2362200"/>
            </a:xfrm>
          </p:grpSpPr>
          <p:cxnSp>
            <p:nvCxnSpPr>
              <p:cNvPr id="120" name="Straight Connector 119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 98"/>
            <p:cNvGrpSpPr/>
            <p:nvPr/>
          </p:nvGrpSpPr>
          <p:grpSpPr>
            <a:xfrm>
              <a:off x="4162424" y="1471685"/>
              <a:ext cx="1000125" cy="1657350"/>
              <a:chOff x="171450" y="3259931"/>
              <a:chExt cx="1457325" cy="2362200"/>
            </a:xfrm>
          </p:grpSpPr>
          <p:cxnSp>
            <p:nvCxnSpPr>
              <p:cNvPr id="114" name="Straight Connector 113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oup 99"/>
            <p:cNvGrpSpPr/>
            <p:nvPr/>
          </p:nvGrpSpPr>
          <p:grpSpPr>
            <a:xfrm>
              <a:off x="4162424" y="1050641"/>
              <a:ext cx="1000125" cy="1657350"/>
              <a:chOff x="171450" y="3259931"/>
              <a:chExt cx="1457325" cy="2362200"/>
            </a:xfrm>
          </p:grpSpPr>
          <p:cxnSp>
            <p:nvCxnSpPr>
              <p:cNvPr id="108" name="Straight Connector 107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Group 100"/>
            <p:cNvGrpSpPr/>
            <p:nvPr/>
          </p:nvGrpSpPr>
          <p:grpSpPr>
            <a:xfrm>
              <a:off x="4162423" y="626345"/>
              <a:ext cx="1000125" cy="1657350"/>
              <a:chOff x="171450" y="3259931"/>
              <a:chExt cx="1457325" cy="2362200"/>
            </a:xfrm>
          </p:grpSpPr>
          <p:cxnSp>
            <p:nvCxnSpPr>
              <p:cNvPr id="102" name="Straight Connector 101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2" name="AutoShape 2" descr="data:image/jpeg;base64,/9j/4AAQSkZJRgABAQAAAQABAAD/2wCEAAkGBggGBQkIBwgKCQkKDRYOGAwMDRoTFBAWHxwhIB8cHh4jJzIqIyUvJR4eKzssLzM1ODg4ISo9QTw2QTI3M0ABCQoKDgwNDQ8PDSkYFBgpKSkpKSkpKSkpKSkpKSkpKSkpKSkpKSkpKSkpKSkpKSkpKSkpKSkpKSkpKSkpKSkpKf/AABEIAC4ALgMBIgACEQEDEQH/xAAZAAADAQEBAAAAAAAAAAAAAAAEBQYHAAH/xAAzEAACAQMDAAUMAQUAAAAAAAABAgMABAUGESEHEhZBkhM0NVFUVWFydLPR0jIUcZGUsf/EABQBAQAAAAAAAAAAAAAAAAAAAAD/xAAUEQEAAAAAAAAAAAAAAAAAAAAA/9oADAMBAAIRAxEAPwDZMrlrfD2yS3HXZpXEaRRL1nkc7nZR/YE/AAmgO07e5cp4Iv3rzUPpjCfUSfZeilXegG7Tt7lyngi/eu7Tt7lyngi/ejQlRXSzksriNICbENJEWmVHmj/lGmx5B7uQBvQVA1XDG6f1dhf2cTsF8tNGvUUk7Dcqx257zxTysS0RmMxl+j7UBys01zBFGBHNMSzE7HrDrHk7bL/mtntCWtIyeSVFAo1D6Ywf1En2Xo5BQGofTGD+ok+y9TeQ6WcBitRNipzcMY38m86IDHG2+xB53479hQB9JXSbeaOy1vjsZaW8srxCZpLgMV2JIAABHPB5qq0nn11ZpS1yhg8ibhWVozyAQSp29Y4rzUGkMHqvyL5azWd4hssiuyMB6t1I3FMrOztsZYxWllCsFvCvVWNBwBQKdWIqaSyKooUC3bgDbuqjs/M4vlFTurjvpTJfTt/yqKz8zi+UUCTVc8dndYi7uGEdtFcsGlb+KdaN1BY9w3IG/wAazfL9HmncrqiXJdpbWK2uJTM8HlULFid22brcAn4cVs00KXETRyqGVuNjS3szjvZ08IoAk1Dh0QKuUsQANtv6hPzXHUeJ96WP+wn5o3szjvZ08IruzOO9nTwigndTZvG3On7q1t7+2nuLlDEkUUquzseAABz+BzVjZ+ZxfKKCi09YQyB0hUEeoUyACgADYCg//9k="/>
          <p:cNvSpPr>
            <a:spLocks noChangeAspect="1" noChangeArrowheads="1"/>
          </p:cNvSpPr>
          <p:nvPr/>
        </p:nvSpPr>
        <p:spPr bwMode="auto">
          <a:xfrm>
            <a:off x="2122208" y="325848"/>
            <a:ext cx="641518" cy="64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AutoShape 4" descr="data:image/jpeg;base64,/9j/4AAQSkZJRgABAQAAAQABAAD/2wCEAAkGBggGBQkIBwgKCQkKDRYOGAwMDRoTFBAWHxwhIB8cHh4jJzIqIyUvJR4eKzssLzM1ODg4ISo9QTw2QTI3M0ABCQoKDgwNDQ8PDSkYFBgpKSkpKSkpKSkpKSkpKSkpKSkpKSkpKSkpKSkpKSkpKSkpKSkpKSkpKSkpKSkpKSkpKf/AABEIAC4ALgMBIgACEQEDEQH/xAAZAAADAQEBAAAAAAAAAAAAAAAEBQYHAAH/xAAzEAACAQMDAAUMAQUAAAAAAAABAgMABAUGESEHEhZBkhM0NVFUVWFydLPR0jIUcZGUsf/EABQBAQAAAAAAAAAAAAAAAAAAAAD/xAAUEQEAAAAAAAAAAAAAAAAAAAAA/9oADAMBAAIRAxEAPwDZMrlrfD2yS3HXZpXEaRRL1nkc7nZR/YE/AAmgO07e5cp4Iv3rzUPpjCfUSfZeilXegG7Tt7lyngi/eu7Tt7lyngi/ejQlRXSzksriNICbENJEWmVHmj/lGmx5B7uQBvQVA1XDG6f1dhf2cTsF8tNGvUUk7Dcqx257zxTysS0RmMxl+j7UBys01zBFGBHNMSzE7HrDrHk7bL/mtntCWtIyeSVFAo1D6Ywf1En2Xo5BQGofTGD+ok+y9TeQ6WcBitRNipzcMY38m86IDHG2+xB53479hQB9JXSbeaOy1vjsZaW8srxCZpLgMV2JIAABHPB5qq0nn11ZpS1yhg8ibhWVozyAQSp29Y4rzUGkMHqvyL5azWd4hssiuyMB6t1I3FMrOztsZYxWllCsFvCvVWNBwBQKdWIqaSyKooUC3bgDbuqjs/M4vlFTurjvpTJfTt/yqKz8zi+UUCTVc8dndYi7uGEdtFcsGlb+KdaN1BY9w3IG/wAazfL9HmncrqiXJdpbWK2uJTM8HlULFid22brcAn4cVs00KXETRyqGVuNjS3szjvZ08IoAk1Dh0QKuUsQANtv6hPzXHUeJ96WP+wn5o3szjvZ08IruzOO9nTwigndTZvG3On7q1t7+2nuLlDEkUUquzseAABz+BzVjZ+ZxfKKCi09YQyB0hUEeoUyACgADYCg//9k="/>
          <p:cNvSpPr>
            <a:spLocks noChangeAspect="1" noChangeArrowheads="1"/>
          </p:cNvSpPr>
          <p:nvPr/>
        </p:nvSpPr>
        <p:spPr bwMode="auto">
          <a:xfrm>
            <a:off x="2274608" y="478248"/>
            <a:ext cx="641518" cy="64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4" name="Group 133"/>
          <p:cNvGrpSpPr/>
          <p:nvPr/>
        </p:nvGrpSpPr>
        <p:grpSpPr>
          <a:xfrm>
            <a:off x="1840102" y="4125314"/>
            <a:ext cx="1257525" cy="641517"/>
            <a:chOff x="120996" y="3067414"/>
            <a:chExt cx="861664" cy="438150"/>
          </a:xfrm>
        </p:grpSpPr>
        <p:pic>
          <p:nvPicPr>
            <p:cNvPr id="13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510" y="3067414"/>
              <a:ext cx="438150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6" name="TextBox 135"/>
            <p:cNvSpPr txBox="1"/>
            <p:nvPr/>
          </p:nvSpPr>
          <p:spPr>
            <a:xfrm>
              <a:off x="120996" y="311440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3954931" y="2103124"/>
            <a:ext cx="1289456" cy="641517"/>
            <a:chOff x="1397693" y="2102793"/>
            <a:chExt cx="883543" cy="438150"/>
          </a:xfrm>
        </p:grpSpPr>
        <p:pic>
          <p:nvPicPr>
            <p:cNvPr id="13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3086" y="2102793"/>
              <a:ext cx="438150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9" name="TextBox 138"/>
            <p:cNvSpPr txBox="1"/>
            <p:nvPr/>
          </p:nvSpPr>
          <p:spPr>
            <a:xfrm>
              <a:off x="1397693" y="2137202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6056403" y="310694"/>
            <a:ext cx="1260761" cy="641517"/>
            <a:chOff x="2716209" y="972624"/>
            <a:chExt cx="863881" cy="438150"/>
          </a:xfrm>
        </p:grpSpPr>
        <p:pic>
          <p:nvPicPr>
            <p:cNvPr id="141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940" y="972624"/>
              <a:ext cx="438150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2" name="TextBox 141"/>
            <p:cNvSpPr txBox="1"/>
            <p:nvPr/>
          </p:nvSpPr>
          <p:spPr>
            <a:xfrm>
              <a:off x="2716209" y="1007033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</a:t>
              </a:r>
              <a:r>
                <a:rPr lang="en-US" baseline="-25000" dirty="0" smtClean="0"/>
                <a:t>3</a:t>
              </a:r>
              <a:endParaRPr lang="en-US" baseline="-25000" dirty="0"/>
            </a:p>
          </p:txBody>
        </p:sp>
      </p:grpSp>
      <p:sp>
        <p:nvSpPr>
          <p:cNvPr id="143" name="TextBox 142"/>
          <p:cNvSpPr txBox="1"/>
          <p:nvPr/>
        </p:nvSpPr>
        <p:spPr>
          <a:xfrm rot="20745085">
            <a:off x="2294710" y="5733784"/>
            <a:ext cx="5151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1/6</a:t>
            </a:r>
            <a:endParaRPr lang="en-US" dirty="0"/>
          </a:p>
        </p:txBody>
      </p:sp>
      <p:sp>
        <p:nvSpPr>
          <p:cNvPr id="144" name="TextBox 143"/>
          <p:cNvSpPr txBox="1"/>
          <p:nvPr/>
        </p:nvSpPr>
        <p:spPr>
          <a:xfrm rot="19155577">
            <a:off x="2155482" y="5347797"/>
            <a:ext cx="5151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1/6</a:t>
            </a:r>
            <a:endParaRPr lang="en-US" dirty="0"/>
          </a:p>
        </p:txBody>
      </p:sp>
      <p:sp>
        <p:nvSpPr>
          <p:cNvPr id="145" name="TextBox 144"/>
          <p:cNvSpPr txBox="1"/>
          <p:nvPr/>
        </p:nvSpPr>
        <p:spPr>
          <a:xfrm rot="19662103">
            <a:off x="2266869" y="5464309"/>
            <a:ext cx="5151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1/6</a:t>
            </a:r>
            <a:endParaRPr lang="en-US" dirty="0"/>
          </a:p>
        </p:txBody>
      </p:sp>
      <p:sp>
        <p:nvSpPr>
          <p:cNvPr id="146" name="TextBox 145"/>
          <p:cNvSpPr txBox="1"/>
          <p:nvPr/>
        </p:nvSpPr>
        <p:spPr>
          <a:xfrm rot="411981">
            <a:off x="2294275" y="5997143"/>
            <a:ext cx="5151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1/6</a:t>
            </a:r>
            <a:endParaRPr lang="en-US" dirty="0"/>
          </a:p>
        </p:txBody>
      </p:sp>
      <p:sp>
        <p:nvSpPr>
          <p:cNvPr id="147" name="TextBox 146"/>
          <p:cNvSpPr txBox="1"/>
          <p:nvPr/>
        </p:nvSpPr>
        <p:spPr>
          <a:xfrm rot="1694175">
            <a:off x="2233614" y="6267655"/>
            <a:ext cx="5151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1/6</a:t>
            </a:r>
            <a:endParaRPr lang="en-US" dirty="0"/>
          </a:p>
        </p:txBody>
      </p:sp>
      <p:sp>
        <p:nvSpPr>
          <p:cNvPr id="148" name="TextBox 147"/>
          <p:cNvSpPr txBox="1"/>
          <p:nvPr/>
        </p:nvSpPr>
        <p:spPr>
          <a:xfrm rot="2429298">
            <a:off x="2152247" y="6424635"/>
            <a:ext cx="5151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1/6</a:t>
            </a:r>
            <a:endParaRPr lang="en-US" dirty="0"/>
          </a:p>
        </p:txBody>
      </p:sp>
      <p:grpSp>
        <p:nvGrpSpPr>
          <p:cNvPr id="149" name="Group 148"/>
          <p:cNvGrpSpPr/>
          <p:nvPr/>
        </p:nvGrpSpPr>
        <p:grpSpPr>
          <a:xfrm>
            <a:off x="4722100" y="3561890"/>
            <a:ext cx="2319083" cy="5415640"/>
            <a:chOff x="5162549" y="1099117"/>
            <a:chExt cx="1589050" cy="3698829"/>
          </a:xfrm>
        </p:grpSpPr>
        <p:sp>
          <p:nvSpPr>
            <p:cNvPr id="150" name="TextBox 149"/>
            <p:cNvSpPr txBox="1"/>
            <p:nvPr/>
          </p:nvSpPr>
          <p:spPr>
            <a:xfrm>
              <a:off x="5227916" y="2621714"/>
              <a:ext cx="1523683" cy="210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How many odd numbers?</a:t>
              </a:r>
              <a:endPara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5162549" y="3140596"/>
              <a:ext cx="1000125" cy="1657350"/>
              <a:chOff x="171450" y="3259931"/>
              <a:chExt cx="1457325" cy="2362200"/>
            </a:xfrm>
          </p:grpSpPr>
          <p:cxnSp>
            <p:nvCxnSpPr>
              <p:cNvPr id="187" name="Straight Connector 186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/>
            <p:cNvGrpSpPr/>
            <p:nvPr/>
          </p:nvGrpSpPr>
          <p:grpSpPr>
            <a:xfrm>
              <a:off x="5162549" y="2773173"/>
              <a:ext cx="1000125" cy="1657350"/>
              <a:chOff x="171450" y="3259931"/>
              <a:chExt cx="1457325" cy="2362200"/>
            </a:xfrm>
          </p:grpSpPr>
          <p:cxnSp>
            <p:nvCxnSpPr>
              <p:cNvPr id="181" name="Straight Connector 180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>
              <a:off x="5162549" y="2300360"/>
              <a:ext cx="1000125" cy="1657350"/>
              <a:chOff x="171450" y="3259931"/>
              <a:chExt cx="1457325" cy="2362200"/>
            </a:xfrm>
          </p:grpSpPr>
          <p:cxnSp>
            <p:nvCxnSpPr>
              <p:cNvPr id="175" name="Straight Connector 174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/>
            <p:cNvGrpSpPr/>
            <p:nvPr/>
          </p:nvGrpSpPr>
          <p:grpSpPr>
            <a:xfrm>
              <a:off x="5162549" y="1939353"/>
              <a:ext cx="1000125" cy="1657350"/>
              <a:chOff x="171450" y="3259931"/>
              <a:chExt cx="1457325" cy="2362200"/>
            </a:xfrm>
          </p:grpSpPr>
          <p:cxnSp>
            <p:nvCxnSpPr>
              <p:cNvPr id="169" name="Straight Connector 168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/>
            <p:cNvGrpSpPr/>
            <p:nvPr/>
          </p:nvGrpSpPr>
          <p:grpSpPr>
            <a:xfrm>
              <a:off x="5162549" y="1571930"/>
              <a:ext cx="1000125" cy="1657350"/>
              <a:chOff x="171450" y="3259931"/>
              <a:chExt cx="1457325" cy="2362200"/>
            </a:xfrm>
          </p:grpSpPr>
          <p:cxnSp>
            <p:nvCxnSpPr>
              <p:cNvPr id="163" name="Straight Connector 162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/>
            <p:cNvGrpSpPr/>
            <p:nvPr/>
          </p:nvGrpSpPr>
          <p:grpSpPr>
            <a:xfrm>
              <a:off x="5162549" y="1099117"/>
              <a:ext cx="1000125" cy="1657350"/>
              <a:chOff x="171450" y="3259931"/>
              <a:chExt cx="1457325" cy="2362200"/>
            </a:xfrm>
          </p:grpSpPr>
          <p:cxnSp>
            <p:nvCxnSpPr>
              <p:cNvPr id="157" name="Straight Connector 156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3" name="Group 192"/>
          <p:cNvGrpSpPr/>
          <p:nvPr/>
        </p:nvGrpSpPr>
        <p:grpSpPr>
          <a:xfrm>
            <a:off x="7414005" y="3818114"/>
            <a:ext cx="1459599" cy="4894544"/>
            <a:chOff x="4162423" y="626345"/>
            <a:chExt cx="1000126" cy="3342926"/>
          </a:xfrm>
        </p:grpSpPr>
        <p:grpSp>
          <p:nvGrpSpPr>
            <p:cNvPr id="194" name="Group 193"/>
            <p:cNvGrpSpPr/>
            <p:nvPr/>
          </p:nvGrpSpPr>
          <p:grpSpPr>
            <a:xfrm>
              <a:off x="4162424" y="2311921"/>
              <a:ext cx="1000125" cy="1657350"/>
              <a:chOff x="171450" y="3259931"/>
              <a:chExt cx="1457325" cy="2362200"/>
            </a:xfrm>
          </p:grpSpPr>
          <p:cxnSp>
            <p:nvCxnSpPr>
              <p:cNvPr id="223" name="Straight Connector 222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5" name="Group 194"/>
            <p:cNvGrpSpPr/>
            <p:nvPr/>
          </p:nvGrpSpPr>
          <p:grpSpPr>
            <a:xfrm>
              <a:off x="4162424" y="1944498"/>
              <a:ext cx="1000125" cy="1657350"/>
              <a:chOff x="171450" y="3259931"/>
              <a:chExt cx="1457325" cy="2362200"/>
            </a:xfrm>
          </p:grpSpPr>
          <p:cxnSp>
            <p:nvCxnSpPr>
              <p:cNvPr id="217" name="Straight Connector 216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Group 195"/>
            <p:cNvGrpSpPr/>
            <p:nvPr/>
          </p:nvGrpSpPr>
          <p:grpSpPr>
            <a:xfrm>
              <a:off x="4162424" y="1471685"/>
              <a:ext cx="1000125" cy="1657350"/>
              <a:chOff x="171450" y="3259931"/>
              <a:chExt cx="1457325" cy="2362200"/>
            </a:xfrm>
          </p:grpSpPr>
          <p:cxnSp>
            <p:nvCxnSpPr>
              <p:cNvPr id="211" name="Straight Connector 210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7" name="Group 196"/>
            <p:cNvGrpSpPr/>
            <p:nvPr/>
          </p:nvGrpSpPr>
          <p:grpSpPr>
            <a:xfrm>
              <a:off x="4162424" y="1050641"/>
              <a:ext cx="1000125" cy="1657350"/>
              <a:chOff x="171450" y="3259931"/>
              <a:chExt cx="1457325" cy="2362200"/>
            </a:xfrm>
          </p:grpSpPr>
          <p:cxnSp>
            <p:nvCxnSpPr>
              <p:cNvPr id="205" name="Straight Connector 204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" name="Group 197"/>
            <p:cNvGrpSpPr/>
            <p:nvPr/>
          </p:nvGrpSpPr>
          <p:grpSpPr>
            <a:xfrm>
              <a:off x="4162423" y="626345"/>
              <a:ext cx="1000125" cy="1657350"/>
              <a:chOff x="171450" y="3259931"/>
              <a:chExt cx="1457325" cy="2362200"/>
            </a:xfrm>
          </p:grpSpPr>
          <p:cxnSp>
            <p:nvCxnSpPr>
              <p:cNvPr id="199" name="Straight Connector 198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9" name="Group 228"/>
          <p:cNvGrpSpPr/>
          <p:nvPr/>
        </p:nvGrpSpPr>
        <p:grpSpPr>
          <a:xfrm>
            <a:off x="9173761" y="-442799"/>
            <a:ext cx="1459599" cy="4894544"/>
            <a:chOff x="4162423" y="626345"/>
            <a:chExt cx="1000126" cy="3342926"/>
          </a:xfrm>
        </p:grpSpPr>
        <p:grpSp>
          <p:nvGrpSpPr>
            <p:cNvPr id="230" name="Group 229"/>
            <p:cNvGrpSpPr/>
            <p:nvPr/>
          </p:nvGrpSpPr>
          <p:grpSpPr>
            <a:xfrm>
              <a:off x="4162424" y="2311921"/>
              <a:ext cx="1000125" cy="1657350"/>
              <a:chOff x="171450" y="3259931"/>
              <a:chExt cx="1457325" cy="2362200"/>
            </a:xfrm>
          </p:grpSpPr>
          <p:cxnSp>
            <p:nvCxnSpPr>
              <p:cNvPr id="259" name="Straight Connector 258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1" name="Group 230"/>
            <p:cNvGrpSpPr/>
            <p:nvPr/>
          </p:nvGrpSpPr>
          <p:grpSpPr>
            <a:xfrm>
              <a:off x="4162424" y="1944498"/>
              <a:ext cx="1000125" cy="1657350"/>
              <a:chOff x="171450" y="3259931"/>
              <a:chExt cx="1457325" cy="2362200"/>
            </a:xfrm>
          </p:grpSpPr>
          <p:cxnSp>
            <p:nvCxnSpPr>
              <p:cNvPr id="253" name="Straight Connector 252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2" name="Group 231"/>
            <p:cNvGrpSpPr/>
            <p:nvPr/>
          </p:nvGrpSpPr>
          <p:grpSpPr>
            <a:xfrm>
              <a:off x="4162424" y="1471685"/>
              <a:ext cx="1000125" cy="1657350"/>
              <a:chOff x="171450" y="3259931"/>
              <a:chExt cx="1457325" cy="2362200"/>
            </a:xfrm>
          </p:grpSpPr>
          <p:cxnSp>
            <p:nvCxnSpPr>
              <p:cNvPr id="247" name="Straight Connector 246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3" name="Group 232"/>
            <p:cNvGrpSpPr/>
            <p:nvPr/>
          </p:nvGrpSpPr>
          <p:grpSpPr>
            <a:xfrm>
              <a:off x="4162424" y="1050641"/>
              <a:ext cx="1000125" cy="1657350"/>
              <a:chOff x="171450" y="3259931"/>
              <a:chExt cx="1457325" cy="2362200"/>
            </a:xfrm>
          </p:grpSpPr>
          <p:cxnSp>
            <p:nvCxnSpPr>
              <p:cNvPr id="241" name="Straight Connector 240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4" name="Group 233"/>
            <p:cNvGrpSpPr/>
            <p:nvPr/>
          </p:nvGrpSpPr>
          <p:grpSpPr>
            <a:xfrm>
              <a:off x="4162423" y="626345"/>
              <a:ext cx="1000125" cy="1657350"/>
              <a:chOff x="171450" y="3259931"/>
              <a:chExt cx="1457325" cy="2362200"/>
            </a:xfrm>
          </p:grpSpPr>
          <p:cxnSp>
            <p:nvCxnSpPr>
              <p:cNvPr id="235" name="Straight Connector 234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5" name="Group 264"/>
          <p:cNvGrpSpPr/>
          <p:nvPr/>
        </p:nvGrpSpPr>
        <p:grpSpPr>
          <a:xfrm>
            <a:off x="7881479" y="-863041"/>
            <a:ext cx="1459599" cy="4894544"/>
            <a:chOff x="4162423" y="626345"/>
            <a:chExt cx="1000126" cy="3342926"/>
          </a:xfrm>
        </p:grpSpPr>
        <p:grpSp>
          <p:nvGrpSpPr>
            <p:cNvPr id="266" name="Group 265"/>
            <p:cNvGrpSpPr/>
            <p:nvPr/>
          </p:nvGrpSpPr>
          <p:grpSpPr>
            <a:xfrm>
              <a:off x="4162424" y="2311921"/>
              <a:ext cx="1000125" cy="1657350"/>
              <a:chOff x="171450" y="3259931"/>
              <a:chExt cx="1457325" cy="2362200"/>
            </a:xfrm>
          </p:grpSpPr>
          <p:cxnSp>
            <p:nvCxnSpPr>
              <p:cNvPr id="295" name="Straight Connector 294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7" name="Group 266"/>
            <p:cNvGrpSpPr/>
            <p:nvPr/>
          </p:nvGrpSpPr>
          <p:grpSpPr>
            <a:xfrm>
              <a:off x="4162424" y="1944498"/>
              <a:ext cx="1000125" cy="1657350"/>
              <a:chOff x="171450" y="3259931"/>
              <a:chExt cx="1457325" cy="2362200"/>
            </a:xfrm>
          </p:grpSpPr>
          <p:cxnSp>
            <p:nvCxnSpPr>
              <p:cNvPr id="289" name="Straight Connector 288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8" name="Group 267"/>
            <p:cNvGrpSpPr/>
            <p:nvPr/>
          </p:nvGrpSpPr>
          <p:grpSpPr>
            <a:xfrm>
              <a:off x="4162424" y="1471685"/>
              <a:ext cx="1000125" cy="1657350"/>
              <a:chOff x="171450" y="3259931"/>
              <a:chExt cx="1457325" cy="2362200"/>
            </a:xfrm>
          </p:grpSpPr>
          <p:cxnSp>
            <p:nvCxnSpPr>
              <p:cNvPr id="283" name="Straight Connector 282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" name="Group 268"/>
            <p:cNvGrpSpPr/>
            <p:nvPr/>
          </p:nvGrpSpPr>
          <p:grpSpPr>
            <a:xfrm>
              <a:off x="4162424" y="1050641"/>
              <a:ext cx="1000125" cy="1657350"/>
              <a:chOff x="171450" y="3259931"/>
              <a:chExt cx="1457325" cy="2362200"/>
            </a:xfrm>
          </p:grpSpPr>
          <p:cxnSp>
            <p:nvCxnSpPr>
              <p:cNvPr id="277" name="Straight Connector 276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0" name="Group 269"/>
            <p:cNvGrpSpPr/>
            <p:nvPr/>
          </p:nvGrpSpPr>
          <p:grpSpPr>
            <a:xfrm>
              <a:off x="4162423" y="626345"/>
              <a:ext cx="1000125" cy="1657350"/>
              <a:chOff x="171450" y="3259931"/>
              <a:chExt cx="1457325" cy="2362200"/>
            </a:xfrm>
          </p:grpSpPr>
          <p:cxnSp>
            <p:nvCxnSpPr>
              <p:cNvPr id="271" name="Straight Connector 270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1" name="Group 300"/>
          <p:cNvGrpSpPr/>
          <p:nvPr/>
        </p:nvGrpSpPr>
        <p:grpSpPr>
          <a:xfrm>
            <a:off x="8930472" y="2879076"/>
            <a:ext cx="1459599" cy="4894544"/>
            <a:chOff x="4162423" y="626345"/>
            <a:chExt cx="1000126" cy="3342926"/>
          </a:xfrm>
        </p:grpSpPr>
        <p:grpSp>
          <p:nvGrpSpPr>
            <p:cNvPr id="302" name="Group 301"/>
            <p:cNvGrpSpPr/>
            <p:nvPr/>
          </p:nvGrpSpPr>
          <p:grpSpPr>
            <a:xfrm>
              <a:off x="4162424" y="2311921"/>
              <a:ext cx="1000125" cy="1657350"/>
              <a:chOff x="171450" y="3259931"/>
              <a:chExt cx="1457325" cy="2362200"/>
            </a:xfrm>
          </p:grpSpPr>
          <p:cxnSp>
            <p:nvCxnSpPr>
              <p:cNvPr id="331" name="Straight Connector 330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3" name="Group 302"/>
            <p:cNvGrpSpPr/>
            <p:nvPr/>
          </p:nvGrpSpPr>
          <p:grpSpPr>
            <a:xfrm>
              <a:off x="4162424" y="1944498"/>
              <a:ext cx="1000125" cy="1657350"/>
              <a:chOff x="171450" y="3259931"/>
              <a:chExt cx="1457325" cy="2362200"/>
            </a:xfrm>
          </p:grpSpPr>
          <p:cxnSp>
            <p:nvCxnSpPr>
              <p:cNvPr id="325" name="Straight Connector 324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4" name="Group 303"/>
            <p:cNvGrpSpPr/>
            <p:nvPr/>
          </p:nvGrpSpPr>
          <p:grpSpPr>
            <a:xfrm>
              <a:off x="4162424" y="1471685"/>
              <a:ext cx="1000125" cy="1657350"/>
              <a:chOff x="171450" y="3259931"/>
              <a:chExt cx="1457325" cy="2362200"/>
            </a:xfrm>
          </p:grpSpPr>
          <p:cxnSp>
            <p:nvCxnSpPr>
              <p:cNvPr id="319" name="Straight Connector 318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5" name="Group 304"/>
            <p:cNvGrpSpPr/>
            <p:nvPr/>
          </p:nvGrpSpPr>
          <p:grpSpPr>
            <a:xfrm>
              <a:off x="4162424" y="1050641"/>
              <a:ext cx="1000125" cy="1657350"/>
              <a:chOff x="171450" y="3259931"/>
              <a:chExt cx="1457325" cy="2362200"/>
            </a:xfrm>
          </p:grpSpPr>
          <p:cxnSp>
            <p:nvCxnSpPr>
              <p:cNvPr id="313" name="Straight Connector 312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6" name="Group 305"/>
            <p:cNvGrpSpPr/>
            <p:nvPr/>
          </p:nvGrpSpPr>
          <p:grpSpPr>
            <a:xfrm>
              <a:off x="4162423" y="626345"/>
              <a:ext cx="1000125" cy="1657350"/>
              <a:chOff x="171450" y="3259931"/>
              <a:chExt cx="1457325" cy="2362200"/>
            </a:xfrm>
          </p:grpSpPr>
          <p:cxnSp>
            <p:nvCxnSpPr>
              <p:cNvPr id="307" name="Straight Connector 306"/>
              <p:cNvCxnSpPr/>
              <p:nvPr/>
            </p:nvCxnSpPr>
            <p:spPr>
              <a:xfrm flipV="1">
                <a:off x="171450" y="3259931"/>
                <a:ext cx="1457325" cy="1371601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/>
            </p:nvCxnSpPr>
            <p:spPr>
              <a:xfrm flipV="1">
                <a:off x="171450" y="3964781"/>
                <a:ext cx="1066800" cy="66675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V="1">
                <a:off x="171450" y="4374356"/>
                <a:ext cx="1066800" cy="25717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>
                <a:off x="171450" y="4631531"/>
                <a:ext cx="1066800" cy="9906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>
                <a:off x="171450" y="4655343"/>
                <a:ext cx="1066800" cy="58578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>
                <a:off x="171450" y="4655343"/>
                <a:ext cx="1066800" cy="12858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7" name="Rectangle 336"/>
          <p:cNvSpPr/>
          <p:nvPr/>
        </p:nvSpPr>
        <p:spPr>
          <a:xfrm>
            <a:off x="5738368" y="6994059"/>
            <a:ext cx="946231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Very complex to model !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338" name="Group 337"/>
          <p:cNvGrpSpPr/>
          <p:nvPr/>
        </p:nvGrpSpPr>
        <p:grpSpPr>
          <a:xfrm>
            <a:off x="4035602" y="2015713"/>
            <a:ext cx="2133366" cy="3457077"/>
            <a:chOff x="171450" y="3281526"/>
            <a:chExt cx="1461795" cy="2361150"/>
          </a:xfrm>
        </p:grpSpPr>
        <p:cxnSp>
          <p:nvCxnSpPr>
            <p:cNvPr id="339" name="Straight Connector 338"/>
            <p:cNvCxnSpPr/>
            <p:nvPr/>
          </p:nvCxnSpPr>
          <p:spPr>
            <a:xfrm flipV="1">
              <a:off x="175920" y="3281526"/>
              <a:ext cx="1457325" cy="13716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 flipV="1">
              <a:off x="176799" y="3985965"/>
              <a:ext cx="1066800" cy="6667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 flipV="1">
              <a:off x="173504" y="4396863"/>
              <a:ext cx="1066800" cy="257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>
              <a:off x="171450" y="4652076"/>
              <a:ext cx="1066800" cy="990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/>
            <p:nvPr/>
          </p:nvCxnSpPr>
          <p:spPr>
            <a:xfrm>
              <a:off x="171450" y="4652878"/>
              <a:ext cx="1066800" cy="5857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>
              <a:off x="171450" y="4655343"/>
              <a:ext cx="1066800" cy="128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5" name="Group 344"/>
          <p:cNvGrpSpPr/>
          <p:nvPr/>
        </p:nvGrpSpPr>
        <p:grpSpPr>
          <a:xfrm>
            <a:off x="6247597" y="-19083"/>
            <a:ext cx="2133366" cy="3457077"/>
            <a:chOff x="171450" y="3281526"/>
            <a:chExt cx="1461795" cy="2361150"/>
          </a:xfrm>
        </p:grpSpPr>
        <p:cxnSp>
          <p:nvCxnSpPr>
            <p:cNvPr id="346" name="Straight Connector 345"/>
            <p:cNvCxnSpPr/>
            <p:nvPr/>
          </p:nvCxnSpPr>
          <p:spPr>
            <a:xfrm flipV="1">
              <a:off x="175920" y="3281526"/>
              <a:ext cx="1457325" cy="13716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 flipV="1">
              <a:off x="176799" y="3985965"/>
              <a:ext cx="1066800" cy="6667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/>
            <p:cNvCxnSpPr/>
            <p:nvPr/>
          </p:nvCxnSpPr>
          <p:spPr>
            <a:xfrm flipV="1">
              <a:off x="173504" y="4396863"/>
              <a:ext cx="1066800" cy="257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/>
            <p:cNvCxnSpPr/>
            <p:nvPr/>
          </p:nvCxnSpPr>
          <p:spPr>
            <a:xfrm>
              <a:off x="171450" y="4652076"/>
              <a:ext cx="1066800" cy="990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>
              <a:off x="171450" y="4652878"/>
              <a:ext cx="1066800" cy="5857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/>
            <p:nvPr/>
          </p:nvCxnSpPr>
          <p:spPr>
            <a:xfrm>
              <a:off x="171450" y="4655343"/>
              <a:ext cx="1066800" cy="128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659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yberduelist.com/wp-content/uploads/2011/06/rolling-d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400"/>
            <a:ext cx="14805876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0" y="228600"/>
            <a:ext cx="8229600" cy="7239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Monte Carlo Simulation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4143" y="6019800"/>
            <a:ext cx="9601200" cy="1257300"/>
          </a:xfrm>
          <a:prstGeom prst="rect">
            <a:avLst/>
          </a:prstGeom>
          <a:solidFill>
            <a:schemeClr val="tx1">
              <a:alpha val="14000"/>
            </a:schemeClr>
          </a:solidFill>
        </p:spPr>
        <p:txBody>
          <a:bodyPr/>
          <a:lstStyle>
            <a:lvl1pPr marL="250437" indent="-250437" algn="l" defTabSz="1282749" rtl="0" eaLnBrk="1" latinLnBrk="0" hangingPunct="1">
              <a:lnSpc>
                <a:spcPct val="100000"/>
              </a:lnSpc>
              <a:spcBef>
                <a:spcPts val="1298"/>
              </a:spcBef>
              <a:spcAft>
                <a:spcPts val="432"/>
              </a:spcAft>
              <a:buClr>
                <a:schemeClr val="accent4"/>
              </a:buClr>
              <a:buFont typeface="Arial" pitchFamily="34" charset="0"/>
              <a:buChar char="•"/>
              <a:defRPr sz="32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939" indent="-235027" algn="l" defTabSz="1282749" rtl="0" eaLnBrk="1" latinLnBrk="0" hangingPunct="1">
              <a:lnSpc>
                <a:spcPct val="100000"/>
              </a:lnSpc>
              <a:spcBef>
                <a:spcPts val="866"/>
              </a:spcBef>
              <a:spcAft>
                <a:spcPts val="650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1405" indent="-248752" algn="l" defTabSz="1282749" rtl="0" eaLnBrk="1" latinLnBrk="0" hangingPunct="1">
              <a:lnSpc>
                <a:spcPct val="100000"/>
              </a:lnSpc>
              <a:spcBef>
                <a:spcPts val="866"/>
              </a:spcBef>
              <a:spcAft>
                <a:spcPts val="432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48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61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756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8931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03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516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chemeClr val="tx2"/>
                </a:solidFill>
              </a:rPr>
              <a:t>Play the game with random rolling of dice.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chemeClr val="tx2"/>
                </a:solidFill>
              </a:rPr>
              <a:t>Do it again, and again, and again … record results.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4200" y="405884"/>
            <a:ext cx="300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Yes, named after a casino!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42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960123" y="507977"/>
            <a:ext cx="8229600" cy="838200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Should you play?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5547638"/>
              </p:ext>
            </p:extLst>
          </p:nvPr>
        </p:nvGraphicFramePr>
        <p:xfrm>
          <a:off x="2514600" y="1600200"/>
          <a:ext cx="10134600" cy="5501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/>
          <p:cNvCxnSpPr/>
          <p:nvPr/>
        </p:nvCxnSpPr>
        <p:spPr>
          <a:xfrm flipV="1">
            <a:off x="9848602" y="1600200"/>
            <a:ext cx="18802" cy="5181600"/>
          </a:xfrm>
          <a:prstGeom prst="line">
            <a:avLst/>
          </a:prstGeom>
          <a:ln w="381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277980" y="2653041"/>
            <a:ext cx="13179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76.57%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97917" y="2653041"/>
            <a:ext cx="13179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23.43%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48602" y="6754659"/>
            <a:ext cx="2800598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+ $7.00</a:t>
            </a:r>
            <a:endParaRPr lang="en-US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42289" y="6760521"/>
            <a:ext cx="6387511" cy="523220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- $3.00</a:t>
            </a:r>
            <a:endParaRPr lang="en-US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004348" y="835399"/>
            <a:ext cx="4162425" cy="183356"/>
          </a:xfrm>
          <a:prstGeom prst="line">
            <a:avLst/>
          </a:prstGeom>
          <a:ln w="22225">
            <a:solidFill>
              <a:srgbClr val="0070C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542258" y="703781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Probably not!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0200" y="7289911"/>
            <a:ext cx="9849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(0.7657 x - $3.00)                      +   (0.2343 x $7.00)   =  </a:t>
            </a:r>
            <a:r>
              <a:rPr lang="en-US" sz="2400" b="1" dirty="0" smtClean="0">
                <a:solidFill>
                  <a:srgbClr val="FF0000"/>
                </a:solidFill>
              </a:rPr>
              <a:t>- $0.657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73362" y="9367191"/>
            <a:ext cx="30934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Objective Approach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51573" y="6781800"/>
            <a:ext cx="876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Score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353183" y="1600200"/>
            <a:ext cx="1143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Number of times this score was observed in 1 million games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8473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Game Examples</a:t>
            </a:r>
          </a:p>
        </p:txBody>
      </p:sp>
      <p:pic>
        <p:nvPicPr>
          <p:cNvPr id="4" name="Picture 4" descr="animated gifs fireworks 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984248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nimated gifs fireworks 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0866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animated gifs fireworks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527671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nimated gifs fireworks 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4745" y="1252853"/>
            <a:ext cx="4131309" cy="413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78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myprettypennies.com/wp-content/uploads/2011/06/chutesladder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1167">
            <a:off x="7059249" y="845149"/>
            <a:ext cx="5441207" cy="553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8084">
            <a:off x="1239600" y="1365778"/>
            <a:ext cx="3728365" cy="23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52400" y="6400800"/>
            <a:ext cx="11201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Snakes and </a:t>
            </a:r>
            <a:r>
              <a:rPr lang="en-US" sz="8000" b="1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12700" stA="50000" endPos="50000" dist="5000" dir="5400000" sy="-100000" rotWithShape="0"/>
                </a:effectLst>
              </a:rPr>
              <a:t>Ladders</a:t>
            </a:r>
            <a:endParaRPr lang="en-US" sz="8000" b="1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316200" y="752476"/>
            <a:ext cx="4210594" cy="2485723"/>
            <a:chOff x="3664207" y="2204854"/>
            <a:chExt cx="4667250" cy="2476501"/>
          </a:xfrm>
          <a:effectLst/>
        </p:grpSpPr>
        <p:pic>
          <p:nvPicPr>
            <p:cNvPr id="6" name="Picture 2" descr="http://en.clipart-fr.com/data/clipart/plane/plane_004.gif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31" b="98462" l="1429" r="99184">
                          <a14:backgroundMark x1="48163" y1="83462" x2="48163" y2="83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4207" y="2204854"/>
              <a:ext cx="4667250" cy="2476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838651" y="2660358"/>
              <a:ext cx="3140117" cy="10112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Chutes and Ladders</a:t>
              </a:r>
              <a:endPara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55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14815E-6 L -0.35005 0.06674 L -0.53125 0.03048 L -0.74165 0.07774 L -0.90419 0.03337 L -1.08128 0.07504 L -1.41667 -0.03608 " pathEditMode="relative" rAng="0" ptsTypes="AAAAAAA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3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33600"/>
            <a:ext cx="14020800" cy="572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3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239000" y="461440"/>
            <a:ext cx="6781800" cy="1108627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How long does a game last?</a:t>
            </a:r>
            <a:endParaRPr lang="en-US" sz="4000" dirty="0"/>
          </a:p>
        </p:txBody>
      </p:sp>
      <p:pic>
        <p:nvPicPr>
          <p:cNvPr id="3" name="Picture 2" descr="http://www.datagenetics.com/blog/november12011/basicboar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3" y="1570067"/>
            <a:ext cx="5557838" cy="555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924800" y="2317661"/>
            <a:ext cx="51244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shortest possible game takes just seven rolls.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There </a:t>
            </a:r>
            <a:r>
              <a:rPr lang="en-US" dirty="0"/>
              <a:t>are </a:t>
            </a:r>
            <a:r>
              <a:rPr lang="en-US" dirty="0" smtClean="0"/>
              <a:t>multiple </a:t>
            </a:r>
            <a:r>
              <a:rPr lang="en-US" dirty="0"/>
              <a:t>ways this can be achieved, it happens approximately twice in every thousand games played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One possible solution is the rolls: </a:t>
            </a:r>
            <a:r>
              <a:rPr lang="en-US" b="1" dirty="0">
                <a:solidFill>
                  <a:srgbClr val="C00000"/>
                </a:solidFill>
              </a:rPr>
              <a:t>4, 6, 6, 2, 6, 6, 4</a:t>
            </a:r>
          </a:p>
        </p:txBody>
      </p:sp>
      <p:pic>
        <p:nvPicPr>
          <p:cNvPr id="5" name="Picture 2" descr="http://www.datagenetics.com/blog/november12011/basicboard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3" y="1570067"/>
            <a:ext cx="5557838" cy="555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90600" y="6267767"/>
            <a:ext cx="3276600" cy="542453"/>
            <a:chOff x="784225" y="3945803"/>
            <a:chExt cx="1447800" cy="226963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784225" y="4170800"/>
              <a:ext cx="723900" cy="0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none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1508125" y="3945803"/>
              <a:ext cx="723900" cy="226963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triangle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Arrow Connector 8"/>
          <p:cNvCxnSpPr/>
          <p:nvPr/>
        </p:nvCxnSpPr>
        <p:spPr>
          <a:xfrm flipH="1" flipV="1">
            <a:off x="988222" y="6267762"/>
            <a:ext cx="3202778" cy="5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047790" y="5767558"/>
            <a:ext cx="2717108" cy="355641"/>
            <a:chOff x="784225" y="3686991"/>
            <a:chExt cx="1187450" cy="180975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784225" y="3686991"/>
              <a:ext cx="1187450" cy="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triangle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84225" y="3686991"/>
              <a:ext cx="0" cy="180975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none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649561" y="2425965"/>
            <a:ext cx="2227239" cy="3341593"/>
            <a:chOff x="1455737" y="2182860"/>
            <a:chExt cx="1030288" cy="1526451"/>
          </a:xfrm>
        </p:grpSpPr>
        <p:cxnSp>
          <p:nvCxnSpPr>
            <p:cNvPr id="14" name="Straight Arrow Connector 13"/>
            <p:cNvCxnSpPr/>
            <p:nvPr/>
          </p:nvCxnSpPr>
          <p:spPr>
            <a:xfrm flipH="1" flipV="1">
              <a:off x="1455737" y="2182860"/>
              <a:ext cx="1030288" cy="1504131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triangle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1971675" y="3709311"/>
              <a:ext cx="514350" cy="0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none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/>
          <p:cNvCxnSpPr/>
          <p:nvPr/>
        </p:nvCxnSpPr>
        <p:spPr>
          <a:xfrm>
            <a:off x="2649561" y="2425965"/>
            <a:ext cx="3404523" cy="0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124200" y="1792377"/>
            <a:ext cx="2890444" cy="533784"/>
            <a:chOff x="1704975" y="1928092"/>
            <a:chExt cx="1314450" cy="154710"/>
          </a:xfrm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1704975" y="1928092"/>
              <a:ext cx="1314450" cy="23670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triangle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3019425" y="1928092"/>
              <a:ext cx="0" cy="154710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none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Arrow Connector 19"/>
          <p:cNvCxnSpPr/>
          <p:nvPr/>
        </p:nvCxnSpPr>
        <p:spPr>
          <a:xfrm flipH="1">
            <a:off x="988222" y="1874044"/>
            <a:ext cx="2135978" cy="24430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987519" y="5956667"/>
            <a:ext cx="228598" cy="333063"/>
          </a:xfrm>
          <a:prstGeom prst="rect">
            <a:avLst/>
          </a:prstGeom>
          <a:solidFill>
            <a:srgbClr val="00FF00">
              <a:alpha val="23000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64257" y="5956667"/>
            <a:ext cx="228599" cy="333063"/>
          </a:xfrm>
          <a:prstGeom prst="rect">
            <a:avLst/>
          </a:prstGeom>
          <a:solidFill>
            <a:srgbClr val="00FF00">
              <a:alpha val="23000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686800" y="5956667"/>
            <a:ext cx="228600" cy="333063"/>
          </a:xfrm>
          <a:prstGeom prst="rect">
            <a:avLst/>
          </a:prstGeom>
          <a:solidFill>
            <a:srgbClr val="00FF00">
              <a:alpha val="23000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991600" y="5956667"/>
            <a:ext cx="222612" cy="333063"/>
          </a:xfrm>
          <a:prstGeom prst="rect">
            <a:avLst/>
          </a:prstGeom>
          <a:solidFill>
            <a:srgbClr val="00FF00">
              <a:alpha val="23000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296400" y="5956667"/>
            <a:ext cx="204041" cy="333063"/>
          </a:xfrm>
          <a:prstGeom prst="rect">
            <a:avLst/>
          </a:prstGeom>
          <a:solidFill>
            <a:srgbClr val="00FF00">
              <a:alpha val="23000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677400" y="5956667"/>
            <a:ext cx="204583" cy="333063"/>
          </a:xfrm>
          <a:prstGeom prst="rect">
            <a:avLst/>
          </a:prstGeom>
          <a:solidFill>
            <a:srgbClr val="00FF00">
              <a:alpha val="23000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982200" y="5956667"/>
            <a:ext cx="211031" cy="333063"/>
          </a:xfrm>
          <a:prstGeom prst="rect">
            <a:avLst/>
          </a:prstGeom>
          <a:solidFill>
            <a:srgbClr val="00FF00">
              <a:alpha val="23000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89672" y="308762"/>
            <a:ext cx="221667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Win!</a:t>
            </a:r>
            <a:endParaRPr lang="en-US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7696" y="7209572"/>
            <a:ext cx="24481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Directed Graph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14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4800" y="270562"/>
            <a:ext cx="12003241" cy="1084393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Monte-Carlo Simulation</a:t>
            </a:r>
            <a:endParaRPr lang="en-US" dirty="0"/>
          </a:p>
        </p:txBody>
      </p:sp>
      <p:pic>
        <p:nvPicPr>
          <p:cNvPr id="3" name="Picture 2" descr="http://www.datagenetics.com/blog/november12011/m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19200"/>
            <a:ext cx="10479241" cy="648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3581400" y="1905000"/>
            <a:ext cx="0" cy="5344761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794252" y="2421398"/>
            <a:ext cx="3362017" cy="89255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Modal number of moves is 20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77600" y="498660"/>
            <a:ext cx="3060977" cy="492443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One billion games!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40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04800" y="235670"/>
            <a:ext cx="8229600" cy="838200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Cumulative chance of winning</a:t>
            </a:r>
            <a:endParaRPr lang="en-US" dirty="0"/>
          </a:p>
        </p:txBody>
      </p:sp>
      <p:pic>
        <p:nvPicPr>
          <p:cNvPr id="13" name="Picture 2" descr="http://www.datagenetics.com/blog/november12011/m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073870"/>
            <a:ext cx="10804525" cy="669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7543800" y="1447800"/>
            <a:ext cx="0" cy="5898095"/>
          </a:xfrm>
          <a:prstGeom prst="line">
            <a:avLst/>
          </a:prstGeom>
          <a:ln w="12700" cmpd="sng">
            <a:solidFill>
              <a:srgbClr val="00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32236" y="6425617"/>
            <a:ext cx="3318139" cy="89255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FF00"/>
                </a:solidFill>
              </a:rPr>
              <a:t>97.6% of games take 100 moves (or less)</a:t>
            </a:r>
            <a:endParaRPr lang="en-US" dirty="0">
              <a:solidFill>
                <a:srgbClr val="00FF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667000" y="4343400"/>
            <a:ext cx="1412267" cy="0"/>
          </a:xfrm>
          <a:prstGeom prst="line">
            <a:avLst/>
          </a:prstGeom>
          <a:ln w="22225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079267" y="4396847"/>
            <a:ext cx="0" cy="2949048"/>
          </a:xfrm>
          <a:prstGeom prst="line">
            <a:avLst/>
          </a:prstGeom>
          <a:ln w="22225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52464" y="6425617"/>
            <a:ext cx="3318139" cy="89255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Median number of moves is 29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4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2535" y="304800"/>
            <a:ext cx="14257865" cy="9596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What kind of average are you looking for?</a:t>
            </a:r>
            <a:endParaRPr lang="en-US" sz="6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371600" y="2057400"/>
            <a:ext cx="12420600" cy="5181600"/>
          </a:xfrm>
          <a:prstGeom prst="rect">
            <a:avLst/>
          </a:prstGeom>
        </p:spPr>
        <p:txBody>
          <a:bodyPr>
            <a:noAutofit/>
          </a:bodyPr>
          <a:lstStyle>
            <a:lvl1pPr marL="250437" indent="-250437" algn="l" defTabSz="1282749" rtl="0" eaLnBrk="1" latinLnBrk="0" hangingPunct="1">
              <a:lnSpc>
                <a:spcPct val="100000"/>
              </a:lnSpc>
              <a:spcBef>
                <a:spcPts val="1298"/>
              </a:spcBef>
              <a:spcAft>
                <a:spcPts val="432"/>
              </a:spcAft>
              <a:buClr>
                <a:schemeClr val="accent4"/>
              </a:buClr>
              <a:buFont typeface="Arial" pitchFamily="34" charset="0"/>
              <a:buChar char="•"/>
              <a:defRPr sz="32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939" indent="-235027" algn="l" defTabSz="1282749" rtl="0" eaLnBrk="1" latinLnBrk="0" hangingPunct="1">
              <a:lnSpc>
                <a:spcPct val="100000"/>
              </a:lnSpc>
              <a:spcBef>
                <a:spcPts val="866"/>
              </a:spcBef>
              <a:spcAft>
                <a:spcPts val="650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1405" indent="-248752" algn="l" defTabSz="1282749" rtl="0" eaLnBrk="1" latinLnBrk="0" hangingPunct="1">
              <a:lnSpc>
                <a:spcPct val="100000"/>
              </a:lnSpc>
              <a:spcBef>
                <a:spcPts val="866"/>
              </a:spcBef>
              <a:spcAft>
                <a:spcPts val="432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48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61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756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8931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03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516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smtClean="0"/>
              <a:t>MODAL number of moves = 20</a:t>
            </a:r>
            <a:br>
              <a:rPr lang="en-US" sz="4400" dirty="0" smtClean="0"/>
            </a:b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(Most common number of moves to complete the game)</a:t>
            </a:r>
            <a:r>
              <a:rPr lang="en-US" sz="4400" dirty="0" smtClean="0"/>
              <a:t/>
            </a:r>
            <a:br>
              <a:rPr lang="en-US" sz="4400" dirty="0" smtClean="0"/>
            </a:br>
            <a:endParaRPr lang="en-US" sz="4400" dirty="0" smtClean="0"/>
          </a:p>
          <a:p>
            <a:r>
              <a:rPr lang="en-US" sz="4400" dirty="0" smtClean="0"/>
              <a:t>MEDIAN number of moves =  29</a:t>
            </a:r>
            <a:br>
              <a:rPr lang="en-US" sz="4400" dirty="0" smtClean="0"/>
            </a:b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(As many games take </a:t>
            </a:r>
            <a:r>
              <a:rPr lang="en-US" i="1" u="sng" dirty="0" smtClean="0">
                <a:solidFill>
                  <a:srgbClr val="FF0000"/>
                </a:solidFill>
                <a:latin typeface="Comic Sans MS" pitchFamily="66" charset="0"/>
              </a:rPr>
              <a:t>less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time to complete as do </a:t>
            </a:r>
            <a:r>
              <a:rPr lang="en-US" i="1" u="sng" dirty="0" smtClean="0">
                <a:solidFill>
                  <a:srgbClr val="FF0000"/>
                </a:solidFill>
                <a:latin typeface="Comic Sans MS" pitchFamily="66" charset="0"/>
              </a:rPr>
              <a:t>more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)</a:t>
            </a:r>
            <a:b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en-US" sz="4400" dirty="0" smtClean="0"/>
          </a:p>
          <a:p>
            <a:r>
              <a:rPr lang="en-US" sz="4400" dirty="0" smtClean="0"/>
              <a:t>(Arithmetic) MEAN number of moves = 36.2</a:t>
            </a:r>
            <a:br>
              <a:rPr lang="en-US" sz="4400" dirty="0" smtClean="0"/>
            </a:b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(Sum of all moves divided by number of games, for large N)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16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74915" y="549083"/>
            <a:ext cx="8229600" cy="83820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Subjective Approach – Markov Chains</a:t>
            </a:r>
            <a:endParaRPr lang="en-US" dirty="0"/>
          </a:p>
        </p:txBody>
      </p:sp>
      <p:pic>
        <p:nvPicPr>
          <p:cNvPr id="3" name="Picture 2" descr="http://probability.infarom.ro/mar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7" y="489333"/>
            <a:ext cx="4934586" cy="612569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95641" y="6934200"/>
            <a:ext cx="28818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Андре́й Андре́евич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Ма́рков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dirty="0" smtClean="0"/>
              <a:t>(1856-1922)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458484" y="1531866"/>
            <a:ext cx="6477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a system as a series of states.</a:t>
            </a:r>
          </a:p>
          <a:p>
            <a:endParaRPr lang="en-US" dirty="0"/>
          </a:p>
          <a:p>
            <a:r>
              <a:rPr lang="en-US" dirty="0" smtClean="0"/>
              <a:t>Calculate the stochastic probabilities of transitioning from one state to any other.</a:t>
            </a:r>
            <a:endParaRPr lang="en-US" dirty="0"/>
          </a:p>
        </p:txBody>
      </p:sp>
      <p:sp>
        <p:nvSpPr>
          <p:cNvPr id="6" name="U-Turn Arrow 5"/>
          <p:cNvSpPr/>
          <p:nvPr/>
        </p:nvSpPr>
        <p:spPr>
          <a:xfrm rot="16200000">
            <a:off x="7969158" y="5398714"/>
            <a:ext cx="880535" cy="879148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6206"/>
              <a:gd name="adj5" fmla="val 97560"/>
            </a:avLst>
          </a:prstGeom>
          <a:gradFill>
            <a:gsLst>
              <a:gs pos="0">
                <a:srgbClr val="FF0000"/>
              </a:gs>
              <a:gs pos="10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Bent Arrow 6"/>
          <p:cNvSpPr/>
          <p:nvPr/>
        </p:nvSpPr>
        <p:spPr>
          <a:xfrm>
            <a:off x="9696984" y="4062192"/>
            <a:ext cx="766753" cy="1208575"/>
          </a:xfrm>
          <a:prstGeom prst="bentArrow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Bent Arrow 7"/>
          <p:cNvSpPr/>
          <p:nvPr/>
        </p:nvSpPr>
        <p:spPr>
          <a:xfrm flipH="1">
            <a:off x="8660908" y="4075161"/>
            <a:ext cx="787891" cy="1193447"/>
          </a:xfrm>
          <a:prstGeom prst="bentArrow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Bent Arrow 8"/>
          <p:cNvSpPr/>
          <p:nvPr/>
        </p:nvSpPr>
        <p:spPr>
          <a:xfrm rot="5400000">
            <a:off x="10994816" y="5217583"/>
            <a:ext cx="758429" cy="1820587"/>
          </a:xfrm>
          <a:prstGeom prst="bentArrow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902725" y="5334000"/>
            <a:ext cx="1507286" cy="1134737"/>
            <a:chOff x="5182232" y="4507742"/>
            <a:chExt cx="730252" cy="555793"/>
          </a:xfrm>
        </p:grpSpPr>
        <p:sp>
          <p:nvSpPr>
            <p:cNvPr id="11" name="Rectangle 10"/>
            <p:cNvSpPr/>
            <p:nvPr/>
          </p:nvSpPr>
          <p:spPr>
            <a:xfrm>
              <a:off x="5182232" y="4507742"/>
              <a:ext cx="730252" cy="55579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94996" y="4642666"/>
              <a:ext cx="707655" cy="195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State #1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086600" y="3733800"/>
            <a:ext cx="1507286" cy="1134737"/>
            <a:chOff x="4415478" y="3419118"/>
            <a:chExt cx="730252" cy="555793"/>
          </a:xfrm>
        </p:grpSpPr>
        <p:sp>
          <p:nvSpPr>
            <p:cNvPr id="14" name="Rectangle 13"/>
            <p:cNvSpPr/>
            <p:nvPr/>
          </p:nvSpPr>
          <p:spPr>
            <a:xfrm>
              <a:off x="4415478" y="3419118"/>
              <a:ext cx="730252" cy="55579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15478" y="3560751"/>
              <a:ext cx="707655" cy="195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State #2</a:t>
              </a:r>
              <a:endParaRPr lang="en-US" sz="20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504803" y="3728720"/>
            <a:ext cx="1534797" cy="1134737"/>
            <a:chOff x="6050586" y="3409813"/>
            <a:chExt cx="743581" cy="555793"/>
          </a:xfrm>
        </p:grpSpPr>
        <p:sp>
          <p:nvSpPr>
            <p:cNvPr id="17" name="Rectangle 16"/>
            <p:cNvSpPr/>
            <p:nvPr/>
          </p:nvSpPr>
          <p:spPr>
            <a:xfrm>
              <a:off x="6050586" y="3409813"/>
              <a:ext cx="730252" cy="55579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86512" y="3555952"/>
              <a:ext cx="707655" cy="195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State #3</a:t>
              </a:r>
              <a:endParaRPr lang="en-US" sz="20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70514" y="6575522"/>
            <a:ext cx="1507286" cy="1134737"/>
            <a:chOff x="6405879" y="4978364"/>
            <a:chExt cx="730252" cy="555793"/>
          </a:xfrm>
        </p:grpSpPr>
        <p:sp>
          <p:nvSpPr>
            <p:cNvPr id="20" name="Rectangle 19"/>
            <p:cNvSpPr/>
            <p:nvPr/>
          </p:nvSpPr>
          <p:spPr>
            <a:xfrm>
              <a:off x="6405879" y="4978364"/>
              <a:ext cx="730252" cy="55579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17178" y="5129302"/>
              <a:ext cx="707655" cy="195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State #4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1873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42925" y="340758"/>
            <a:ext cx="12693535" cy="878442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Stochastic Process</a:t>
            </a:r>
            <a:endParaRPr lang="en-US" dirty="0"/>
          </a:p>
        </p:txBody>
      </p:sp>
      <p:pic>
        <p:nvPicPr>
          <p:cNvPr id="3" name="Picture 2" descr="http://www.datagenetics.com/blog/november12011/mark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13411724" cy="343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0720" y="5012774"/>
            <a:ext cx="115130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Crucial to this simple analysis is the concept of a </a:t>
            </a:r>
            <a:r>
              <a:rPr lang="en-US" i="1" dirty="0" err="1" smtClean="0">
                <a:solidFill>
                  <a:srgbClr val="FF0000"/>
                </a:solidFill>
              </a:rPr>
              <a:t>memoryless</a:t>
            </a:r>
            <a:r>
              <a:rPr lang="en-US" i="1" dirty="0" smtClean="0"/>
              <a:t> </a:t>
            </a:r>
            <a:r>
              <a:rPr lang="en-US" dirty="0" smtClean="0"/>
              <a:t>system.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0720" y="5860514"/>
            <a:ext cx="12953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does not matter </a:t>
            </a:r>
            <a:r>
              <a:rPr lang="en-US" i="1" dirty="0" smtClean="0">
                <a:solidFill>
                  <a:srgbClr val="FF0000"/>
                </a:solidFill>
              </a:rPr>
              <a:t>how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we got to square G, but once there, we know the </a:t>
            </a:r>
            <a:r>
              <a:rPr lang="en-US" i="1" dirty="0" smtClean="0">
                <a:solidFill>
                  <a:srgbClr val="FF0000"/>
                </a:solidFill>
              </a:rPr>
              <a:t>probabilities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of moving to other squares.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0720" y="7120370"/>
            <a:ext cx="103420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probabilities </a:t>
            </a:r>
            <a:r>
              <a:rPr lang="en-US" i="1" dirty="0" smtClean="0">
                <a:solidFill>
                  <a:srgbClr val="FF0000"/>
                </a:solidFill>
              </a:rPr>
              <a:t>must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add up to 1.0 (something must happen)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90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875685" y="7191683"/>
            <a:ext cx="6440613" cy="721726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tx2"/>
                </a:solidFill>
              </a:rPr>
              <a:t>Transition Matrix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" name="Picture 4" descr="http://salonkritik.net/09-10/matrix_fal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2424051" cy="814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oon 3"/>
          <p:cNvSpPr/>
          <p:nvPr/>
        </p:nvSpPr>
        <p:spPr>
          <a:xfrm>
            <a:off x="4620745" y="2292759"/>
            <a:ext cx="324464" cy="4345858"/>
          </a:xfrm>
          <a:prstGeom prst="moon">
            <a:avLst>
              <a:gd name="adj" fmla="val 22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Moon 4"/>
          <p:cNvSpPr/>
          <p:nvPr/>
        </p:nvSpPr>
        <p:spPr>
          <a:xfrm flipH="1">
            <a:off x="8802596" y="2292759"/>
            <a:ext cx="309716" cy="4345858"/>
          </a:xfrm>
          <a:prstGeom prst="moon">
            <a:avLst>
              <a:gd name="adj" fmla="val 22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7052" y="2434362"/>
            <a:ext cx="50144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1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2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3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4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5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6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7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2348" y="1778073"/>
            <a:ext cx="3722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1      2      3      4      5      6      7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43869" y="3581071"/>
            <a:ext cx="5283200" cy="533400"/>
          </a:xfrm>
          <a:prstGeom prst="rect">
            <a:avLst/>
          </a:prstGeom>
          <a:solidFill>
            <a:srgbClr val="92D05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19902" y="1778073"/>
            <a:ext cx="508001" cy="5010078"/>
          </a:xfrm>
          <a:prstGeom prst="rect">
            <a:avLst/>
          </a:prstGeom>
          <a:solidFill>
            <a:srgbClr val="00B0F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7478" y="3580742"/>
            <a:ext cx="266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  <a:latin typeface="+mj-lt"/>
              </a:rPr>
              <a:t>i</a:t>
            </a:r>
            <a:endParaRPr lang="en-US" sz="24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77839" y="1082153"/>
            <a:ext cx="282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00B0F0"/>
                </a:solidFill>
                <a:latin typeface="+mj-lt"/>
              </a:rPr>
              <a:t>j</a:t>
            </a:r>
            <a:endParaRPr lang="en-US" sz="2800" i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45433" y="3505200"/>
            <a:ext cx="62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a</a:t>
            </a:r>
            <a:r>
              <a:rPr lang="en-US" sz="2800" i="1" baseline="-25000" dirty="0" smtClean="0">
                <a:solidFill>
                  <a:schemeClr val="tx2"/>
                </a:solidFill>
              </a:rPr>
              <a:t> </a:t>
            </a:r>
            <a:r>
              <a:rPr lang="en-US" sz="2800" i="1" baseline="-25000" dirty="0" err="1" smtClean="0">
                <a:solidFill>
                  <a:srgbClr val="FF0000"/>
                </a:solidFill>
              </a:rPr>
              <a:t>i</a:t>
            </a:r>
            <a:r>
              <a:rPr lang="en-US" sz="2800" i="1" baseline="-25000" dirty="0" err="1" smtClean="0">
                <a:solidFill>
                  <a:schemeClr val="tx2"/>
                </a:solidFill>
              </a:rPr>
              <a:t>,</a:t>
            </a:r>
            <a:r>
              <a:rPr lang="en-US" sz="2800" i="1" baseline="-25000" dirty="0" err="1" smtClean="0">
                <a:solidFill>
                  <a:srgbClr val="00B0F0"/>
                </a:solidFill>
              </a:rPr>
              <a:t>j</a:t>
            </a:r>
            <a:endParaRPr lang="en-US" sz="2800" i="1" baseline="-25000" dirty="0">
              <a:solidFill>
                <a:srgbClr val="00B0F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355435" y="4114471"/>
            <a:ext cx="25056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Square matrix </a:t>
            </a:r>
            <a:r>
              <a:rPr lang="en-US" sz="2000" dirty="0">
                <a:solidFill>
                  <a:schemeClr val="tx2"/>
                </a:solidFill>
              </a:rPr>
              <a:t>containing probabilities of transitioning from state </a:t>
            </a:r>
            <a:r>
              <a:rPr lang="en-US" sz="2000" i="1" dirty="0" err="1">
                <a:solidFill>
                  <a:srgbClr val="FF0000"/>
                </a:solidFill>
              </a:rPr>
              <a:t>i</a:t>
            </a:r>
            <a:r>
              <a:rPr lang="en-US" sz="2000" dirty="0">
                <a:solidFill>
                  <a:schemeClr val="tx2"/>
                </a:solidFill>
              </a:rPr>
              <a:t> to state </a:t>
            </a:r>
            <a:r>
              <a:rPr lang="en-US" sz="2000" i="1" dirty="0">
                <a:solidFill>
                  <a:srgbClr val="00B0F0"/>
                </a:solidFill>
              </a:rPr>
              <a:t>j</a:t>
            </a:r>
            <a:r>
              <a:rPr lang="en-US" sz="2000" dirty="0">
                <a:solidFill>
                  <a:schemeClr val="tx2"/>
                </a:solidFill>
              </a:rPr>
              <a:t> on </a:t>
            </a:r>
            <a:r>
              <a:rPr lang="en-US" sz="2000" dirty="0" smtClean="0">
                <a:solidFill>
                  <a:schemeClr val="tx2"/>
                </a:solidFill>
              </a:rPr>
              <a:t>next step.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3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91852" y="229956"/>
            <a:ext cx="10569414" cy="788866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Transition Matrix</a:t>
            </a:r>
            <a:endParaRPr lang="en-US" dirty="0"/>
          </a:p>
        </p:txBody>
      </p:sp>
      <p:pic>
        <p:nvPicPr>
          <p:cNvPr id="3" name="Picture 2" descr="http://www.datagenetics.com/blog/november12011/mark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897" y="1124906"/>
            <a:ext cx="8759324" cy="224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3582646"/>
            <a:ext cx="138959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(Sparse) matrix containing probabilities of transitioning from state </a:t>
            </a:r>
            <a:r>
              <a:rPr lang="en-US" i="1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 to state </a:t>
            </a:r>
            <a:r>
              <a:rPr lang="en-US" i="1" dirty="0" smtClean="0">
                <a:solidFill>
                  <a:srgbClr val="FF0000"/>
                </a:solidFill>
              </a:rPr>
              <a:t>j</a:t>
            </a:r>
            <a:r>
              <a:rPr lang="en-US" dirty="0" smtClean="0"/>
              <a:t> on next move</a:t>
            </a:r>
            <a:endParaRPr lang="en-US" dirty="0"/>
          </a:p>
        </p:txBody>
      </p:sp>
      <p:pic>
        <p:nvPicPr>
          <p:cNvPr id="5" name="Picture 6" descr="http://www.datagenetics.com/blog/november12011/mat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59" y="4348217"/>
            <a:ext cx="9906000" cy="336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35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448800" y="1905000"/>
            <a:ext cx="4431705" cy="35496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Snakes and Ladders Transition Matrix</a:t>
            </a:r>
            <a:endParaRPr lang="en-US" dirty="0"/>
          </a:p>
        </p:txBody>
      </p:sp>
      <p:pic>
        <p:nvPicPr>
          <p:cNvPr id="3" name="Picture 2" descr="http://www.datagenetics.com/blog/november12011/mark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8185119" cy="461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datagenetics.com/blog/november12011/mat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0"/>
            <a:ext cx="12973492" cy="25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61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9263" y="381000"/>
            <a:ext cx="4267200" cy="685800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Watch out </a:t>
            </a:r>
            <a:r>
              <a:rPr lang="en-US" i="1" dirty="0" smtClean="0"/>
              <a:t>!</a:t>
            </a:r>
            <a:r>
              <a:rPr lang="en-US" dirty="0" smtClean="0"/>
              <a:t> </a:t>
            </a:r>
            <a:r>
              <a:rPr lang="en-US" i="1" dirty="0" smtClean="0"/>
              <a:t>#1 </a:t>
            </a:r>
            <a:endParaRPr lang="en-US" i="1" dirty="0"/>
          </a:p>
        </p:txBody>
      </p:sp>
      <p:pic>
        <p:nvPicPr>
          <p:cNvPr id="3" name="Picture 2" descr="http://www.datagenetics.com/blog/november12011/c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84" y="2097990"/>
            <a:ext cx="3684979" cy="22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datagenetics.com/blog/november12011/mat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44" y="5334000"/>
            <a:ext cx="12411751" cy="175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0" y="2413069"/>
            <a:ext cx="83646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Some squares you can get to in more than one way!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354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8" b="6935"/>
          <a:stretch/>
        </p:blipFill>
        <p:spPr>
          <a:xfrm>
            <a:off x="0" y="0"/>
            <a:ext cx="14706600" cy="8267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381000"/>
            <a:ext cx="902291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schemeClr val="tx2"/>
                </a:solidFill>
              </a:rPr>
              <a:t>Hi, my name is Nick, and I’m a Data Scientist …</a:t>
            </a:r>
            <a:endParaRPr lang="en-US" sz="3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33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4800" y="197283"/>
            <a:ext cx="4267200" cy="685800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Watch out </a:t>
            </a:r>
            <a:r>
              <a:rPr lang="en-US" i="1" dirty="0" smtClean="0"/>
              <a:t>!</a:t>
            </a:r>
            <a:r>
              <a:rPr lang="en-US" dirty="0" smtClean="0"/>
              <a:t> </a:t>
            </a:r>
            <a:r>
              <a:rPr lang="en-US" i="1" dirty="0" smtClean="0"/>
              <a:t>#2 </a:t>
            </a:r>
            <a:endParaRPr lang="en-US" i="1" dirty="0"/>
          </a:p>
        </p:txBody>
      </p:sp>
      <p:pic>
        <p:nvPicPr>
          <p:cNvPr id="3" name="Picture 8" descr="http://www.datagenetics.com/blog/november12011/mat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953000"/>
            <a:ext cx="12411749" cy="225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57798" y="1820118"/>
            <a:ext cx="81445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When you get to the end of the game, you don’t need an exact roll to finish.</a:t>
            </a:r>
            <a:endParaRPr lang="en-US" sz="4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3505200" cy="256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23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19600" y="249819"/>
            <a:ext cx="10676416" cy="817138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Transition Matrix in Action</a:t>
            </a:r>
            <a:endParaRPr lang="en-US" dirty="0"/>
          </a:p>
        </p:txBody>
      </p:sp>
      <p:pic>
        <p:nvPicPr>
          <p:cNvPr id="3" name="Picture 2" descr="http://www.pragmaware.net/articles/matrices/img/matrices001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8532695" cy="608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3242" y="3900606"/>
            <a:ext cx="233889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Starting States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Cross 4"/>
          <p:cNvSpPr/>
          <p:nvPr/>
        </p:nvSpPr>
        <p:spPr>
          <a:xfrm rot="2814663">
            <a:off x="2943026" y="3775991"/>
            <a:ext cx="1320633" cy="1326449"/>
          </a:xfrm>
          <a:prstGeom prst="plus">
            <a:avLst>
              <a:gd name="adj" fmla="val 4264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853469" y="4044015"/>
            <a:ext cx="953946" cy="790397"/>
            <a:chOff x="622299" y="1270000"/>
            <a:chExt cx="511571" cy="419100"/>
          </a:xfrm>
        </p:grpSpPr>
        <p:sp>
          <p:nvSpPr>
            <p:cNvPr id="7" name="Rectangle 6"/>
            <p:cNvSpPr/>
            <p:nvPr/>
          </p:nvSpPr>
          <p:spPr>
            <a:xfrm>
              <a:off x="622299" y="1270000"/>
              <a:ext cx="510381" cy="127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23489" y="1562100"/>
              <a:ext cx="510381" cy="127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12121358" y="3900606"/>
            <a:ext cx="228661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Ending States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506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228600"/>
            <a:ext cx="9494447" cy="828675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Results – Roll #1</a:t>
            </a:r>
            <a:endParaRPr lang="en-US" dirty="0"/>
          </a:p>
        </p:txBody>
      </p:sp>
      <p:pic>
        <p:nvPicPr>
          <p:cNvPr id="3" name="Picture 4" descr="http://www.datagenetics.com/blog/november12011/basicboar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16" y="2451134"/>
            <a:ext cx="4845514" cy="484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980808"/>
            <a:ext cx="11264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Create a column vector with 1.0 in location </a:t>
            </a:r>
            <a:r>
              <a:rPr lang="en-US" i="1" dirty="0" err="1" smtClean="0"/>
              <a:t>i</a:t>
            </a:r>
            <a:r>
              <a:rPr lang="en-US" dirty="0" smtClean="0"/>
              <a:t>=0</a:t>
            </a:r>
            <a:br>
              <a:rPr lang="en-US" dirty="0" smtClean="0"/>
            </a:br>
            <a:r>
              <a:rPr lang="en-US" sz="1600" dirty="0" smtClean="0"/>
              <a:t>(Player starts at state zero, off the board)</a:t>
            </a: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dirty="0" smtClean="0"/>
              <a:t>Multiply this by the Transition Matrix</a:t>
            </a:r>
            <a:endParaRPr lang="en-US" dirty="0"/>
          </a:p>
        </p:txBody>
      </p:sp>
      <p:pic>
        <p:nvPicPr>
          <p:cNvPr id="5" name="Picture 2" descr="http://www.datagenetics.com/blog/november12011/b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53" y="2444066"/>
            <a:ext cx="4899756" cy="489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600" y="7483642"/>
            <a:ext cx="12058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 row vector shows probability of where player could be after one roll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10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213 L 0.51172 -0.00213 " pathEditMode="fixed" rAng="0" ptsTypes="AA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24362" y="263530"/>
            <a:ext cx="16080450" cy="1031870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Wash, Rinse, Repeat</a:t>
            </a:r>
            <a:endParaRPr lang="en-US" dirty="0"/>
          </a:p>
        </p:txBody>
      </p:sp>
      <p:pic>
        <p:nvPicPr>
          <p:cNvPr id="3" name="Picture 2" descr="http://www.pragmaware.net/articles/matrices/img/matrices001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28659"/>
            <a:ext cx="8840526" cy="612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0684" y="3655029"/>
            <a:ext cx="215503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Starting States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Cross 4"/>
          <p:cNvSpPr/>
          <p:nvPr/>
        </p:nvSpPr>
        <p:spPr>
          <a:xfrm rot="2814663">
            <a:off x="2341233" y="3498674"/>
            <a:ext cx="1362015" cy="1389928"/>
          </a:xfrm>
          <a:prstGeom prst="plus">
            <a:avLst>
              <a:gd name="adj" fmla="val 4264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1044938" y="3840419"/>
            <a:ext cx="999599" cy="706435"/>
            <a:chOff x="622299" y="1270000"/>
            <a:chExt cx="511571" cy="419100"/>
          </a:xfrm>
        </p:grpSpPr>
        <p:sp>
          <p:nvSpPr>
            <p:cNvPr id="7" name="Rectangle 6"/>
            <p:cNvSpPr/>
            <p:nvPr/>
          </p:nvSpPr>
          <p:spPr>
            <a:xfrm>
              <a:off x="622299" y="1270000"/>
              <a:ext cx="510381" cy="127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23489" y="1562100"/>
              <a:ext cx="510381" cy="127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12190777" y="3655029"/>
            <a:ext cx="209353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Ending States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230077" y="3408807"/>
            <a:ext cx="201493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New Ending States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309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14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14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13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0" presetClass="path" presetSubtype="0" accel="50000" fill="hold" grpId="0" nodeType="click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9.02778E-7 0.00907 L -9.02778E-7 -0.35976 L -0.8214 -0.35976 L -0.8214 0.00193 " pathEditMode="relative" rAng="0" ptsTypes="AAAA" p14:bounceEnd="10000">
                                          <p:cBhvr>
                                            <p:cTn id="12" dur="5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070" y="-1844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14" presetID="8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17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800"/>
                                </p:stCondLst>
                                <p:childTnLst>
                                  <p:par>
                                    <p:cTn id="24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2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980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1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 animBg="1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14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14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13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0" presetClass="path" presetSubtype="0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9.02778E-7 0.00907 L -9.02778E-7 -0.35976 L -0.8214 -0.35976 L -0.8214 0.00193 " pathEditMode="relative" rAng="0" ptsTypes="AAAA">
                                          <p:cBhvr>
                                            <p:cTn id="12" dur="5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070" y="-1844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14" presetID="8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17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800"/>
                                </p:stCondLst>
                                <p:childTnLst>
                                  <p:par>
                                    <p:cTn id="24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2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980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1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 animBg="1"/>
          <p:bldP spid="9" grpId="0"/>
          <p:bldP spid="10" grpId="0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datagenetics.com/blog/november12011/b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5004253" cy="50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5917" y="270539"/>
            <a:ext cx="9448801" cy="954593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Roll #2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1030810"/>
            <a:ext cx="125008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Now use the probability </a:t>
            </a:r>
            <a:r>
              <a:rPr lang="en-US" dirty="0" smtClean="0">
                <a:solidFill>
                  <a:srgbClr val="FF0000"/>
                </a:solidFill>
              </a:rPr>
              <a:t>output</a:t>
            </a:r>
            <a:r>
              <a:rPr lang="en-US" dirty="0" smtClean="0"/>
              <a:t> from roll #1 as the </a:t>
            </a:r>
            <a:r>
              <a:rPr lang="en-US" dirty="0" smtClean="0">
                <a:solidFill>
                  <a:srgbClr val="FF0000"/>
                </a:solidFill>
              </a:rPr>
              <a:t>input</a:t>
            </a:r>
            <a:r>
              <a:rPr lang="en-US" dirty="0" smtClean="0"/>
              <a:t> for roll #2, and multiply by the Transition Matrix again. </a:t>
            </a:r>
            <a:endParaRPr lang="en-US" dirty="0"/>
          </a:p>
        </p:txBody>
      </p:sp>
      <p:pic>
        <p:nvPicPr>
          <p:cNvPr id="5" name="Picture 2" descr="http://www.datagenetics.com/blog/november12011/b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5004253" cy="50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8053" y="7451878"/>
            <a:ext cx="1696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Roll #1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23653" y="7451877"/>
            <a:ext cx="1696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Roll #2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6452053" y="4380686"/>
            <a:ext cx="1295400" cy="5198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7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8.64198E-7 L 0.45768 -8.64198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182676" y="3834097"/>
            <a:ext cx="10831413" cy="7609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Roll #3, Roll #4 …</a:t>
            </a:r>
            <a:endParaRPr lang="en-US" sz="3200" dirty="0"/>
          </a:p>
        </p:txBody>
      </p:sp>
      <p:pic>
        <p:nvPicPr>
          <p:cNvPr id="3" name="Picture 2" descr="http://www.datagenetics.com/blog/november12011/b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53" y="609600"/>
            <a:ext cx="3397353" cy="339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datagenetics.com/blog/november12011/b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61" y="609600"/>
            <a:ext cx="3397353" cy="339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datagenetics.com/blog/november12011/b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"/>
            <a:ext cx="3397353" cy="339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www.datagenetics.com/blog/november12011/b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52" y="4300545"/>
            <a:ext cx="3397353" cy="339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www.datagenetics.com/blog/november12011/b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60" y="4300545"/>
            <a:ext cx="3397353" cy="339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://www.datagenetics.com/blog/november12011/b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4300545"/>
            <a:ext cx="3397353" cy="339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57411" y="761852"/>
            <a:ext cx="7873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19941" y="761852"/>
            <a:ext cx="7873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210800" y="761852"/>
            <a:ext cx="7873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59740" y="4517128"/>
            <a:ext cx="7873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29989" y="4473402"/>
            <a:ext cx="7873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10800" y="4473402"/>
            <a:ext cx="7873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28108" y="4300545"/>
            <a:ext cx="350698" cy="325109"/>
          </a:xfrm>
          <a:prstGeom prst="rect">
            <a:avLst/>
          </a:prstGeom>
          <a:noFill/>
          <a:ln w="34925">
            <a:solidFill>
              <a:srgbClr val="FF0000"/>
            </a:solidFill>
          </a:ln>
          <a:effectLst>
            <a:glow rad="101600">
              <a:srgbClr val="FB958D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922234" y="4339582"/>
            <a:ext cx="1942064" cy="83099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First time non-zero value appears on final square!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00173" y="6744156"/>
            <a:ext cx="3264125" cy="83099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Possible to finish the game</a:t>
            </a:r>
            <a:br>
              <a:rPr lang="en-US" sz="1600" dirty="0" smtClean="0">
                <a:solidFill>
                  <a:schemeClr val="bg2"/>
                </a:solidFill>
              </a:rPr>
            </a:br>
            <a:r>
              <a:rPr lang="en-US" sz="1600" dirty="0" smtClean="0">
                <a:solidFill>
                  <a:schemeClr val="bg2"/>
                </a:solidFill>
              </a:rPr>
              <a:t>in seven rolls</a:t>
            </a:r>
            <a:br>
              <a:rPr lang="en-US" sz="1600" dirty="0" smtClean="0">
                <a:solidFill>
                  <a:schemeClr val="bg2"/>
                </a:solidFill>
              </a:rPr>
            </a:br>
            <a:r>
              <a:rPr lang="en-US" sz="1600" dirty="0" smtClean="0">
                <a:solidFill>
                  <a:schemeClr val="bg2"/>
                </a:solidFill>
              </a:rPr>
              <a:t>(approx. twice per 1000 games)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4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04800"/>
            <a:ext cx="16234841" cy="1264403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Roll #20, Roll #100</a:t>
            </a:r>
            <a:endParaRPr lang="en-US" dirty="0"/>
          </a:p>
        </p:txBody>
      </p:sp>
      <p:pic>
        <p:nvPicPr>
          <p:cNvPr id="3" name="Picture 2" descr="http://www.datagenetics.com/blog/november12011/b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5092178" cy="509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datagenetics.com/blog/november12011/b1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24" y="1905000"/>
            <a:ext cx="5092178" cy="509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5400" y="7086755"/>
            <a:ext cx="19918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Roll #20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10324" y="7086755"/>
            <a:ext cx="22428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Roll #100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8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3756"/>
            <a:ext cx="2667000" cy="2370088"/>
          </a:xfrm>
          <a:prstGeom prst="rect">
            <a:avLst/>
          </a:prstGeom>
        </p:spPr>
      </p:pic>
      <p:pic>
        <p:nvPicPr>
          <p:cNvPr id="3" name="Picture 2" descr="http://www.datagenetics.com/blog/november12011/b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5004253" cy="50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23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91200" y="228600"/>
            <a:ext cx="8229600" cy="72348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Animation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" name="Marko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9400" y="1143000"/>
            <a:ext cx="8786446" cy="658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1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81400" y="228600"/>
            <a:ext cx="11863227" cy="1155608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Markov Chain Analysis Results</a:t>
            </a:r>
            <a:endParaRPr lang="en-US" dirty="0"/>
          </a:p>
        </p:txBody>
      </p:sp>
      <p:pic>
        <p:nvPicPr>
          <p:cNvPr id="3" name="Picture 2" descr="http://www.datagenetics.com/blog/november12011/mark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43000"/>
            <a:ext cx="10819702" cy="67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3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81000"/>
            <a:ext cx="6142220" cy="3352800"/>
          </a:xfrm>
          <a:prstGeom prst="rect">
            <a:avLst/>
          </a:prstGeom>
          <a:effectLst>
            <a:outerShdw blurRad="165100" dist="393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159359"/>
            <a:ext cx="6972175" cy="2605294"/>
          </a:xfrm>
          <a:prstGeom prst="rect">
            <a:avLst/>
          </a:prstGeom>
          <a:effectLst>
            <a:outerShdw blurRad="165100" dist="393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62000" y="5334000"/>
            <a:ext cx="1295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latin typeface="Arial Rounded MT Bold" panose="020F0704030504030204" pitchFamily="34" charset="0"/>
                <a:cs typeface="Times New Roman" panose="02020603050405020304" pitchFamily="18" charset="0"/>
              </a:rPr>
              <a:t>Data Scientist: </a:t>
            </a:r>
            <a:br>
              <a:rPr lang="en-US" sz="6000" dirty="0" smtClean="0">
                <a:latin typeface="Arial Rounded MT Bold" panose="020F07040305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latin typeface="Arial Rounded MT Bold" panose="020F0704030504030204" pitchFamily="34" charset="0"/>
                <a:cs typeface="Times New Roman" panose="02020603050405020304" pitchFamily="18" charset="0"/>
              </a:rPr>
              <a:t>The sexiest job of the 21</a:t>
            </a:r>
            <a:r>
              <a:rPr lang="en-US" sz="6000" baseline="30000" dirty="0" smtClean="0">
                <a:latin typeface="Arial Rounded MT Bold" panose="020F0704030504030204" pitchFamily="34" charset="0"/>
                <a:cs typeface="Times New Roman" panose="02020603050405020304" pitchFamily="18" charset="0"/>
              </a:rPr>
              <a:t>st</a:t>
            </a:r>
            <a:r>
              <a:rPr lang="en-US" sz="6000" dirty="0" smtClean="0">
                <a:latin typeface="Arial Rounded MT Bold" panose="020F0704030504030204" pitchFamily="34" charset="0"/>
                <a:cs typeface="Times New Roman" panose="02020603050405020304" pitchFamily="18" charset="0"/>
              </a:rPr>
              <a:t> Century.</a:t>
            </a:r>
            <a:endParaRPr lang="en-US" sz="1400" dirty="0"/>
          </a:p>
          <a:p>
            <a:pPr>
              <a:lnSpc>
                <a:spcPct val="80000"/>
              </a:lnSpc>
            </a:pPr>
            <a:endParaRPr lang="en-US" sz="8000" dirty="0"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4876800"/>
            <a:ext cx="6960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/>
              <a:t>“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3400976" y="5715000"/>
            <a:ext cx="6960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/>
              <a:t>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019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datagenetics.com/blog/november12011/mark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20" y="228600"/>
            <a:ext cx="6858000" cy="424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datagenetics.com/blog/november12011/m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720353"/>
            <a:ext cx="6858000" cy="424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543800" y="1734804"/>
            <a:ext cx="5493677" cy="580323"/>
            <a:chOff x="4409440" y="1263232"/>
            <a:chExt cx="3446523" cy="369332"/>
          </a:xfrm>
        </p:grpSpPr>
        <p:sp>
          <p:nvSpPr>
            <p:cNvPr id="5" name="Left Arrow 4"/>
            <p:cNvSpPr/>
            <p:nvPr/>
          </p:nvSpPr>
          <p:spPr>
            <a:xfrm>
              <a:off x="4409440" y="1323389"/>
              <a:ext cx="1910080" cy="264160"/>
            </a:xfrm>
            <a:prstGeom prst="lef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337214" y="1263232"/>
              <a:ext cx="1518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Formal model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66800" y="5553736"/>
            <a:ext cx="5931484" cy="580323"/>
            <a:chOff x="962574" y="4044483"/>
            <a:chExt cx="3721186" cy="369332"/>
          </a:xfrm>
        </p:grpSpPr>
        <p:sp>
          <p:nvSpPr>
            <p:cNvPr id="8" name="Left Arrow 7"/>
            <p:cNvSpPr/>
            <p:nvPr/>
          </p:nvSpPr>
          <p:spPr>
            <a:xfrm rot="10800000">
              <a:off x="2773680" y="4104639"/>
              <a:ext cx="1910080" cy="287069"/>
            </a:xfrm>
            <a:prstGeom prst="lef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62574" y="4044483"/>
              <a:ext cx="1774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Experimentation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4659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7 3.2716E-6 L 0.1964 0.311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4" y="1533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55556E-7 L -0.29546 -0.112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-588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9 -0.11237 L -0.07882 -0.3724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130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4800" y="228600"/>
            <a:ext cx="8229600" cy="838200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Comparison of methods</a:t>
            </a:r>
            <a:endParaRPr lang="en-US" dirty="0"/>
          </a:p>
        </p:txBody>
      </p:sp>
      <p:pic>
        <p:nvPicPr>
          <p:cNvPr id="3" name="Picture 2" descr="http://www.datagenetics.com/blog/november12011/clo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10058400" cy="668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8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26997" y="226820"/>
            <a:ext cx="8798573" cy="1145521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Trivia Take-</a:t>
            </a:r>
            <a:r>
              <a:rPr lang="en-US" dirty="0" err="1" smtClean="0"/>
              <a:t>Aways</a:t>
            </a:r>
            <a:endParaRPr lang="en-US" dirty="0"/>
          </a:p>
        </p:txBody>
      </p:sp>
      <p:pic>
        <p:nvPicPr>
          <p:cNvPr id="3" name="Picture 2" descr="http://www.datagenetics.com/blog/november12011/l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44" y="1219200"/>
            <a:ext cx="4985619" cy="312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datagenetics.com/blog/november12011/s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760" y="1219200"/>
            <a:ext cx="4985619" cy="312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15100" y="4561505"/>
            <a:ext cx="4446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Not all ladders are equal</a:t>
            </a:r>
            <a:endParaRPr lang="en-US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96863" y="5377882"/>
            <a:ext cx="5883049" cy="1145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Adding extra Snakes can </a:t>
            </a:r>
            <a:r>
              <a:rPr lang="en-US" i="1" dirty="0" smtClean="0">
                <a:solidFill>
                  <a:srgbClr val="FF0000"/>
                </a:solidFill>
              </a:rPr>
              <a:t>decrease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the average number of moves!  How come?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8201" y="6816560"/>
            <a:ext cx="949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Adding a snake that slides a player backward that could give them a</a:t>
            </a:r>
            <a:r>
              <a:rPr lang="en-US" sz="2800" i="1" dirty="0" smtClean="0"/>
              <a:t> </a:t>
            </a:r>
            <a:r>
              <a:rPr lang="en-US" sz="2800" i="1" dirty="0" smtClean="0">
                <a:solidFill>
                  <a:srgbClr val="FF0000"/>
                </a:solidFill>
              </a:rPr>
              <a:t>second chance</a:t>
            </a:r>
            <a:r>
              <a:rPr lang="en-US" sz="2800" i="1" dirty="0" smtClean="0"/>
              <a:t> </a:t>
            </a:r>
            <a:r>
              <a:rPr lang="en-US" sz="2800" dirty="0" smtClean="0"/>
              <a:t>at using a </a:t>
            </a:r>
            <a:r>
              <a:rPr lang="en-US" sz="2800" b="1" dirty="0" smtClean="0"/>
              <a:t>really long ladder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8" name="Picture 5" descr="http://myprettypennies.com/wp-content/uploads/2011/06/chutesladders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1167">
            <a:off x="1514375" y="4662911"/>
            <a:ext cx="2776962" cy="2822484"/>
          </a:xfrm>
          <a:prstGeom prst="rect">
            <a:avLst/>
          </a:prstGeom>
          <a:noFill/>
          <a:effectLst>
            <a:outerShdw blurRad="50800" dist="38100" dir="2700000" sx="110000" sy="11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Process 8"/>
          <p:cNvSpPr/>
          <p:nvPr/>
        </p:nvSpPr>
        <p:spPr>
          <a:xfrm>
            <a:off x="1394047" y="3327688"/>
            <a:ext cx="393192" cy="603504"/>
          </a:xfrm>
          <a:prstGeom prst="flowChartProcess">
            <a:avLst/>
          </a:prstGeom>
          <a:solidFill>
            <a:schemeClr val="accent4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/>
          <p:cNvSpPr/>
          <p:nvPr/>
        </p:nvSpPr>
        <p:spPr>
          <a:xfrm rot="1030830">
            <a:off x="1553471" y="6377853"/>
            <a:ext cx="552910" cy="783761"/>
          </a:xfrm>
          <a:prstGeom prst="parallelogram">
            <a:avLst>
              <a:gd name="adj" fmla="val 72115"/>
            </a:avLst>
          </a:prstGeom>
          <a:solidFill>
            <a:schemeClr val="accent4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200" y="3444773"/>
            <a:ext cx="1735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16.67%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81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0.01487 0.37192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" y="1859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9612">
            <a:off x="773500" y="1025313"/>
            <a:ext cx="5065699" cy="320706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019800" y="609599"/>
            <a:ext cx="81628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Paramapada</a:t>
            </a:r>
            <a:r>
              <a:rPr lang="en-US" b="1" dirty="0"/>
              <a:t> </a:t>
            </a:r>
            <a:r>
              <a:rPr lang="en-US" b="1" dirty="0" err="1"/>
              <a:t>Sopanam</a:t>
            </a:r>
            <a:r>
              <a:rPr lang="en-US" dirty="0"/>
              <a:t> — </a:t>
            </a:r>
            <a:r>
              <a:rPr lang="en-US" i="1" dirty="0"/>
              <a:t>"The Ladder to Salvation."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21754" y="6037152"/>
            <a:ext cx="99052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/>
              <a:t>Snakes represent vices and poor choices.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/>
              <a:t>Ladders represent virtues and sound morality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/>
              <a:t>Square 100 is “Nirvana”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781800" y="2214555"/>
            <a:ext cx="70895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was invented by Hindu spiritual leaders to teach children about the rewards of good deeds and the negative consequences of bad ones.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8305800" y="1285058"/>
            <a:ext cx="26212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Century </a:t>
            </a:r>
            <a:r>
              <a:rPr lang="en-US" i="1" dirty="0"/>
              <a:t>B.C.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6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datagenetics.com/blog/december12011/candyl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4714">
            <a:off x="1147879" y="1388051"/>
            <a:ext cx="2747920" cy="206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datagenetics.com/blog/december12011/cl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1556">
            <a:off x="6553927" y="1334204"/>
            <a:ext cx="6232644" cy="486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-13563600" y="5410200"/>
            <a:ext cx="13873951" cy="2185476"/>
            <a:chOff x="529679" y="7162799"/>
            <a:chExt cx="9618140" cy="1866977"/>
          </a:xfrm>
        </p:grpSpPr>
        <p:sp>
          <p:nvSpPr>
            <p:cNvPr id="5" name="Pentagon 4"/>
            <p:cNvSpPr/>
            <p:nvPr/>
          </p:nvSpPr>
          <p:spPr>
            <a:xfrm>
              <a:off x="529679" y="7634623"/>
              <a:ext cx="4644114" cy="923330"/>
            </a:xfrm>
            <a:prstGeom prst="homePlate">
              <a:avLst/>
            </a:prstGeom>
            <a:blipFill>
              <a:blip r:embed="rId4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2" descr="http://wings.avkids.com/Book/Vehicles/Images/biplane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47" b="89892" l="6400" r="90000">
                          <a14:foregroundMark x1="80800" y1="35018" x2="80800" y2="35018"/>
                          <a14:foregroundMark x1="77200" y1="42599" x2="77200" y2="42599"/>
                          <a14:foregroundMark x1="76200" y1="42960" x2="76200" y2="42960"/>
                          <a14:foregroundMark x1="74600" y1="44043" x2="74600" y2="44043"/>
                          <a14:foregroundMark x1="73600" y1="44404" x2="73600" y2="44404"/>
                          <a14:backgroundMark x1="24000" y1="34657" x2="24000" y2="34657"/>
                          <a14:backgroundMark x1="25400" y1="35379" x2="25400" y2="35379"/>
                          <a14:backgroundMark x1="23600" y1="36462" x2="23600" y2="36462"/>
                          <a14:backgroundMark x1="34600" y1="34657" x2="34600" y2="34657"/>
                          <a14:backgroundMark x1="28000" y1="36823" x2="28000" y2="368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743909" y="7162799"/>
              <a:ext cx="3403910" cy="1866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178386" y="7710823"/>
              <a:ext cx="3127779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>
                  <a:ln w="0"/>
                  <a:effectLst>
                    <a:reflection blurRad="12700" stA="50000" endPos="50000" dist="5000" dir="5400000" sy="-100000" rotWithShape="0"/>
                  </a:effectLst>
                  <a:latin typeface="Comic Sans MS" pitchFamily="66" charset="0"/>
                </a:rPr>
                <a:t>Candyland</a:t>
              </a:r>
              <a:r>
                <a:rPr lang="en-US" sz="2400" b="1" dirty="0">
                  <a:ln w="0"/>
                  <a:effectLst>
                    <a:reflection blurRad="12700" stA="50000" endPos="50000" dist="5000" dir="5400000" sy="-100000" rotWithShape="0"/>
                  </a:effectLst>
                  <a:latin typeface="Comic Sans MS" pitchFamily="66" charset="0"/>
                </a:rPr>
                <a:t>®</a:t>
              </a:r>
              <a:endParaRPr lang="en-US" sz="2400" b="1" dirty="0">
                <a:ln w="0"/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12700" stA="50000" endPos="50000" dist="5000" dir="5400000" sy="-100000" rotWithShape="0"/>
                </a:effectLst>
                <a:latin typeface="Comic Sans MS" pitchFamily="66" charset="0"/>
              </a:endParaRPr>
            </a:p>
            <a:p>
              <a:endParaRPr lang="en-US" dirty="0"/>
            </a:p>
          </p:txBody>
        </p:sp>
        <p:cxnSp>
          <p:nvCxnSpPr>
            <p:cNvPr id="8" name="Straight Connector 7"/>
            <p:cNvCxnSpPr>
              <a:endCxn id="5" idx="3"/>
            </p:cNvCxnSpPr>
            <p:nvPr/>
          </p:nvCxnSpPr>
          <p:spPr>
            <a:xfrm flipH="1">
              <a:off x="5173793" y="8096287"/>
              <a:ext cx="2084257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94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1389E-6 -3.45679E-6 L 2.2219 -0.00829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89" y="-4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4599" y="424172"/>
            <a:ext cx="13172801" cy="838201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Uh-oh! Not a </a:t>
            </a:r>
            <a:r>
              <a:rPr lang="en-US" i="1" dirty="0" err="1" smtClean="0">
                <a:solidFill>
                  <a:srgbClr val="FF0000"/>
                </a:solidFill>
              </a:rPr>
              <a:t>memoryless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7391400" y="2514600"/>
            <a:ext cx="6324600" cy="5941666"/>
          </a:xfrm>
          <a:prstGeom prst="rect">
            <a:avLst/>
          </a:prstGeom>
        </p:spPr>
        <p:txBody>
          <a:bodyPr>
            <a:normAutofit/>
          </a:bodyPr>
          <a:lstStyle>
            <a:lvl1pPr marL="250437" indent="-250437" algn="l" defTabSz="1282749" rtl="0" eaLnBrk="1" latinLnBrk="0" hangingPunct="1">
              <a:lnSpc>
                <a:spcPct val="100000"/>
              </a:lnSpc>
              <a:spcBef>
                <a:spcPts val="1298"/>
              </a:spcBef>
              <a:spcAft>
                <a:spcPts val="432"/>
              </a:spcAft>
              <a:buClr>
                <a:schemeClr val="accent4"/>
              </a:buClr>
              <a:buFont typeface="Arial" pitchFamily="34" charset="0"/>
              <a:buChar char="•"/>
              <a:defRPr sz="32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939" indent="-235027" algn="l" defTabSz="1282749" rtl="0" eaLnBrk="1" latinLnBrk="0" hangingPunct="1">
              <a:lnSpc>
                <a:spcPct val="100000"/>
              </a:lnSpc>
              <a:spcBef>
                <a:spcPts val="866"/>
              </a:spcBef>
              <a:spcAft>
                <a:spcPts val="650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1405" indent="-248752" algn="l" defTabSz="1282749" rtl="0" eaLnBrk="1" latinLnBrk="0" hangingPunct="1">
              <a:lnSpc>
                <a:spcPct val="100000"/>
              </a:lnSpc>
              <a:spcBef>
                <a:spcPts val="866"/>
              </a:spcBef>
              <a:spcAft>
                <a:spcPts val="432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48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61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756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8931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03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516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dirty="0" smtClean="0"/>
              <a:t>Cards are drawn from a deck and then discarded.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Probability of drawing the next card depends on cards already drawn (Like playing Blackjack). </a:t>
            </a:r>
            <a:endParaRPr lang="en-US" sz="3600" dirty="0"/>
          </a:p>
        </p:txBody>
      </p:sp>
      <p:pic>
        <p:nvPicPr>
          <p:cNvPr id="4" name="Picture 2" descr="http://www.datagenetics.com/blog/december12011/di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6541"/>
            <a:ext cx="6055204" cy="625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48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95299" y="275730"/>
            <a:ext cx="9516747" cy="915644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Crippled Markov Chain</a:t>
            </a:r>
            <a:endParaRPr lang="en-US" dirty="0"/>
          </a:p>
        </p:txBody>
      </p:sp>
      <p:pic>
        <p:nvPicPr>
          <p:cNvPr id="3" name="Picture 2" descr="http://www.datagenetics.com/blog/december12011/car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" y="1161555"/>
            <a:ext cx="3744793" cy="290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0600" y="1665198"/>
            <a:ext cx="88476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Approximate system by drawing a card, acting on it, then inserting back into deck, shuffling and then drawing again. </a:t>
            </a:r>
            <a:endParaRPr lang="en-US" dirty="0"/>
          </a:p>
        </p:txBody>
      </p:sp>
      <p:pic>
        <p:nvPicPr>
          <p:cNvPr id="5" name="Picture 4" descr="http://www.datagenetics.com/blog/december12011/colou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" y="4413601"/>
            <a:ext cx="4635086" cy="347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datagenetics.com/blog/december12011/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03076"/>
            <a:ext cx="8680168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29400" y="3190419"/>
            <a:ext cx="66778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Transition Matrix is easy to create based on relative distributions of cards in the deck.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0" y="6898505"/>
            <a:ext cx="56586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Bridges act like ‘ladders’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62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datagenetics.com/blog/december12011/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773" y="914400"/>
            <a:ext cx="853885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76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datagenetics.com/blog/december12011/0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773" y="914400"/>
            <a:ext cx="853885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87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datagenetics.com/blog/december12011/0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773" y="914400"/>
            <a:ext cx="853885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65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visualnews.com/wp-content/uploads/2012/05/Tape-Drawings-Hong-Seon-Jang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5"/>
            <a:ext cx="14630400" cy="822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214" y="7742975"/>
            <a:ext cx="3217547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>
                <a:solidFill>
                  <a:schemeClr val="bg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 - Hong </a:t>
            </a:r>
            <a:r>
              <a:rPr lang="en-US" sz="168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Seon</a:t>
            </a:r>
            <a:r>
              <a:rPr lang="en-US" sz="1680" dirty="0">
                <a:solidFill>
                  <a:schemeClr val="bg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Jang</a:t>
            </a:r>
          </a:p>
        </p:txBody>
      </p:sp>
    </p:spTree>
    <p:extLst>
      <p:ext uri="{BB962C8B-B14F-4D97-AF65-F5344CB8AC3E}">
        <p14:creationId xmlns:p14="http://schemas.microsoft.com/office/powerpoint/2010/main" val="402436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datagenetics.com/blog/december12011/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773" y="914400"/>
            <a:ext cx="853885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9600"/>
            <a:ext cx="2667000" cy="23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9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0" y="161925"/>
            <a:ext cx="8229600" cy="838200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Animation</a:t>
            </a:r>
            <a:endParaRPr lang="en-US" dirty="0"/>
          </a:p>
        </p:txBody>
      </p:sp>
      <p:pic>
        <p:nvPicPr>
          <p:cNvPr id="3" name="c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9144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8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0" y="304800"/>
            <a:ext cx="7620000" cy="838200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Comparison to Monte-Carlo</a:t>
            </a:r>
            <a:endParaRPr lang="en-US" dirty="0"/>
          </a:p>
        </p:txBody>
      </p:sp>
      <p:pic>
        <p:nvPicPr>
          <p:cNvPr id="3" name="Picture 2" descr="http://www.datagenetics.com/blog/december12011/both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81781"/>
            <a:ext cx="10575686" cy="664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54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57200"/>
            <a:ext cx="11088900" cy="735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6477000"/>
            <a:ext cx="10744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Texas </a:t>
            </a:r>
            <a:r>
              <a:rPr lang="en-US" sz="8000" b="1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Hold’em</a:t>
            </a:r>
            <a:r>
              <a:rPr lang="en-US" sz="8000" b="1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Poker</a:t>
            </a:r>
            <a:endParaRPr lang="en-US" sz="8000" b="1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Picture 2" descr="http://sharearchive.blogdns.org/pics/texas-holdem-for-dummies/texas-hold-em-poker-book_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6116904" cy="4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texasonlineholdem.info/play-texas-holdem-online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143000"/>
            <a:ext cx="6553200" cy="4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32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500" y="2668914"/>
            <a:ext cx="7424657" cy="25713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5359842">
            <a:off x="9060282" y="3038135"/>
            <a:ext cx="2936266" cy="15601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16871001">
            <a:off x="648980" y="3016425"/>
            <a:ext cx="2936266" cy="15601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2471">
            <a:off x="5233159" y="4867005"/>
            <a:ext cx="1950205" cy="265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0031">
            <a:off x="5979205" y="5050843"/>
            <a:ext cx="1979098" cy="2672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8836">
            <a:off x="428781" y="2045922"/>
            <a:ext cx="1926834" cy="263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8061">
            <a:off x="560426" y="2217375"/>
            <a:ext cx="1926834" cy="263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8836" flipH="1">
            <a:off x="5664850" y="624103"/>
            <a:ext cx="886338" cy="121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8061" flipH="1">
            <a:off x="5692806" y="683967"/>
            <a:ext cx="886338" cy="121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8836">
            <a:off x="10221139" y="2180335"/>
            <a:ext cx="1754891" cy="240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8061">
            <a:off x="10693666" y="2754570"/>
            <a:ext cx="1754891" cy="240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6317584" y="1752533"/>
            <a:ext cx="7497145" cy="6324392"/>
            <a:chOff x="4085255" y="2057608"/>
            <a:chExt cx="4943267" cy="4943267"/>
          </a:xfrm>
        </p:grpSpPr>
        <p:pic>
          <p:nvPicPr>
            <p:cNvPr id="14" name="Picture 6" descr="C:\Users\Nick\AppData\Local\Microsoft\Windows\Temporary Internet Files\Content.IE5\44IH0M75\MC900441763[1]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5255" y="2057608"/>
              <a:ext cx="4943267" cy="4943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6098207" y="3895895"/>
              <a:ext cx="256724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Comic Sans MS" pitchFamily="66" charset="0"/>
                </a:rPr>
                <a:t>What is the best starting hand?</a:t>
              </a:r>
              <a:endParaRPr lang="en-US" sz="2800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86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97 4.19753E-6 L -0.02138 0.00829 C -0.01975 0.01022 -0.01736 0.01138 -0.01476 0.01138 C -0.01183 0.01138 -0.00955 0.01022 -0.00781 0.00829 L 6.59722E-7 4.19753E-6 " pathEditMode="relative" rAng="0" ptsTypes="AAAAA">
                                      <p:cBhvr>
                                        <p:cTn id="6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" y="5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8472E-6 1.54321E-6 L 0.00759 0.00829 C 0.00922 0.01022 0.01161 0.01138 0.01421 0.01138 C 0.01714 0.01138 0.01942 0.01022 0.02116 0.00829 L 0.02897 1.54321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" y="5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04938E-6 C -0.0012 0.00116 -0.00261 0.00232 -0.00315 0.00386 C -0.0038 0.00579 -0.00402 0.00791 -0.00434 0.01003 C -0.00456 0.01196 -0.00434 0.01389 -0.00402 0.01582 C -0.0038 0.01756 -0.00326 0.01948 -0.00228 0.02103 C -0.00141 0.02296 0.00021 0.02411 0.00173 0.02508 C 0.00325 0.02585 0.00499 0.02662 0.00672 0.02681 C 0.00868 0.02759 0.01041 0.02759 0.01215 0.02681 C 0.01389 0.02662 0.01562 0.02585 0.01682 0.0245 C 0.01823 0.02354 0.01942 0.0218 0.01996 0.02006 C 0.02083 0.01852 0.02105 0.0162 0.02105 0.01466 C 0.02116 0.01273 0.02105 0.01042 0.02029 0.00887 C 0.01964 0.00714 0.01823 0.00598 0.01649 0.00502 C 0.01454 0.00463 0.0128 0.0056 0.01161 0.00675 C 0.01063 0.00772 0.00987 0.00945 0.00976 0.01158 C 0.00976 0.0137 0.00987 0.01543 0.01063 0.01736 C 0.01128 0.01891 0.01128 0.01929 0.01421 0.02122 C 0.01682 0.02354 0.01964 0.02296 0.02116 0.02315 C 0.02278 0.02315 0.02409 0.02238 0.02582 0.0218 C 0.02756 0.02083 0.02919 0.01948 0.03016 0.01833 C 0.03125 0.01717 0.03157 0.01524 0.03233 0.01273 C 0.03277 0.01003 0.03277 0.00887 0.03277 0.00695 C 0.03277 0.00482 0.03277 0.00309 0.03277 0.00116 " pathEditMode="relative" rAng="0" ptsTypes="AAAAAAAAAAAAAAAA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1" y="137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4861E-6 3.2716E-6 C -0.00119 0.00115 -0.0026 0.00231 -0.00314 0.00385 C -0.0038 0.00578 -0.00401 0.00791 -0.00434 0.01003 C -0.00456 0.01196 -0.00434 0.01389 -0.00401 0.01581 C -0.0038 0.01755 -0.00325 0.01948 -0.00228 0.02102 C -0.00141 0.02295 0.00022 0.02411 0.00174 0.02507 C 0.00326 0.02585 0.00499 0.02662 0.00673 0.02681 C 0.00868 0.02758 0.01042 0.02758 0.01215 0.02681 C 0.01389 0.02662 0.01563 0.02585 0.01682 0.0245 C 0.01823 0.02353 0.01942 0.02179 0.01997 0.02006 C 0.02084 0.01852 0.02105 0.0162 0.02105 0.01466 C 0.02116 0.01273 0.02105 0.01041 0.02029 0.00887 C 0.01964 0.00713 0.01823 0.00598 0.0165 0.00501 C 0.01454 0.00463 0.01281 0.00559 0.01161 0.00675 C 0.01064 0.00771 0.00988 0.00945 0.00977 0.01157 C 0.00977 0.01369 0.00988 0.01543 0.01064 0.01736 C 0.01129 0.0189 0.01129 0.01929 0.01422 0.02122 C 0.01682 0.02353 0.01964 0.02295 0.02116 0.02314 C 0.02279 0.02314 0.02409 0.02237 0.02583 0.02179 C 0.02756 0.02083 0.02919 0.01948 0.03017 0.01832 C 0.03125 0.01716 0.03158 0.01524 0.03234 0.01273 C 0.03277 0.01003 0.03277 0.00887 0.03277 0.00694 C 0.03277 0.00482 0.03277 0.00308 0.03277 0.00115 " pathEditMode="relative" rAng="0" ptsTypes="AAAAAAAAAAAAAAAAAAA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1" y="137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3 -0.01486 C 0.01627 -0.01428 0.01562 -0.0137 0.01541 -0.01293 C 0.01508 -0.01177 0.01497 -0.01081 0.01475 -0.00965 C 0.01475 -0.00849 0.01475 -0.00772 0.01497 -0.00675 C 0.01508 -0.00579 0.0153 -0.00483 0.01584 -0.00386 C 0.01627 -0.00309 0.01703 -0.00232 0.0179 -0.00193 C 0.01855 -0.00135 0.01942 -0.00116 0.02029 -0.00097 C 0.02137 -0.00039 0.02224 -0.00039 0.02311 -0.00097 C 0.02398 -0.00116 0.02485 -0.00135 0.0255 -0.00212 C 0.02626 -0.00251 0.02669 -0.00367 0.02712 -0.00444 C 0.02756 -0.0054 0.02756 -0.00656 0.02756 -0.00733 C 0.02777 -0.0083 0.02756 -0.00946 0.02723 -0.01042 C 0.02691 -0.01119 0.02626 -0.01177 0.02539 -0.01235 C 0.0243 -0.01254 0.02343 -0.01196 0.02289 -0.01138 C 0.02235 -0.01081 0.02202 -0.01003 0.02192 -0.00888 C 0.02192 -0.00791 0.02202 -0.00695 0.02235 -0.00579 C 0.02278 -0.00502 0.02278 -0.00483 0.02409 -0.00386 C 0.0255 -0.00251 0.02691 -0.00309 0.02777 -0.0027 C 0.02843 -0.0027 0.02919 -0.00328 0.03005 -0.00367 C 0.03092 -0.00425 0.03179 -0.00483 0.03233 -0.0054 C 0.03277 -0.00598 0.03298 -0.00695 0.03331 -0.0083 C 0.03363 -0.00965 0.03363 -0.01042 0.03363 -0.01138 C 0.03363 -0.01254 0.03363 -0.01351 0.03363 -0.01428 " pathEditMode="relative" rAng="0" ptsTypes="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71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2083E-6 -1.66667E-6 L 0.00759 0.0083 C 0.00922 0.01023 0.01161 0.01138 0.01421 0.01138 C 0.01714 0.01138 0.01942 0.01023 0.02116 0.0083 L 0.02897 -1.66667E-6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" y="5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 txBox="1">
            <a:spLocks/>
          </p:cNvSpPr>
          <p:nvPr/>
        </p:nvSpPr>
        <p:spPr>
          <a:xfrm>
            <a:off x="485775" y="345238"/>
            <a:ext cx="11101642" cy="1140884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Poker odds are complex</a:t>
            </a:r>
            <a:endParaRPr lang="en-US" dirty="0"/>
          </a:p>
        </p:txBody>
      </p:sp>
      <p:pic>
        <p:nvPicPr>
          <p:cNvPr id="17" name="Picture 2" descr="Poker Hands Ranki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332832"/>
            <a:ext cx="8491309" cy="598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224734" y="1332832"/>
            <a:ext cx="494846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Expected outcome is based on superposition off odds of making each different kind of hand against all possible combinations of opponents hole cards against all combinations of community cards!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596720" y="5213526"/>
            <a:ext cx="42044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</a:rPr>
              <a:t>The odds change depending on the number of people at the table!</a:t>
            </a:r>
            <a:endParaRPr lang="en-US"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6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1136" y="213681"/>
            <a:ext cx="11840662" cy="1313240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Combinatronics</a:t>
            </a:r>
            <a:r>
              <a:rPr lang="en-US" dirty="0" smtClean="0"/>
              <a:t> too complex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70058" y="1705717"/>
            <a:ext cx="511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1,335,062,881,152,000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1116534"/>
            <a:ext cx="113147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just two players, there are </a:t>
            </a:r>
            <a:r>
              <a:rPr lang="en-US" i="1" dirty="0" smtClean="0"/>
              <a:t>billions</a:t>
            </a:r>
            <a:r>
              <a:rPr lang="en-US" dirty="0" smtClean="0"/>
              <a:t> of combinations: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90600" y="2743200"/>
            <a:ext cx="12648670" cy="1325518"/>
            <a:chOff x="191422" y="2750582"/>
            <a:chExt cx="8791189" cy="846037"/>
          </a:xfrm>
        </p:grpSpPr>
        <p:sp>
          <p:nvSpPr>
            <p:cNvPr id="6" name="TextBox 5"/>
            <p:cNvSpPr txBox="1"/>
            <p:nvPr/>
          </p:nvSpPr>
          <p:spPr>
            <a:xfrm>
              <a:off x="191422" y="3134954"/>
              <a:ext cx="87911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omic Sans MS" pitchFamily="66" charset="0"/>
                </a:rPr>
                <a:t>7,407,396,657,496,430,000,000,000,000,000,000,000,000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1422" y="2750582"/>
              <a:ext cx="4485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With ten players, the numbers are immense: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138793" y="4858758"/>
            <a:ext cx="516658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number of combinations of starting conditions is just too complex to work through by modeling.  Need to use an exclusively objective approach.</a:t>
            </a:r>
            <a:endParaRPr lang="en-US" dirty="0"/>
          </a:p>
        </p:txBody>
      </p:sp>
      <p:pic>
        <p:nvPicPr>
          <p:cNvPr id="9" name="Picture 2" descr="cartoon machine art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60411"/>
            <a:ext cx="5385823" cy="329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102675" y="2040578"/>
            <a:ext cx="77601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52 </a:t>
            </a:r>
            <a:r>
              <a:rPr lang="en-US" i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x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51 </a:t>
            </a:r>
            <a:r>
              <a:rPr lang="en-US" i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x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50 </a:t>
            </a:r>
            <a:r>
              <a:rPr lang="en-US" i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x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49 </a:t>
            </a:r>
            <a:r>
              <a:rPr lang="en-US" i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x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48 </a:t>
            </a:r>
            <a:r>
              <a:rPr lang="en-US" i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x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47 </a:t>
            </a:r>
            <a:r>
              <a:rPr lang="en-US" i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x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46 </a:t>
            </a:r>
            <a:r>
              <a:rPr lang="en-US" i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x 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45 </a:t>
            </a:r>
            <a:r>
              <a:rPr lang="en-US" i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x 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44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3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6528E-6 2.22222E-6 L -1.55936 2.22222E-6 " pathEditMode="relative" rAng="0" ptsTypes="AA">
                                      <p:cBhvr>
                                        <p:cTn id="6" dur="10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9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85775"/>
            <a:ext cx="5895975" cy="707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85775"/>
            <a:ext cx="5895975" cy="707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91800" y="7620000"/>
            <a:ext cx="6858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© GreatPokerHands.com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38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8600" y="7077670"/>
            <a:ext cx="28782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Risk®</a:t>
            </a:r>
            <a:endParaRPr lang="en-US" sz="5400" b="1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Picture 2" descr="http://www-deadline-com.vimg.net/wp-content/uploads/2011/06/Risk1_20110609204114-300x20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3219">
            <a:off x="675895" y="657483"/>
            <a:ext cx="4167319" cy="277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bigshinyrobot.com/reviews/wp-content/uploads/2011/06/risk-bookshelf-board-game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753">
            <a:off x="6830042" y="1668139"/>
            <a:ext cx="6681601" cy="555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ommercialpayments.com/images/iStock_000004824159SmallCannonCountyYouthDream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25" b="94159" l="6714" r="95289">
                        <a14:backgroundMark x1="27326" y1="40531" x2="27326" y2="40531"/>
                        <a14:backgroundMark x1="26620" y1="44248" x2="26620" y2="44248"/>
                        <a14:backgroundMark x1="57597" y1="56991" x2="57597" y2="56991"/>
                        <a14:backgroundMark x1="45701" y1="59646" x2="45701" y2="59646"/>
                        <a14:backgroundMark x1="45465" y1="63363" x2="45465" y2="63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3346" y="335993"/>
            <a:ext cx="7269811" cy="483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2.bp.blogspot.com/-aSEgNm1U7wM/Trhuep3Jd8I/AAAAAAAAAWw/4h6sAa_iQTM/s400/explosi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2750" l="7750" r="95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512" y="2724663"/>
            <a:ext cx="2036326" cy="203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20986332">
            <a:off x="7879482" y="2428496"/>
            <a:ext cx="5143717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Risk</a:t>
            </a:r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®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096000"/>
            <a:ext cx="9906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9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45679E-6 L 0.5625 0.302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5" y="151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69 0.00347 L 0.19965 -0.03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8" y="-194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0" b="11807"/>
          <a:stretch/>
        </p:blipFill>
        <p:spPr>
          <a:xfrm>
            <a:off x="0" y="-76200"/>
            <a:ext cx="146304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6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58799" y="427530"/>
            <a:ext cx="12268200" cy="1502870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7200" dirty="0" smtClean="0"/>
              <a:t>Basic Risk Mechanic</a:t>
            </a:r>
            <a:endParaRPr lang="en-US" sz="72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768946" y="2505372"/>
            <a:ext cx="12268200" cy="5994400"/>
          </a:xfrm>
          <a:prstGeom prst="rect">
            <a:avLst/>
          </a:prstGeom>
        </p:spPr>
        <p:txBody>
          <a:bodyPr/>
          <a:lstStyle>
            <a:lvl1pPr marL="250437" indent="-250437" algn="l" defTabSz="1282749" rtl="0" eaLnBrk="1" latinLnBrk="0" hangingPunct="1">
              <a:lnSpc>
                <a:spcPct val="100000"/>
              </a:lnSpc>
              <a:spcBef>
                <a:spcPts val="1298"/>
              </a:spcBef>
              <a:spcAft>
                <a:spcPts val="432"/>
              </a:spcAft>
              <a:buClr>
                <a:schemeClr val="accent4"/>
              </a:buClr>
              <a:buFont typeface="Arial" pitchFamily="34" charset="0"/>
              <a:buChar char="•"/>
              <a:defRPr sz="32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939" indent="-235027" algn="l" defTabSz="1282749" rtl="0" eaLnBrk="1" latinLnBrk="0" hangingPunct="1">
              <a:lnSpc>
                <a:spcPct val="100000"/>
              </a:lnSpc>
              <a:spcBef>
                <a:spcPts val="866"/>
              </a:spcBef>
              <a:spcAft>
                <a:spcPts val="650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1405" indent="-248752" algn="l" defTabSz="1282749" rtl="0" eaLnBrk="1" latinLnBrk="0" hangingPunct="1">
              <a:lnSpc>
                <a:spcPct val="100000"/>
              </a:lnSpc>
              <a:spcBef>
                <a:spcPts val="866"/>
              </a:spcBef>
              <a:spcAft>
                <a:spcPts val="432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48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61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756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8931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03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516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smtClean="0"/>
              <a:t>Attacker rolls </a:t>
            </a:r>
            <a:r>
              <a:rPr lang="en-US" sz="5400" i="1" dirty="0" smtClean="0"/>
              <a:t>(up to) </a:t>
            </a:r>
            <a:r>
              <a:rPr lang="en-US" sz="5400" dirty="0" smtClean="0"/>
              <a:t>3 dice</a:t>
            </a:r>
          </a:p>
          <a:p>
            <a:r>
              <a:rPr lang="en-US" sz="5400" dirty="0" smtClean="0"/>
              <a:t>Defender rolls </a:t>
            </a:r>
            <a:r>
              <a:rPr lang="en-US" sz="5400" i="1" dirty="0" smtClean="0"/>
              <a:t>(up to)</a:t>
            </a:r>
            <a:r>
              <a:rPr lang="en-US" sz="5400" dirty="0" smtClean="0"/>
              <a:t> 2 dice</a:t>
            </a:r>
          </a:p>
          <a:p>
            <a:r>
              <a:rPr lang="en-US" sz="5400" dirty="0" smtClean="0"/>
              <a:t>Highest dice attacks highest dice</a:t>
            </a:r>
          </a:p>
          <a:p>
            <a:r>
              <a:rPr lang="en-US" sz="5400" dirty="0" smtClean="0"/>
              <a:t>In a tie, defender wins</a:t>
            </a:r>
            <a:endParaRPr lang="en-US" sz="5400" dirty="0"/>
          </a:p>
        </p:txBody>
      </p:sp>
      <p:pic>
        <p:nvPicPr>
          <p:cNvPr id="4" name="Picture 6" descr="http://www.datagenetics.com/blog/november22011/di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474" y="2623145"/>
            <a:ext cx="819747" cy="81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datagenetics.com/blog/november22011/di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273" y="2623145"/>
            <a:ext cx="819747" cy="81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datagenetics.com/blog/november22011/di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072" y="2626567"/>
            <a:ext cx="819747" cy="81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datagenetics.com/blog/november22011/di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273" y="3733800"/>
            <a:ext cx="819747" cy="81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datagenetics.com/blog/november22011/di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073" y="3733800"/>
            <a:ext cx="819747" cy="81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70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4800" y="152399"/>
            <a:ext cx="11306266" cy="838201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5400" dirty="0" smtClean="0"/>
              <a:t>Sometimes Brute-Force is easier!</a:t>
            </a:r>
            <a:endParaRPr lang="en-US" sz="5400" dirty="0"/>
          </a:p>
        </p:txBody>
      </p:sp>
      <p:sp>
        <p:nvSpPr>
          <p:cNvPr id="3" name="Rectangle 2"/>
          <p:cNvSpPr/>
          <p:nvPr/>
        </p:nvSpPr>
        <p:spPr>
          <a:xfrm>
            <a:off x="361949" y="1066800"/>
            <a:ext cx="13449301" cy="686341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/>
              <a:t>For Attack1 = 1 to 6</a:t>
            </a:r>
          </a:p>
          <a:p>
            <a:r>
              <a:rPr lang="en-US" sz="2200" dirty="0" smtClean="0"/>
              <a:t> For </a:t>
            </a:r>
            <a:r>
              <a:rPr lang="en-US" sz="2200" dirty="0"/>
              <a:t>Attack2 = 1 to 6</a:t>
            </a:r>
          </a:p>
          <a:p>
            <a:r>
              <a:rPr lang="en-US" sz="2200" dirty="0" smtClean="0"/>
              <a:t>  For </a:t>
            </a:r>
            <a:r>
              <a:rPr lang="en-US" sz="2200" dirty="0"/>
              <a:t>Attack3 = 1 to </a:t>
            </a:r>
            <a:r>
              <a:rPr lang="en-US" sz="2200" dirty="0" smtClean="0"/>
              <a:t>6</a:t>
            </a:r>
          </a:p>
          <a:p>
            <a:endParaRPr lang="en-US" sz="2200" dirty="0"/>
          </a:p>
          <a:p>
            <a:r>
              <a:rPr lang="en-US" sz="2200" dirty="0" smtClean="0"/>
              <a:t>	</a:t>
            </a:r>
            <a:r>
              <a:rPr lang="en-US" sz="2200" dirty="0" err="1" smtClean="0"/>
              <a:t>AttackHigh</a:t>
            </a:r>
            <a:r>
              <a:rPr lang="en-US" sz="2200" dirty="0" smtClean="0"/>
              <a:t> </a:t>
            </a:r>
            <a:r>
              <a:rPr lang="en-US" sz="2200" dirty="0"/>
              <a:t>= Highest (Attack1, Attack2, Attack3)</a:t>
            </a:r>
          </a:p>
          <a:p>
            <a:r>
              <a:rPr lang="en-US" sz="2200" dirty="0" smtClean="0"/>
              <a:t>	</a:t>
            </a:r>
            <a:r>
              <a:rPr lang="en-US" sz="2200" dirty="0" err="1" smtClean="0"/>
              <a:t>AttackMedium</a:t>
            </a:r>
            <a:r>
              <a:rPr lang="en-US" sz="2200" dirty="0" smtClean="0"/>
              <a:t> </a:t>
            </a:r>
            <a:r>
              <a:rPr lang="en-US" sz="2200" dirty="0"/>
              <a:t>= Medium (Attack1, Attack2, Attack3</a:t>
            </a:r>
            <a:r>
              <a:rPr lang="en-US" sz="2200" dirty="0" smtClean="0"/>
              <a:t>)</a:t>
            </a:r>
          </a:p>
          <a:p>
            <a:endParaRPr lang="en-US" sz="2200" dirty="0"/>
          </a:p>
          <a:p>
            <a:r>
              <a:rPr lang="en-US" sz="2200" dirty="0" smtClean="0"/>
              <a:t>     For </a:t>
            </a:r>
            <a:r>
              <a:rPr lang="en-US" sz="2200" dirty="0"/>
              <a:t>Defence1 = 1 to 6</a:t>
            </a:r>
          </a:p>
          <a:p>
            <a:r>
              <a:rPr lang="en-US" sz="2200" dirty="0" smtClean="0"/>
              <a:t>      For </a:t>
            </a:r>
            <a:r>
              <a:rPr lang="en-US" sz="2200" dirty="0"/>
              <a:t>Defence2 = 1 to </a:t>
            </a:r>
            <a:r>
              <a:rPr lang="en-US" sz="2200" dirty="0" smtClean="0"/>
              <a:t>6</a:t>
            </a:r>
          </a:p>
          <a:p>
            <a:endParaRPr lang="en-US" sz="2200" dirty="0"/>
          </a:p>
          <a:p>
            <a:r>
              <a:rPr lang="en-US" sz="2200" dirty="0" smtClean="0"/>
              <a:t>	  </a:t>
            </a:r>
            <a:r>
              <a:rPr lang="en-US" sz="2200" dirty="0" err="1" smtClean="0"/>
              <a:t>DefenceHigh</a:t>
            </a:r>
            <a:r>
              <a:rPr lang="en-US" sz="2200" dirty="0" smtClean="0"/>
              <a:t> </a:t>
            </a:r>
            <a:r>
              <a:rPr lang="en-US" sz="2200" dirty="0"/>
              <a:t>= Highest (Defence1, Defence2)</a:t>
            </a:r>
          </a:p>
          <a:p>
            <a:r>
              <a:rPr lang="en-US" sz="2200" dirty="0" smtClean="0"/>
              <a:t>	  </a:t>
            </a:r>
            <a:r>
              <a:rPr lang="en-US" sz="2200" dirty="0" err="1" smtClean="0"/>
              <a:t>DefenceLow</a:t>
            </a:r>
            <a:r>
              <a:rPr lang="en-US" sz="2200" dirty="0" smtClean="0"/>
              <a:t> </a:t>
            </a:r>
            <a:r>
              <a:rPr lang="en-US" sz="2200" dirty="0"/>
              <a:t>= Lowest (Defence1, Defence2)</a:t>
            </a:r>
          </a:p>
          <a:p>
            <a:r>
              <a:rPr lang="en-US" sz="2200" dirty="0" smtClean="0"/>
              <a:t>	  </a:t>
            </a:r>
            <a:r>
              <a:rPr lang="en-US" sz="2200" dirty="0" err="1" smtClean="0"/>
              <a:t>Calculate_Win_Loss_Tie</a:t>
            </a:r>
            <a:r>
              <a:rPr lang="en-US" sz="2200" dirty="0" smtClean="0"/>
              <a:t> </a:t>
            </a:r>
            <a:r>
              <a:rPr lang="en-US" sz="2200" dirty="0"/>
              <a:t>(</a:t>
            </a:r>
            <a:r>
              <a:rPr lang="en-US" sz="2200" dirty="0" err="1"/>
              <a:t>AttackHigh</a:t>
            </a:r>
            <a:r>
              <a:rPr lang="en-US" sz="2200" dirty="0"/>
              <a:t>, </a:t>
            </a:r>
            <a:r>
              <a:rPr lang="en-US" sz="2200" dirty="0" err="1"/>
              <a:t>AttackMedium</a:t>
            </a:r>
            <a:r>
              <a:rPr lang="en-US" sz="2200" dirty="0"/>
              <a:t>, </a:t>
            </a:r>
            <a:r>
              <a:rPr lang="en-US" sz="2200" dirty="0" err="1"/>
              <a:t>DefenceHigh</a:t>
            </a:r>
            <a:r>
              <a:rPr lang="en-US" sz="2200" dirty="0"/>
              <a:t>, </a:t>
            </a:r>
            <a:r>
              <a:rPr lang="en-US" sz="2200" dirty="0" err="1"/>
              <a:t>DefenceLow</a:t>
            </a:r>
            <a:r>
              <a:rPr lang="en-US" sz="2200" dirty="0" smtClean="0"/>
              <a:t>)</a:t>
            </a:r>
          </a:p>
          <a:p>
            <a:endParaRPr lang="en-US" sz="2200" dirty="0"/>
          </a:p>
          <a:p>
            <a:r>
              <a:rPr lang="en-US" sz="2200" dirty="0" smtClean="0"/>
              <a:t>      Next</a:t>
            </a:r>
            <a:endParaRPr lang="en-US" sz="2200" dirty="0"/>
          </a:p>
          <a:p>
            <a:r>
              <a:rPr lang="en-US" sz="2200" dirty="0" smtClean="0"/>
              <a:t>     Next</a:t>
            </a:r>
          </a:p>
          <a:p>
            <a:endParaRPr lang="en-US" sz="2200" dirty="0"/>
          </a:p>
          <a:p>
            <a:r>
              <a:rPr lang="en-US" sz="2200" dirty="0" smtClean="0"/>
              <a:t>   Next</a:t>
            </a:r>
            <a:endParaRPr lang="en-US" sz="2200" dirty="0"/>
          </a:p>
          <a:p>
            <a:r>
              <a:rPr lang="en-US" sz="2200" dirty="0" smtClean="0"/>
              <a:t> Next</a:t>
            </a:r>
            <a:endParaRPr lang="en-US" sz="2200" dirty="0"/>
          </a:p>
          <a:p>
            <a:r>
              <a:rPr lang="en-US" sz="2200" dirty="0"/>
              <a:t>Next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5800" y="59436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0070C0"/>
                </a:solidFill>
              </a:rPr>
              <a:t>There are only 7,776 combinations. It’s easier, simpler, and less error-prone to just brute-force and enumerate all combinations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6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2000" y="457200"/>
            <a:ext cx="11934825" cy="838200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Basic Dice Results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12830175" cy="608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28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181600" y="335428"/>
            <a:ext cx="5530272" cy="1175407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More dice …</a:t>
            </a:r>
            <a:endParaRPr lang="en-US" dirty="0"/>
          </a:p>
        </p:txBody>
      </p:sp>
      <p:pic>
        <p:nvPicPr>
          <p:cNvPr id="3" name="Picture 2" descr="http://www.datagenetics.com/blog/november22011/full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465" y="1160894"/>
            <a:ext cx="9202902" cy="658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84175"/>
            <a:ext cx="4164680" cy="19741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sx="109000" sy="109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462088"/>
            <a:ext cx="10792372" cy="511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12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25E-6 3.33333E-6 L 0.31445 0.330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4800" y="152400"/>
            <a:ext cx="13161670" cy="685801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990600"/>
            <a:ext cx="13729711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14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52400"/>
            <a:ext cx="13264738" cy="8960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A picture paints a thousand numbers</a:t>
            </a:r>
            <a:endParaRPr lang="en-US" dirty="0"/>
          </a:p>
        </p:txBody>
      </p:sp>
      <p:pic>
        <p:nvPicPr>
          <p:cNvPr id="3" name="Picture 2" descr="http://www.datagenetics.com/blog/november22011/results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990600"/>
            <a:ext cx="7092950" cy="684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963025" y="4532830"/>
            <a:ext cx="460581" cy="437274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963025" y="3394592"/>
            <a:ext cx="460581" cy="43727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72600" y="3352800"/>
            <a:ext cx="33213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Attacker advantage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372600" y="4491038"/>
            <a:ext cx="34860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Defender advantage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57984" y="2651760"/>
            <a:ext cx="312172" cy="307731"/>
          </a:xfrm>
          <a:prstGeom prst="rect">
            <a:avLst/>
          </a:prstGeom>
          <a:noFill/>
          <a:ln w="34925">
            <a:solidFill>
              <a:srgbClr val="01FF44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1455219"/>
            <a:ext cx="544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FF00"/>
                </a:solidFill>
              </a:rPr>
              <a:t>After 5x5, advantage goes to attacker</a:t>
            </a:r>
            <a:endParaRPr lang="en-US" sz="24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5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3400" y="569536"/>
            <a:ext cx="9539154" cy="946695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2000" y="1914861"/>
            <a:ext cx="760879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STRATEGY TIP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– It's better to attack then defend. Be aggressive.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81051" y="3254582"/>
            <a:ext cx="75897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STRATEGY TIP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– Always attack with superior numbers to maximize the chances of your attack being successful.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1" y="4982149"/>
            <a:ext cx="760879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STRATEGY TIP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– If attacking a region with the same number of armies as the defender, make sure that you have </a:t>
            </a:r>
            <a:r>
              <a:rPr lang="en-US" i="1" dirty="0"/>
              <a:t>at least</a:t>
            </a:r>
            <a:r>
              <a:rPr lang="en-US" dirty="0"/>
              <a:t> five armies if you want the odds in your </a:t>
            </a:r>
            <a:r>
              <a:rPr lang="en-US" dirty="0" err="1"/>
              <a:t>favour</a:t>
            </a:r>
            <a:r>
              <a:rPr lang="en-US" dirty="0"/>
              <a:t> (the more the better).</a:t>
            </a:r>
          </a:p>
        </p:txBody>
      </p:sp>
      <p:pic>
        <p:nvPicPr>
          <p:cNvPr id="6" name="Picture 2" descr="C:\Users\Nick\Documents\DataGenetics\DGWeb\blog\november22011\9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739816"/>
            <a:ext cx="5310145" cy="531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48700" y="7189353"/>
            <a:ext cx="325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95% confidence level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5562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4800" y="232089"/>
            <a:ext cx="13897269" cy="111408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Social Games – What if you get it wrong?</a:t>
            </a:r>
            <a:endParaRPr lang="en-US" dirty="0"/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7453963" y="2119007"/>
            <a:ext cx="6572250" cy="4577206"/>
          </a:xfrm>
          <a:prstGeom prst="rect">
            <a:avLst/>
          </a:prstGeom>
        </p:spPr>
        <p:txBody>
          <a:bodyPr>
            <a:normAutofit/>
          </a:bodyPr>
          <a:lstStyle>
            <a:lvl1pPr marL="250437" indent="-250437" algn="l" defTabSz="1282749" rtl="0" eaLnBrk="1" latinLnBrk="0" hangingPunct="1">
              <a:lnSpc>
                <a:spcPct val="100000"/>
              </a:lnSpc>
              <a:spcBef>
                <a:spcPts val="1298"/>
              </a:spcBef>
              <a:spcAft>
                <a:spcPts val="432"/>
              </a:spcAft>
              <a:buClr>
                <a:schemeClr val="accent4"/>
              </a:buClr>
              <a:buFont typeface="Arial" pitchFamily="34" charset="0"/>
              <a:buChar char="•"/>
              <a:defRPr sz="32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939" indent="-235027" algn="l" defTabSz="1282749" rtl="0" eaLnBrk="1" latinLnBrk="0" hangingPunct="1">
              <a:lnSpc>
                <a:spcPct val="100000"/>
              </a:lnSpc>
              <a:spcBef>
                <a:spcPts val="866"/>
              </a:spcBef>
              <a:spcAft>
                <a:spcPts val="650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1405" indent="-248752" algn="l" defTabSz="1282749" rtl="0" eaLnBrk="1" latinLnBrk="0" hangingPunct="1">
              <a:lnSpc>
                <a:spcPct val="100000"/>
              </a:lnSpc>
              <a:spcBef>
                <a:spcPts val="866"/>
              </a:spcBef>
              <a:spcAft>
                <a:spcPts val="432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48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61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756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8931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03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516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dirty="0" smtClean="0"/>
              <a:t>If your game is too lose, “currency” flows into the universe.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To balance your economy, you need to control your </a:t>
            </a:r>
            <a:r>
              <a:rPr lang="en-US" sz="2800" dirty="0" smtClean="0">
                <a:solidFill>
                  <a:srgbClr val="FF0000"/>
                </a:solidFill>
              </a:rPr>
              <a:t>SOURCES</a:t>
            </a:r>
            <a:r>
              <a:rPr lang="en-US" sz="2800" dirty="0" smtClean="0"/>
              <a:t> and </a:t>
            </a:r>
            <a:r>
              <a:rPr lang="en-US" sz="2800" dirty="0" smtClean="0">
                <a:solidFill>
                  <a:srgbClr val="FF0000"/>
                </a:solidFill>
              </a:rPr>
              <a:t>SINKS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7" descr="C:\Users\Nick\AppData\Local\Microsoft\Windows\Temporary Internet Files\Content.IE5\RLLS5NDH\MC90015704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4" y="1138226"/>
            <a:ext cx="5196537" cy="636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95" y="5712645"/>
            <a:ext cx="2605738" cy="214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456" y="4862772"/>
            <a:ext cx="2605738" cy="214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87" y="5712645"/>
            <a:ext cx="2605738" cy="214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1" y="5712645"/>
            <a:ext cx="2605738" cy="214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28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902559" y="264723"/>
            <a:ext cx="8608262" cy="12130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is the “value” of that shield?</a:t>
            </a:r>
            <a:endParaRPr lang="en-US" dirty="0"/>
          </a:p>
        </p:txBody>
      </p:sp>
      <p:pic>
        <p:nvPicPr>
          <p:cNvPr id="3" name="Picture 2" descr="http://images.wikia.com/fanon/images/4/4c/Stick_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955740" cy="655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Nick\AppData\Local\Microsoft\Windows\Temporary Internet Files\Content.IE5\6PEVJZJB\MC900440395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548" y="4289768"/>
            <a:ext cx="2784531" cy="27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ick\AppData\Local\Microsoft\Windows\Temporary Internet Files\Content.IE5\6PEVJZJB\MC90043485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663" y="3139212"/>
            <a:ext cx="3156720" cy="315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Nick\AppData\Local\Microsoft\Windows\Temporary Internet Files\Content.IE5\R1LQN7X1\MC900433920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98" y="5613743"/>
            <a:ext cx="2481265" cy="248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:\Users\Nick\AppData\Local\Microsoft\Windows\Temporary Internet Files\Content.IE5\4UMR0GKK\MC900433919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252" y="5613743"/>
            <a:ext cx="2481265" cy="248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:\Users\Nick\AppData\Local\Microsoft\Windows\Temporary Internet Files\Content.IE5\4UMR0GKK\MC900433919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827" y="4823168"/>
            <a:ext cx="2481265" cy="248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Nick\AppData\Local\Microsoft\Windows\Temporary Internet Files\Content.IE5\LKKML79J\MC900439825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128" y="3623016"/>
            <a:ext cx="3970024" cy="397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:\Users\Nick\AppData\Local\Microsoft\Windows\Temporary Internet Files\Content.IE5\4UMR0GKK\MC900239625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6060">
            <a:off x="8996786" y="3017975"/>
            <a:ext cx="2404894" cy="180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Nick\AppData\Local\Microsoft\Windows\Temporary Internet Files\Content.IE5\LKKML79J\MC900056871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573" y="5618504"/>
            <a:ext cx="3446201" cy="229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39225" y="4693203"/>
            <a:ext cx="17125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10 GP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39225" y="1722017"/>
            <a:ext cx="19998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10,000 GP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9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022E-16 L -4.44444E-6 -0.3555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77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3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06" y="0"/>
            <a:ext cx="14912196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90550" y="84467"/>
            <a:ext cx="13167360" cy="960257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Inflation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7482" y="914400"/>
            <a:ext cx="12477750" cy="314325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50437" indent="-250437" algn="l" defTabSz="1282749" rtl="0" eaLnBrk="1" latinLnBrk="0" hangingPunct="1">
              <a:lnSpc>
                <a:spcPct val="100000"/>
              </a:lnSpc>
              <a:spcBef>
                <a:spcPts val="1298"/>
              </a:spcBef>
              <a:spcAft>
                <a:spcPts val="432"/>
              </a:spcAft>
              <a:buClr>
                <a:schemeClr val="accent4"/>
              </a:buClr>
              <a:buFont typeface="Arial" pitchFamily="34" charset="0"/>
              <a:buChar char="•"/>
              <a:defRPr sz="32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939" indent="-235027" algn="l" defTabSz="1282749" rtl="0" eaLnBrk="1" latinLnBrk="0" hangingPunct="1">
              <a:lnSpc>
                <a:spcPct val="100000"/>
              </a:lnSpc>
              <a:spcBef>
                <a:spcPts val="866"/>
              </a:spcBef>
              <a:spcAft>
                <a:spcPts val="650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1405" indent="-248752" algn="l" defTabSz="1282749" rtl="0" eaLnBrk="1" latinLnBrk="0" hangingPunct="1">
              <a:lnSpc>
                <a:spcPct val="100000"/>
              </a:lnSpc>
              <a:spcBef>
                <a:spcPts val="866"/>
              </a:spcBef>
              <a:spcAft>
                <a:spcPts val="432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48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61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756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8931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03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516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To stop inflation, there needs to be a fixed amount of currency in the game.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You need to extract currency at approximately the same rate as it is flowing in.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This can be very hard to do.  Even if you control the money, you can’t control the number of players joining and leaving the game.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5826" y="5473121"/>
            <a:ext cx="2743200" cy="185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82827">
            <a:off x="1745540" y="1245948"/>
            <a:ext cx="10857379" cy="5623405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19882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-533400"/>
            <a:ext cx="7620000" cy="9021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2895600"/>
            <a:ext cx="12435840" cy="1634491"/>
          </a:xfrm>
        </p:spPr>
        <p:txBody>
          <a:bodyPr/>
          <a:lstStyle/>
          <a:p>
            <a:r>
              <a:rPr lang="en-US" sz="13800" b="1" spc="0" dirty="0" smtClean="0">
                <a:ln w="22225">
                  <a:noFill/>
                  <a:prstDash val="solid"/>
                </a:ln>
              </a:rPr>
              <a:t>Confession</a:t>
            </a:r>
            <a:endParaRPr lang="en-US" sz="13800" b="1" spc="0" dirty="0">
              <a:ln w="22225">
                <a:noFill/>
                <a:prstDash val="solid"/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536">
            <a:off x="-133177" y="9647445"/>
            <a:ext cx="4243080" cy="4243080"/>
          </a:xfrm>
          <a:prstGeom prst="rect">
            <a:avLst/>
          </a:prstGeom>
          <a:effectLst>
            <a:outerShdw blurRad="127000" dist="1358900" dir="8100000" algn="tr" rotWithShape="0">
              <a:schemeClr val="bg2">
                <a:lumMod val="75000"/>
                <a:alpha val="5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38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3.14815E-6 L 0.00478 -1.9855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" y="-992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6477000"/>
            <a:ext cx="43865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Yahtzee</a:t>
            </a:r>
            <a:endParaRPr lang="en-US" sz="7200" b="1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Picture 2" descr="Yahtz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3993">
            <a:off x="1234998" y="1088882"/>
            <a:ext cx="4527548" cy="339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upload.wikimedia.org/wikipedia/commons/thumb/3/36/Two_red_dice_01.svg/671px-Two_red_dice_01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9644">
            <a:off x="4891664" y="1414052"/>
            <a:ext cx="8726081" cy="5591974"/>
          </a:xfrm>
          <a:prstGeom prst="rect">
            <a:avLst/>
          </a:prstGeom>
          <a:noFill/>
          <a:effectLst>
            <a:outerShdw blurRad="177800" dist="38100" dir="13500000" sx="111000" sy="111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316200" y="152400"/>
            <a:ext cx="4895581" cy="2640633"/>
            <a:chOff x="3497039" y="2210782"/>
            <a:chExt cx="4667250" cy="2476501"/>
          </a:xfrm>
        </p:grpSpPr>
        <p:pic>
          <p:nvPicPr>
            <p:cNvPr id="6" name="Picture 2" descr="http://en.clipart-fr.com/data/clipart/plane/plane_004.gif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31" b="98462" l="1429" r="99184">
                          <a14:backgroundMark x1="47959" y1="83462" x2="47959" y2="83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039" y="2210782"/>
              <a:ext cx="4667250" cy="2476501"/>
            </a:xfrm>
            <a:prstGeom prst="rect">
              <a:avLst/>
            </a:prstGeom>
            <a:noFill/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762359" y="2639564"/>
              <a:ext cx="2136608" cy="1240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i="1" dirty="0" smtClean="0">
                  <a:solidFill>
                    <a:srgbClr val="FFFF00"/>
                  </a:solidFill>
                  <a:latin typeface="Comic Sans MS" pitchFamily="66" charset="0"/>
                </a:rPr>
                <a:t>What is the probability of rolling an </a:t>
              </a:r>
              <a:r>
                <a:rPr lang="en-US" sz="2000" i="1" dirty="0" err="1" smtClean="0">
                  <a:solidFill>
                    <a:srgbClr val="FFFF00"/>
                  </a:solidFill>
                  <a:latin typeface="Comic Sans MS" pitchFamily="66" charset="0"/>
                </a:rPr>
                <a:t>Yahtzee</a:t>
              </a:r>
              <a:r>
                <a:rPr lang="en-US" sz="2000" i="1" dirty="0" smtClean="0">
                  <a:solidFill>
                    <a:srgbClr val="FFFF00"/>
                  </a:solidFill>
                  <a:latin typeface="Comic Sans MS" pitchFamily="66" charset="0"/>
                </a:rPr>
                <a:t>?</a:t>
              </a:r>
              <a:endParaRPr lang="en-US" sz="1400" dirty="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53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41000" decel="4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5.55556E-7 L -0.35004 0.06674 L -0.53125 0.03048 L -0.74164 0.07774 L -0.90419 0.03337 L -1.08127 0.07504 L -1.41666 -0.03607 " pathEditMode="relative" rAng="0" ptsTypes="AAAAAAA">
                                      <p:cBhvr>
                                        <p:cTn id="8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3" y="208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60" fill="hold">
                                          <p:stCondLst>
                                            <p:cond delay="7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76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60" fill="hold">
                                          <p:stCondLst>
                                            <p:cond delay="22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760" fill="hold">
                                          <p:stCondLst>
                                            <p:cond delay="30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9204" y="280309"/>
            <a:ext cx="10535702" cy="17911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What is the probability of rolling a </a:t>
            </a:r>
            <a:r>
              <a:rPr lang="en-US" sz="3600" dirty="0" err="1" smtClean="0"/>
              <a:t>Yahtzee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pic>
        <p:nvPicPr>
          <p:cNvPr id="3" name="Picture 2" descr="http://www.datagenetics.com/blog/january42012/di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545" y="2122423"/>
            <a:ext cx="976977" cy="97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datagenetics.com/blog/january42012/di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59" y="2151802"/>
            <a:ext cx="976977" cy="97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datagenetics.com/blog/january42012/di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573" y="2139287"/>
            <a:ext cx="976977" cy="97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datagenetics.com/blog/january42012/di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587" y="2167978"/>
            <a:ext cx="976977" cy="97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datagenetics.com/blog/january42012/di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151802"/>
            <a:ext cx="976977" cy="97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02052" y="1061134"/>
            <a:ext cx="82531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one roll, it’s </a:t>
            </a:r>
            <a:r>
              <a:rPr lang="en-US" dirty="0" smtClean="0">
                <a:solidFill>
                  <a:srgbClr val="0070C0"/>
                </a:solidFill>
              </a:rPr>
              <a:t>1/6</a:t>
            </a:r>
            <a:r>
              <a:rPr lang="en-US" dirty="0" smtClean="0"/>
              <a:t> x </a:t>
            </a:r>
            <a:r>
              <a:rPr lang="en-US" dirty="0" smtClean="0">
                <a:solidFill>
                  <a:srgbClr val="0070C0"/>
                </a:solidFill>
              </a:rPr>
              <a:t>1/6</a:t>
            </a:r>
            <a:r>
              <a:rPr lang="en-US" dirty="0" smtClean="0"/>
              <a:t> x </a:t>
            </a:r>
            <a:r>
              <a:rPr lang="en-US" dirty="0" smtClean="0">
                <a:solidFill>
                  <a:srgbClr val="0070C0"/>
                </a:solidFill>
              </a:rPr>
              <a:t>1/6</a:t>
            </a:r>
            <a:r>
              <a:rPr lang="en-US" dirty="0" smtClean="0"/>
              <a:t> x </a:t>
            </a:r>
            <a:r>
              <a:rPr lang="en-US" dirty="0" smtClean="0">
                <a:solidFill>
                  <a:srgbClr val="0070C0"/>
                </a:solidFill>
              </a:rPr>
              <a:t>1/6</a:t>
            </a:r>
            <a:r>
              <a:rPr lang="en-US" dirty="0" smtClean="0"/>
              <a:t> = </a:t>
            </a:r>
            <a:r>
              <a:rPr lang="en-US" dirty="0" smtClean="0">
                <a:solidFill>
                  <a:srgbClr val="0070C0"/>
                </a:solidFill>
              </a:rPr>
              <a:t>1/1296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But what about over three rolls?</a:t>
            </a:r>
            <a:endParaRPr lang="en-US" dirty="0"/>
          </a:p>
        </p:txBody>
      </p:sp>
      <p:pic>
        <p:nvPicPr>
          <p:cNvPr id="9" name="Picture 4" descr="http://www.datagenetics.com/blog/january42012/t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44" y="3657600"/>
            <a:ext cx="4030029" cy="409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91587" y="4103172"/>
            <a:ext cx="58219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Markov Chain – Transition Matrix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72605" y="4936361"/>
            <a:ext cx="1120936" cy="67167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991587" y="4936361"/>
            <a:ext cx="68762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Watch out!  Here you may elect to change your target!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442804" y="6920805"/>
            <a:ext cx="608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Answer = </a:t>
            </a:r>
            <a:r>
              <a:rPr lang="en-US" sz="4800" dirty="0" smtClean="0">
                <a:solidFill>
                  <a:srgbClr val="0070C0"/>
                </a:solidFill>
              </a:rPr>
              <a:t>4.6029%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417 -0.22087 L -0.26877 -0.24306 L -0.17708 -0.22782 L -0.08442 -0.18056 L -0.03537 -0.12635 L -9.72222E-7 3.7037E-7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99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37 -0.43865 L -0.00835 -0.35898 L -0.04025 -0.26273 L -0.04307 -0.16107 L -0.02224 -0.09625 L -2.43056E-6 -4.75309E-6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" y="219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29 -0.42959 L 0.0319 -0.32967 L -0.02636 -0.23148 L -0.02918 -0.16107 L -0.0153 -0.07774 L -3.88889E-6 -1.54321E-6 " pathEditMode="relative" rAng="0" ptsTypes="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9" y="214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82 -0.3723 L 0.06532 -0.28703 L 0.00553 -0.20177 L -0.01389 -0.15181 L -0.01802 -0.08892 L 4.65278E-6 -3.76543E-6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1861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18 -0.413 L 0.22363 -0.30922 L 0.14865 -0.22222 L 0.06944 -0.15567 L 0.02495 -0.07214 L 1.70139E-6 -4.75309E-6 " pathEditMode="relative" rAng="0" ptsTypes="AAAA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09" y="2064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animBg="1"/>
      <p:bldP spid="12" grpId="0"/>
      <p:bldP spid="1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2706" y="320673"/>
            <a:ext cx="11073627" cy="838201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Yahztee</a:t>
            </a:r>
            <a:r>
              <a:rPr lang="en-US" dirty="0" smtClean="0"/>
              <a:t> - “Just one more roll?”</a:t>
            </a:r>
            <a:endParaRPr lang="en-US" dirty="0"/>
          </a:p>
        </p:txBody>
      </p:sp>
      <p:pic>
        <p:nvPicPr>
          <p:cNvPr id="3" name="Picture 2" descr="http://www.datagenetics.com/blog/january42012/y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67" y="1201646"/>
            <a:ext cx="10885481" cy="642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394373" y="6738288"/>
            <a:ext cx="22550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of rolls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1114" y="1230221"/>
            <a:ext cx="13329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Cummulative</a:t>
            </a:r>
            <a:r>
              <a:rPr lang="en-US" sz="1100" dirty="0" smtClean="0"/>
              <a:t> chance of </a:t>
            </a:r>
            <a:r>
              <a:rPr lang="en-US" sz="1100" dirty="0" err="1" smtClean="0"/>
              <a:t>Yahztee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819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228600"/>
            <a:ext cx="12379390" cy="762000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Breakdown of odds</a:t>
            </a:r>
            <a:endParaRPr lang="en-US" dirty="0"/>
          </a:p>
        </p:txBody>
      </p:sp>
      <p:pic>
        <p:nvPicPr>
          <p:cNvPr id="3" name="Picture 2" descr="http://www.datagenetics.com/blog/january42012/di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19200"/>
            <a:ext cx="11233150" cy="650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61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4800"/>
            <a:ext cx="9677400" cy="762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6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4309820" cy="464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99" l="25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810000"/>
            <a:ext cx="6096000" cy="609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91600" y="5750004"/>
            <a:ext cx="610892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38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Darts</a:t>
            </a:r>
            <a:endParaRPr lang="en-US" sz="13800" b="1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00" b="64800" l="0" r="9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3532">
            <a:off x="14975186" y="3425771"/>
            <a:ext cx="2091041" cy="285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9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path" presetSubtype="0" fill="hold" nodeType="clickEffect" p14:presetBounceEnd="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927 0.07485 L -0.16438 -0.03993 C -0.22157 -0.06462 -0.30761 -0.08063 -0.39757 -0.08063 C -0.49956 -0.08063 -0.58159 -0.06462 -0.63878 -0.03993 L -0.91232 0.07485 " pathEditMode="relative" rAng="0" ptsTypes="AAAAA" p14:bounceEnd="5000">
                                          <p:cBhvr>
                                            <p:cTn id="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085" y="-777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927 0.07485 L -0.16438 -0.03993 C -0.22157 -0.06462 -0.30761 -0.08063 -0.39757 -0.08063 C -0.49956 -0.08063 -0.58159 -0.06462 -0.63878 -0.03993 L -0.91232 0.07485 " pathEditMode="relative" rAng="0" ptsTypes="AAAAA">
                                          <p:cBhvr>
                                            <p:cTn id="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085" y="-777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33400" y="457200"/>
            <a:ext cx="10439400" cy="1371600"/>
          </a:xfrm>
          <a:prstGeom prst="rect">
            <a:avLst/>
          </a:prstGeom>
        </p:spPr>
        <p:txBody>
          <a:bodyPr/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6600" dirty="0" smtClean="0"/>
              <a:t>Where is the best place to aim on a dartboard?</a:t>
            </a:r>
            <a:br>
              <a:rPr lang="en-US" sz="6600" dirty="0" smtClean="0"/>
            </a:br>
            <a:endParaRPr lang="en-US" sz="2400" dirty="0" smtClean="0"/>
          </a:p>
          <a:p>
            <a:r>
              <a:rPr lang="en-US" sz="3600" i="1" dirty="0" smtClean="0"/>
              <a:t>(To maximize expected score)</a:t>
            </a:r>
            <a:endParaRPr lang="en-US" sz="36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0"/>
            <a:ext cx="5596467" cy="38431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48599" y="4191000"/>
            <a:ext cx="49530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It depends on how good you are!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500" y1="6965" x2="48500" y2="6965"/>
                        <a14:foregroundMark x1="49500" y1="51244" x2="49500" y2="51244"/>
                        <a14:foregroundMark x1="3500" y1="36816" x2="3500" y2="36816"/>
                      </a14:backgroundRemoval>
                    </a14:imgEffect>
                    <a14:imgEffect>
                      <a14:colorTemperature colorTemp="9170"/>
                    </a14:imgEffect>
                    <a14:imgEffect>
                      <a14:saturation sat="3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0" y="3558123"/>
            <a:ext cx="1259456" cy="126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2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11 0.16088 C 0.05338 0.16917 0.01855 0.25212 -0.0676 0.24691 C -0.19879 0.23881 -0.25033 0.17959 -0.37142 0.23881 C -0.44749 0.27392 -0.53701 0.36265 -0.60265 0.36015 C -0.7512 0.35687 -0.78256 0.26562 -0.78256 0.1821 C -0.78581 0.06404 -0.59245 -0.03511 -0.35753 -0.0461 C -0.11925 -0.0544 0.07736 0.07214 0.06011 0.16088 Z " pathEditMode="relative" rAng="10800000" ptsTypes="AAAAAAA">
                                      <p:cBhvr>
                                        <p:cTn id="9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79" y="-3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28600"/>
            <a:ext cx="7848600" cy="7848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828800"/>
            <a:ext cx="1088210" cy="107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2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accel="59000" decel="4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25926E-6 L -0.0319 0.3790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5" y="189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30" y="2286000"/>
            <a:ext cx="4219048" cy="3580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600" y="2286000"/>
            <a:ext cx="4219048" cy="3580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017" y="3200400"/>
            <a:ext cx="3057143" cy="15142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41407" y="4704176"/>
            <a:ext cx="81785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000" i="1" dirty="0">
                <a:solidFill>
                  <a:srgbClr val="0070C0"/>
                </a:solidFill>
              </a:rPr>
              <a:t>σ</a:t>
            </a:r>
          </a:p>
        </p:txBody>
      </p:sp>
      <p:sp>
        <p:nvSpPr>
          <p:cNvPr id="6" name="Rectangle 5"/>
          <p:cNvSpPr/>
          <p:nvPr/>
        </p:nvSpPr>
        <p:spPr>
          <a:xfrm>
            <a:off x="468909" y="609600"/>
            <a:ext cx="5322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“Good” Players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70046" y="630621"/>
            <a:ext cx="48221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“Bad” Players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5943" y="6477000"/>
            <a:ext cx="361990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accuracy</a:t>
            </a:r>
            <a:br>
              <a:rPr lang="en-US" dirty="0" smtClean="0"/>
            </a:br>
            <a:r>
              <a:rPr lang="en-US" dirty="0" smtClean="0"/>
              <a:t>Low standard deviation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728800" y="6477000"/>
            <a:ext cx="369364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accuracy</a:t>
            </a:r>
            <a:br>
              <a:rPr lang="en-US" dirty="0" smtClean="0"/>
            </a:br>
            <a:r>
              <a:rPr lang="en-US" dirty="0" smtClean="0"/>
              <a:t>High standard deviation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89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762000"/>
            <a:ext cx="7240010" cy="666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1" y="-575"/>
            <a:ext cx="14632442" cy="823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8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762000"/>
            <a:ext cx="7240010" cy="6668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3756"/>
            <a:ext cx="2667000" cy="23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9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ptimalA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95700" y="781050"/>
            <a:ext cx="7239000" cy="666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8800" y="2286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Animation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8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037" y="799637"/>
            <a:ext cx="6630325" cy="66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2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-609600"/>
            <a:ext cx="12573000" cy="942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2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-1371600"/>
            <a:ext cx="16230599" cy="1014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228600"/>
            <a:ext cx="112776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4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81000"/>
            <a:ext cx="11353800" cy="742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1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81000"/>
            <a:ext cx="11871783" cy="756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1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" y="212217"/>
            <a:ext cx="4648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examples: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42" y="3214325"/>
            <a:ext cx="3801005" cy="3801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142" y="-12700"/>
            <a:ext cx="4219048" cy="3580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82" y="1796712"/>
            <a:ext cx="3038899" cy="1228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468" y="2544068"/>
            <a:ext cx="3315163" cy="3486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907" y="5581498"/>
            <a:ext cx="6201640" cy="1333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956" y="100668"/>
            <a:ext cx="5029902" cy="3467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939" y="2758641"/>
            <a:ext cx="2543530" cy="2524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1" y="806878"/>
            <a:ext cx="4344006" cy="895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128623"/>
            <a:ext cx="5820587" cy="301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64" y="575653"/>
            <a:ext cx="876422" cy="876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97" y="2758641"/>
            <a:ext cx="4686954" cy="1181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654" y="3804173"/>
            <a:ext cx="1886213" cy="1886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407141" y="7216747"/>
            <a:ext cx="7467109" cy="116955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http://DataGenetics.com/blog</a:t>
            </a:r>
          </a:p>
          <a:p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074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23" y="265732"/>
            <a:ext cx="5315692" cy="5334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10" y="811832"/>
            <a:ext cx="5525271" cy="6935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176" y="430832"/>
            <a:ext cx="5525271" cy="69351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9742" y="1040432"/>
            <a:ext cx="5525271" cy="69351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0308" y="659432"/>
            <a:ext cx="5525271" cy="69351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0874" y="491067"/>
            <a:ext cx="5525271" cy="69351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1440" y="862632"/>
            <a:ext cx="5525271" cy="69351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2006" y="872067"/>
            <a:ext cx="5525271" cy="69351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2572" y="278432"/>
            <a:ext cx="5525271" cy="69351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3138" y="567267"/>
            <a:ext cx="5525271" cy="69351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23704" y="748332"/>
            <a:ext cx="5525271" cy="6935168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4270" y="775184"/>
            <a:ext cx="5525271" cy="69351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04836" y="1065832"/>
            <a:ext cx="5525271" cy="69351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95402" y="749784"/>
            <a:ext cx="5525271" cy="69351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85968" y="228600"/>
            <a:ext cx="5525271" cy="69351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76529" y="673584"/>
            <a:ext cx="5525271" cy="69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8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8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4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7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3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6x9 PowerPoint Template_September_2012_v5">
  <a:themeElements>
    <a:clrScheme name="16x9 Template - October 2012">
      <a:dk1>
        <a:srgbClr val="000000"/>
      </a:dk1>
      <a:lt1>
        <a:srgbClr val="B3B3B3"/>
      </a:lt1>
      <a:dk2>
        <a:srgbClr val="FFFFFF"/>
      </a:dk2>
      <a:lt2>
        <a:srgbClr val="333333"/>
      </a:lt2>
      <a:accent1>
        <a:srgbClr val="1C4588"/>
      </a:accent1>
      <a:accent2>
        <a:srgbClr val="4E70A7"/>
      </a:accent2>
      <a:accent3>
        <a:srgbClr val="7399D2"/>
      </a:accent3>
      <a:accent4>
        <a:srgbClr val="757575"/>
      </a:accent4>
      <a:accent5>
        <a:srgbClr val="478336"/>
      </a:accent5>
      <a:accent6>
        <a:srgbClr val="FA650C"/>
      </a:accent6>
      <a:hlink>
        <a:srgbClr val="1C4588"/>
      </a:hlink>
      <a:folHlink>
        <a:srgbClr val="7A7A7A"/>
      </a:folHlink>
    </a:clrScheme>
    <a:fontScheme name="Custom 2">
      <a:majorFont>
        <a:latin typeface="Vista Sans OT Medium"/>
        <a:ea typeface=""/>
        <a:cs typeface=""/>
      </a:majorFont>
      <a:minorFont>
        <a:latin typeface="Vista Sans OT Re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8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 PowerPoint Template_September_2012_v5.potx</Template>
  <TotalTime>14601</TotalTime>
  <Words>3473</Words>
  <Application>Microsoft Office PowerPoint</Application>
  <PresentationFormat>Custom</PresentationFormat>
  <Paragraphs>653</Paragraphs>
  <Slides>246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246</vt:i4>
      </vt:variant>
    </vt:vector>
  </HeadingPairs>
  <TitlesOfParts>
    <vt:vector size="266" baseType="lpstr">
      <vt:lpstr>Algerian</vt:lpstr>
      <vt:lpstr>Arial</vt:lpstr>
      <vt:lpstr>Arial Black</vt:lpstr>
      <vt:lpstr>Arial Rounded MT Bold</vt:lpstr>
      <vt:lpstr>Calibri</vt:lpstr>
      <vt:lpstr>Cambria Math</vt:lpstr>
      <vt:lpstr>Comic Sans MS</vt:lpstr>
      <vt:lpstr>Consolas</vt:lpstr>
      <vt:lpstr>CordiaUPC</vt:lpstr>
      <vt:lpstr>Courier New</vt:lpstr>
      <vt:lpstr>KG Ten Thousand Reasons</vt:lpstr>
      <vt:lpstr>Mistral</vt:lpstr>
      <vt:lpstr>Times New Roman</vt:lpstr>
      <vt:lpstr>Trebuchet MS</vt:lpstr>
      <vt:lpstr>Vista Sans OT Medium</vt:lpstr>
      <vt:lpstr>Vista Sans OT Reg</vt:lpstr>
      <vt:lpstr>Vivaldi</vt:lpstr>
      <vt:lpstr>Wingdings</vt:lpstr>
      <vt:lpstr>ヒラギノ角ゴ ProN W3</vt:lpstr>
      <vt:lpstr>16x9 PowerPoint Template_September_2012_v5</vt:lpstr>
      <vt:lpstr>DigiPen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Confession</vt:lpstr>
      <vt:lpstr>PowerPoint Presentation</vt:lpstr>
      <vt:lpstr>https://www.youtube.com/watch?v=rpm0gMIlc_0 </vt:lpstr>
      <vt:lpstr>PowerPoint Presentation</vt:lpstr>
      <vt:lpstr>PowerPoint Presentation</vt:lpstr>
      <vt:lpstr>Martin Gardner</vt:lpstr>
      <vt:lpstr>F425: 18        ADD       CLC           CLEAR CARRY F426: A2 02               LDX  #$2      INDEX FOR 3-BYTE ADD. F428: B5 F9     ADD1      LDA  M1,X F42A: 75 F5               ADC  M2,X     ADD A BYTE OF MANT2 TO MANT1 F42C: 95 F9               STA  M1,X F42E: CA                  DEX           INDEX TO NEXT MORE SIGNIF. BYTE. F42F: 10 F7               BPL  ADD1     LOOP UNTIL DONE. F431: 60                  RTS           RETURN F432: 06 F3     MD1       ASL  SIGN     CLEAR LSB OF SIGN. F434: 20 37 F4            JSR  ABSWAP   ABS VAL OF M1, THEN SWAP WITH M2 F437: 24 F9     ABSWAP    BIT  M1       MANT1 NEGATIVE? F439: 10 05               BPL  ABSWAP1  NO, SWAP WITH MANT2 AND RETURN. F43B: 20 A4 F4            JSR  FCOMPL   YES, COMPLEMENT IT. F43E: E6 F3               INC  SIGN     INCR SIGN, COMPLEMENTING LSB. F440: 38        ABSWAP1   SEC           SET CARRY FOR RETURN TO MUL/DIV. F441: A2 04     SWAP      LDX  #$4      INDEX FOR 4 BYTE SWAP. F443: 94 FB     SWAP1     STY  E-1,X F445: B5 F7               LDA  X1-1,X   SWAP A BYTE OF EXP/MANT1 WITH F447: B4 F3               LDY  X2-1,X   EXP/MANT2 AND LEAVE A COPY OF F449: 94 F7               STY  X1-1,X   MANT1 IN E (3 BYTES).  E+3 USED F44B: 95 F3               STA  X2-1,X F44D: CA                  DEX           ADVANCE INDEX TO NEXT BYTE F44E: D0 F3               BNE  SWAP1    LOOP UNTIL DONE. F450: 60                  RTS           RETURN F451: A9 8E     FLOAT     LDA  #$8E     INIT EXP1 TO 14, F453: 85 F8               STA  X1       THEN NORMALIZE TO FLOAT. F455: A5 F9     NORM1     LDA  M1       HIGH-ORDER MANT1 BYTE. F457: C9 C0               CMP  #$C0     UPPER TWO BITS UNEQUAL? F459: 30 0C               BMI  RTS1     YES, RETURN WITH MANT1 NORMALIZED F45B: C6 F8               DEC  X1       DECREMENT EXP1. F45D: 06 FB               ASL  M1+2 F45F: 26 FA               ROL  M1+1     SHIFT MANT1 (3 BYTES) LEFT. F461: 26 F9               ROL  M1 F463: A5 F8     NORM      LDA  X1       EXP1 ZERO? F465: D0 EE               BNE  NORM1    NO, CONTINUE NORMALIZING. F467: 60        RTS1      RTS           RETURN. F468: 20 A4 F4  FSUB      JSR  FCOMPL   CMPL MANT1,CLEARS CARRY UNLESS 0 F46B: 20 7B F4  SWPALGN   JSR  ALGNSWP  RIGHT SHIFT MANT1 OR SWAP WITH F46E: A5 F4     FADD      LDA  X2 F470: C5 F8               CMP  X1       COMPARE EXP1 WITH EXP2. F472: D0 F7               BNE  SWPALGN  IF #,SWAP ADDENDS OR ALIGN MANTS.  </vt:lpstr>
      <vt:lpstr>PowerPoint Presentation</vt:lpstr>
      <vt:lpstr>Welcome to games</vt:lpstr>
      <vt:lpstr>PowerPoint Presentation</vt:lpstr>
      <vt:lpstr>Mathematical Analysis of Games</vt:lpstr>
      <vt:lpstr>PowerPoint Presentation</vt:lpstr>
      <vt:lpstr>PowerPoint Presentation</vt:lpstr>
      <vt:lpstr>PowerPoint Presentation</vt:lpstr>
      <vt:lpstr>Two basic methods:</vt:lpstr>
      <vt:lpstr>Expected Outcome</vt:lpstr>
      <vt:lpstr>PowerPoint Presentation</vt:lpstr>
      <vt:lpstr>PowerPoint Presentation</vt:lpstr>
      <vt:lpstr>PowerPoint Presentation</vt:lpstr>
      <vt:lpstr>PowerPoint Presentation</vt:lpstr>
      <vt:lpstr>Real Game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Gaming</vt:lpstr>
      <vt:lpstr>Facebook Worldwide Monthly Active Users</vt:lpstr>
      <vt:lpstr>PowerPoint Presentation</vt:lpstr>
      <vt:lpstr>People take out their phone, on average, 250/day.  (Up from 221 times/day last year)</vt:lpstr>
      <vt:lpstr>PowerPoint Presentation</vt:lpstr>
      <vt:lpstr>PowerPoint Presentation</vt:lpstr>
      <vt:lpstr>PowerPoint Presentation</vt:lpstr>
      <vt:lpstr>“Smartphone Shipments Reach Second Highest Level for a Single Quarter as Worldwide Volumes Reach 355.2 Million in the Third Quarter”  -  IDC, October 2015</vt:lpstr>
      <vt:lpstr>PowerPoint Presentation</vt:lpstr>
      <vt:lpstr>PowerPoint Presentation</vt:lpstr>
      <vt:lpstr>Approx 5 billion mobile phones in the World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History   Lesson</vt:lpstr>
      <vt:lpstr>PowerPoint Presentation</vt:lpstr>
      <vt:lpstr>Online gaming</vt:lpstr>
      <vt:lpstr>Online gaming</vt:lpstr>
      <vt:lpstr>93% of games revenue is freemium on mobile</vt:lpstr>
      <vt:lpstr>The economic beauty of micro-transactions</vt:lpstr>
      <vt:lpstr>Which is bigger, the long tail, or the tall tail?</vt:lpstr>
      <vt:lpstr>Micro-transaction types:</vt:lpstr>
      <vt:lpstr>A/B Testing</vt:lpstr>
      <vt:lpstr>PowerPoint Presentation</vt:lpstr>
      <vt:lpstr>If you don’t measure anything, how can you see if you’ve improved?</vt:lpstr>
      <vt:lpstr>It’s the tastes of the fish, not the tastes of the fisherman </vt:lpstr>
      <vt:lpstr>Iteration is the name of the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“You can use an eraser on the drafting table or a sledge hammer on the construction site.” </vt:lpstr>
      <vt:lpstr>PowerPoint Presentation</vt:lpstr>
      <vt:lpstr>PowerPoint Presentation</vt:lpstr>
      <vt:lpstr>PowerPoint Presentation</vt:lpstr>
      <vt:lpstr>PowerPoint Presentation</vt:lpstr>
      <vt:lpstr>ARM</vt:lpstr>
      <vt:lpstr>PowerPoint Presentation</vt:lpstr>
      <vt:lpstr>If you build it, they will come (NOT!)</vt:lpstr>
      <vt:lpstr>PowerPoint Presentation</vt:lpstr>
      <vt:lpstr>PowerPoint Presentation</vt:lpstr>
      <vt:lpstr>86% of all apps downloaded from the AppStore are from the top 10 charts.</vt:lpstr>
      <vt:lpstr>User acquisition costs are probably your single biggest expense?</vt:lpstr>
      <vt:lpstr>ARM</vt:lpstr>
      <vt:lpstr>PowerPoint Presentation</vt:lpstr>
      <vt:lpstr>What problem are you trying to solve …?</vt:lpstr>
      <vt:lpstr>Metrics</vt:lpstr>
      <vt:lpstr>PowerPoint Presentation</vt:lpstr>
      <vt:lpstr>Your job is to line-up the blind dates …</vt:lpstr>
      <vt:lpstr>PowerPoint Presentation</vt:lpstr>
      <vt:lpstr>Only 16% of apps get a third date!*</vt:lpstr>
      <vt:lpstr>PowerPoint Presentation</vt:lpstr>
      <vt:lpstr>Over half of all reddit posts go completely ignored</vt:lpstr>
      <vt:lpstr>PowerPoint Presentation</vt:lpstr>
      <vt:lpstr>PowerPoint Presentation</vt:lpstr>
      <vt:lpstr>PowerPoint Presentation</vt:lpstr>
      <vt:lpstr>PowerPoint Presentation</vt:lpstr>
      <vt:lpstr>Fix the bucket first</vt:lpstr>
      <vt:lpstr>PowerPoint Presentation</vt:lpstr>
      <vt:lpstr>Life Time Value (Marathon, not sprint)</vt:lpstr>
      <vt:lpstr>Don’t leave green on the screen!</vt:lpstr>
      <vt:lpstr>Value of Facebook connected players</vt:lpstr>
      <vt:lpstr>PowerPoint Presentation</vt:lpstr>
      <vt:lpstr>PowerPoint Presentation</vt:lpstr>
      <vt:lpstr>PowerPoint Presentation</vt:lpstr>
      <vt:lpstr>First In, Last Out</vt:lpstr>
      <vt:lpstr>PowerPoint Presentation</vt:lpstr>
      <vt:lpstr>Resurrection</vt:lpstr>
      <vt:lpstr>93% of games revenue is freemium on mobile</vt:lpstr>
      <vt:lpstr>PowerPoint Presentation</vt:lpstr>
      <vt:lpstr>PowerPoint Presentation</vt:lpstr>
      <vt:lpstr>Keep at it – Everything compounds!</vt:lpstr>
      <vt:lpstr>PowerPoint Presentation</vt:lpstr>
      <vt:lpstr>Which is bigger, the long tail, or the tall tail?</vt:lpstr>
      <vt:lpstr>Which comes first, the chicken or the egg … </vt:lpstr>
      <vt:lpstr>It’s not all about the person</vt:lpstr>
      <vt:lpstr>PowerPoint Presentation</vt:lpstr>
      <vt:lpstr>It’s horses for courses</vt:lpstr>
      <vt:lpstr>Lifetime analysis of spending in games</vt:lpstr>
      <vt:lpstr>Lifetime Spend</vt:lpstr>
      <vt:lpstr>Different volumes of lifetime spend</vt:lpstr>
      <vt:lpstr>PowerPoint Presentation</vt:lpstr>
      <vt:lpstr>It’s horses for courses</vt:lpstr>
      <vt:lpstr>Cross-Correlations</vt:lpstr>
      <vt:lpstr>Serially monogamous, or spreading the love?</vt:lpstr>
      <vt:lpstr>PowerPoint Presentation</vt:lpstr>
      <vt:lpstr>PowerPoint Presentation</vt:lpstr>
      <vt:lpstr>Analytics in Marketing</vt:lpstr>
      <vt:lpstr>PowerPoint Presentation</vt:lpstr>
      <vt:lpstr>Which icon would you use for a kids game?</vt:lpstr>
      <vt:lpstr>PowerPoint Presentation</vt:lpstr>
      <vt:lpstr>Price Sensitivity Behavior</vt:lpstr>
      <vt:lpstr>Different people behave different ways</vt:lpstr>
      <vt:lpstr>Wave</vt:lpstr>
      <vt:lpstr>Micro-transactions</vt:lpstr>
      <vt:lpstr>In game currency …</vt:lpstr>
      <vt:lpstr>PowerPoint Presentation</vt:lpstr>
      <vt:lpstr>WTF?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Making Good Offer, or frightening people away?</vt:lpstr>
      <vt:lpstr>PowerPoint Presentation</vt:lpstr>
      <vt:lpstr>What math is this ?!?!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Rabideau</dc:creator>
  <cp:lastModifiedBy>Nick Berry</cp:lastModifiedBy>
  <cp:revision>642</cp:revision>
  <dcterms:created xsi:type="dcterms:W3CDTF">2012-04-03T22:16:51Z</dcterms:created>
  <dcterms:modified xsi:type="dcterms:W3CDTF">2016-01-31T08:10:01Z</dcterms:modified>
</cp:coreProperties>
</file>