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64" r:id="rId4"/>
    <p:sldId id="310" r:id="rId5"/>
    <p:sldId id="311" r:id="rId6"/>
    <p:sldId id="276" r:id="rId7"/>
    <p:sldId id="337" r:id="rId8"/>
    <p:sldId id="338" r:id="rId9"/>
    <p:sldId id="339" r:id="rId10"/>
    <p:sldId id="336" r:id="rId11"/>
    <p:sldId id="272" r:id="rId12"/>
    <p:sldId id="316" r:id="rId13"/>
    <p:sldId id="322" r:id="rId14"/>
    <p:sldId id="319" r:id="rId15"/>
    <p:sldId id="320" r:id="rId16"/>
    <p:sldId id="356" r:id="rId17"/>
    <p:sldId id="292" r:id="rId18"/>
    <p:sldId id="296" r:id="rId19"/>
    <p:sldId id="298" r:id="rId20"/>
    <p:sldId id="301" r:id="rId21"/>
    <p:sldId id="308" r:id="rId22"/>
    <p:sldId id="300" r:id="rId23"/>
    <p:sldId id="306" r:id="rId24"/>
    <p:sldId id="303" r:id="rId25"/>
    <p:sldId id="302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293" r:id="rId34"/>
    <p:sldId id="294" r:id="rId35"/>
    <p:sldId id="307" r:id="rId36"/>
    <p:sldId id="352" r:id="rId37"/>
    <p:sldId id="270" r:id="rId38"/>
    <p:sldId id="351" r:id="rId39"/>
    <p:sldId id="353" r:id="rId40"/>
    <p:sldId id="357" r:id="rId41"/>
    <p:sldId id="354" r:id="rId42"/>
    <p:sldId id="358" r:id="rId43"/>
    <p:sldId id="359" r:id="rId44"/>
    <p:sldId id="360" r:id="rId45"/>
    <p:sldId id="36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0E1"/>
    <a:srgbClr val="FFD9E5"/>
    <a:srgbClr val="FFD9C7"/>
    <a:srgbClr val="26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171" autoAdjust="0"/>
  </p:normalViewPr>
  <p:slideViewPr>
    <p:cSldViewPr snapToGrid="0">
      <p:cViewPr>
        <p:scale>
          <a:sx n="60" d="100"/>
          <a:sy n="60" d="100"/>
        </p:scale>
        <p:origin x="-147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Transfer\Recovered%20HardDrive\My%20Documents\Sheets\QBR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social%20netwoek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84465060679297E-2"/>
          <c:y val="4.5605928046872926E-2"/>
          <c:w val="0.914565369922819"/>
          <c:h val="0.849388106789681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7"/>
              <c:layout>
                <c:manualLayout>
                  <c:x val="3.1151421492875281E-3"/>
                  <c:y val="2.2288197581859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  <a:lumOff val="15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Sheet1!$A$1:$A$8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5.5</c:v>
                </c:pt>
                <c:pt idx="3">
                  <c:v>12</c:v>
                </c:pt>
                <c:pt idx="4">
                  <c:v>50</c:v>
                </c:pt>
                <c:pt idx="5">
                  <c:v>100</c:v>
                </c:pt>
                <c:pt idx="6">
                  <c:v>350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74062464"/>
        <c:axId val="77508992"/>
      </c:barChart>
      <c:catAx>
        <c:axId val="740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508992"/>
        <c:crosses val="autoZero"/>
        <c:auto val="1"/>
        <c:lblAlgn val="ctr"/>
        <c:lblOffset val="100"/>
        <c:noMultiLvlLbl val="0"/>
      </c:catAx>
      <c:valAx>
        <c:axId val="77508992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062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5956096"/>
        <c:axId val="85957632"/>
      </c:barChart>
      <c:catAx>
        <c:axId val="8595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5957632"/>
        <c:crosses val="autoZero"/>
        <c:auto val="1"/>
        <c:lblAlgn val="ctr"/>
        <c:lblOffset val="100"/>
        <c:noMultiLvlLbl val="0"/>
      </c:catAx>
      <c:valAx>
        <c:axId val="859576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595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8027648366870807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8303872"/>
        <c:axId val="88317952"/>
      </c:barChart>
      <c:catAx>
        <c:axId val="88303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8317952"/>
        <c:crosses val="autoZero"/>
        <c:auto val="1"/>
        <c:lblAlgn val="ctr"/>
        <c:lblOffset val="100"/>
        <c:noMultiLvlLbl val="0"/>
      </c:catAx>
      <c:valAx>
        <c:axId val="8831795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8303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1945526040015"/>
          <c:y val="2.7322652376786234E-2"/>
          <c:w val="0.70002547758453271"/>
          <c:h val="0.813103492271799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8325120"/>
        <c:axId val="88331008"/>
      </c:barChart>
      <c:catAx>
        <c:axId val="88325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8331008"/>
        <c:crosses val="autoZero"/>
        <c:auto val="1"/>
        <c:lblAlgn val="ctr"/>
        <c:lblOffset val="100"/>
        <c:noMultiLvlLbl val="0"/>
      </c:catAx>
      <c:valAx>
        <c:axId val="883310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832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0"/>
          <c:order val="0"/>
          <c:tx>
            <c:strRef>
              <c:f>Composite!$L$1</c:f>
              <c:strCache>
                <c:ptCount val="1"/>
                <c:pt idx="0">
                  <c:v>Pogo 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cat>
            <c:numRef>
              <c:f>Composite!$A$2:$A$138</c:f>
              <c:numCache>
                <c:formatCode>m/d/yyyy</c:formatCode>
                <c:ptCount val="13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</c:numCache>
            </c:numRef>
          </c:cat>
          <c:val>
            <c:numRef>
              <c:f>Composite!$L$2:$L$140</c:f>
              <c:numCache>
                <c:formatCode>General</c:formatCode>
                <c:ptCount val="139"/>
                <c:pt idx="0">
                  <c:v>4964</c:v>
                </c:pt>
                <c:pt idx="1">
                  <c:v>6805</c:v>
                </c:pt>
                <c:pt idx="2">
                  <c:v>7733</c:v>
                </c:pt>
                <c:pt idx="3">
                  <c:v>8378</c:v>
                </c:pt>
                <c:pt idx="4">
                  <c:v>8900</c:v>
                </c:pt>
                <c:pt idx="5">
                  <c:v>10131</c:v>
                </c:pt>
                <c:pt idx="6">
                  <c:v>11785</c:v>
                </c:pt>
                <c:pt idx="7">
                  <c:v>11668</c:v>
                </c:pt>
                <c:pt idx="8">
                  <c:v>12174</c:v>
                </c:pt>
                <c:pt idx="9">
                  <c:v>12210</c:v>
                </c:pt>
                <c:pt idx="10">
                  <c:v>13056</c:v>
                </c:pt>
                <c:pt idx="11">
                  <c:v>17239</c:v>
                </c:pt>
                <c:pt idx="12">
                  <c:v>20240</c:v>
                </c:pt>
                <c:pt idx="13">
                  <c:v>23368</c:v>
                </c:pt>
                <c:pt idx="14">
                  <c:v>24048</c:v>
                </c:pt>
                <c:pt idx="15">
                  <c:v>30912</c:v>
                </c:pt>
                <c:pt idx="16">
                  <c:v>38793</c:v>
                </c:pt>
                <c:pt idx="17">
                  <c:v>45183</c:v>
                </c:pt>
                <c:pt idx="18">
                  <c:v>44337</c:v>
                </c:pt>
                <c:pt idx="19">
                  <c:v>51430</c:v>
                </c:pt>
                <c:pt idx="20">
                  <c:v>54985</c:v>
                </c:pt>
                <c:pt idx="21">
                  <c:v>54856</c:v>
                </c:pt>
                <c:pt idx="22">
                  <c:v>58009</c:v>
                </c:pt>
                <c:pt idx="23">
                  <c:v>63640</c:v>
                </c:pt>
                <c:pt idx="24">
                  <c:v>71874</c:v>
                </c:pt>
                <c:pt idx="25">
                  <c:v>75412</c:v>
                </c:pt>
                <c:pt idx="26">
                  <c:v>78368</c:v>
                </c:pt>
                <c:pt idx="27">
                  <c:v>88853</c:v>
                </c:pt>
                <c:pt idx="28">
                  <c:v>86452</c:v>
                </c:pt>
                <c:pt idx="29">
                  <c:v>85109</c:v>
                </c:pt>
                <c:pt idx="30">
                  <c:v>85881</c:v>
                </c:pt>
                <c:pt idx="31">
                  <c:v>105096</c:v>
                </c:pt>
                <c:pt idx="32">
                  <c:v>111993</c:v>
                </c:pt>
                <c:pt idx="33">
                  <c:v>118291</c:v>
                </c:pt>
                <c:pt idx="34">
                  <c:v>133632</c:v>
                </c:pt>
                <c:pt idx="35">
                  <c:v>140122</c:v>
                </c:pt>
                <c:pt idx="36">
                  <c:v>147984</c:v>
                </c:pt>
                <c:pt idx="37">
                  <c:v>157131</c:v>
                </c:pt>
                <c:pt idx="38">
                  <c:v>169847</c:v>
                </c:pt>
                <c:pt idx="39">
                  <c:v>182090</c:v>
                </c:pt>
                <c:pt idx="40">
                  <c:v>185879</c:v>
                </c:pt>
                <c:pt idx="41">
                  <c:v>178788</c:v>
                </c:pt>
                <c:pt idx="42">
                  <c:v>176056</c:v>
                </c:pt>
                <c:pt idx="43">
                  <c:v>176792</c:v>
                </c:pt>
                <c:pt idx="44">
                  <c:v>179085</c:v>
                </c:pt>
                <c:pt idx="45">
                  <c:v>181320</c:v>
                </c:pt>
                <c:pt idx="46">
                  <c:v>186744</c:v>
                </c:pt>
                <c:pt idx="47">
                  <c:v>195574</c:v>
                </c:pt>
                <c:pt idx="48">
                  <c:v>201269</c:v>
                </c:pt>
                <c:pt idx="49">
                  <c:v>217116</c:v>
                </c:pt>
                <c:pt idx="50">
                  <c:v>225600</c:v>
                </c:pt>
                <c:pt idx="51">
                  <c:v>218115</c:v>
                </c:pt>
                <c:pt idx="52">
                  <c:v>200772</c:v>
                </c:pt>
                <c:pt idx="53">
                  <c:v>195099</c:v>
                </c:pt>
                <c:pt idx="54">
                  <c:v>236277</c:v>
                </c:pt>
                <c:pt idx="55">
                  <c:v>193122</c:v>
                </c:pt>
                <c:pt idx="56">
                  <c:v>200767</c:v>
                </c:pt>
                <c:pt idx="57">
                  <c:v>212060</c:v>
                </c:pt>
                <c:pt idx="58">
                  <c:v>214230</c:v>
                </c:pt>
                <c:pt idx="59">
                  <c:v>237258</c:v>
                </c:pt>
                <c:pt idx="60">
                  <c:v>253006</c:v>
                </c:pt>
                <c:pt idx="61">
                  <c:v>270067</c:v>
                </c:pt>
                <c:pt idx="62">
                  <c:v>263891</c:v>
                </c:pt>
                <c:pt idx="63">
                  <c:v>269482</c:v>
                </c:pt>
                <c:pt idx="64">
                  <c:v>281859</c:v>
                </c:pt>
                <c:pt idx="65">
                  <c:v>271048</c:v>
                </c:pt>
                <c:pt idx="66">
                  <c:v>266387</c:v>
                </c:pt>
                <c:pt idx="67">
                  <c:v>277702</c:v>
                </c:pt>
                <c:pt idx="68">
                  <c:v>290548</c:v>
                </c:pt>
                <c:pt idx="69">
                  <c:v>280559</c:v>
                </c:pt>
                <c:pt idx="70">
                  <c:v>292061</c:v>
                </c:pt>
                <c:pt idx="71">
                  <c:v>296731</c:v>
                </c:pt>
                <c:pt idx="72">
                  <c:v>304294</c:v>
                </c:pt>
                <c:pt idx="73">
                  <c:v>312504</c:v>
                </c:pt>
                <c:pt idx="74">
                  <c:v>308768</c:v>
                </c:pt>
                <c:pt idx="75">
                  <c:v>323462</c:v>
                </c:pt>
                <c:pt idx="76">
                  <c:v>323390</c:v>
                </c:pt>
                <c:pt idx="77">
                  <c:v>305087</c:v>
                </c:pt>
                <c:pt idx="78">
                  <c:v>296656</c:v>
                </c:pt>
                <c:pt idx="79">
                  <c:v>297640</c:v>
                </c:pt>
                <c:pt idx="80">
                  <c:v>310326</c:v>
                </c:pt>
                <c:pt idx="81">
                  <c:v>302646</c:v>
                </c:pt>
                <c:pt idx="82">
                  <c:v>331983</c:v>
                </c:pt>
                <c:pt idx="83">
                  <c:v>313030</c:v>
                </c:pt>
                <c:pt idx="84">
                  <c:v>309749</c:v>
                </c:pt>
                <c:pt idx="85">
                  <c:v>312661</c:v>
                </c:pt>
                <c:pt idx="86">
                  <c:v>307840</c:v>
                </c:pt>
                <c:pt idx="87">
                  <c:v>321590</c:v>
                </c:pt>
                <c:pt idx="88">
                  <c:v>316738</c:v>
                </c:pt>
                <c:pt idx="89">
                  <c:v>306439</c:v>
                </c:pt>
                <c:pt idx="90">
                  <c:v>317775</c:v>
                </c:pt>
                <c:pt idx="91">
                  <c:v>326921</c:v>
                </c:pt>
                <c:pt idx="92">
                  <c:v>361608</c:v>
                </c:pt>
                <c:pt idx="93">
                  <c:v>346620</c:v>
                </c:pt>
                <c:pt idx="94">
                  <c:v>354989</c:v>
                </c:pt>
                <c:pt idx="95">
                  <c:v>335669</c:v>
                </c:pt>
                <c:pt idx="96">
                  <c:v>318668</c:v>
                </c:pt>
                <c:pt idx="97">
                  <c:v>394909</c:v>
                </c:pt>
                <c:pt idx="98">
                  <c:v>326060</c:v>
                </c:pt>
                <c:pt idx="99">
                  <c:v>370000</c:v>
                </c:pt>
                <c:pt idx="100">
                  <c:v>350000</c:v>
                </c:pt>
                <c:pt idx="101">
                  <c:v>323559</c:v>
                </c:pt>
                <c:pt idx="102">
                  <c:v>336037</c:v>
                </c:pt>
                <c:pt idx="103">
                  <c:v>364203</c:v>
                </c:pt>
                <c:pt idx="104">
                  <c:v>354142</c:v>
                </c:pt>
                <c:pt idx="105">
                  <c:v>353959</c:v>
                </c:pt>
                <c:pt idx="106">
                  <c:v>358208</c:v>
                </c:pt>
                <c:pt idx="107">
                  <c:v>365953</c:v>
                </c:pt>
                <c:pt idx="108">
                  <c:v>354147</c:v>
                </c:pt>
                <c:pt idx="109">
                  <c:v>375944</c:v>
                </c:pt>
                <c:pt idx="110">
                  <c:v>394833</c:v>
                </c:pt>
                <c:pt idx="111">
                  <c:v>366327</c:v>
                </c:pt>
                <c:pt idx="112">
                  <c:v>387089</c:v>
                </c:pt>
                <c:pt idx="113">
                  <c:v>382827</c:v>
                </c:pt>
                <c:pt idx="114">
                  <c:v>359699</c:v>
                </c:pt>
                <c:pt idx="115">
                  <c:v>400000</c:v>
                </c:pt>
                <c:pt idx="116">
                  <c:v>396686</c:v>
                </c:pt>
                <c:pt idx="117">
                  <c:v>392362</c:v>
                </c:pt>
                <c:pt idx="118">
                  <c:v>391854</c:v>
                </c:pt>
                <c:pt idx="119">
                  <c:v>386827</c:v>
                </c:pt>
                <c:pt idx="120">
                  <c:v>367226</c:v>
                </c:pt>
                <c:pt idx="121">
                  <c:v>400648</c:v>
                </c:pt>
                <c:pt idx="122">
                  <c:v>388334</c:v>
                </c:pt>
                <c:pt idx="123">
                  <c:v>389012.1</c:v>
                </c:pt>
                <c:pt idx="124">
                  <c:v>381000</c:v>
                </c:pt>
                <c:pt idx="125">
                  <c:v>381000</c:v>
                </c:pt>
                <c:pt idx="126">
                  <c:v>381436</c:v>
                </c:pt>
                <c:pt idx="127">
                  <c:v>366172</c:v>
                </c:pt>
                <c:pt idx="128">
                  <c:v>376423</c:v>
                </c:pt>
                <c:pt idx="129">
                  <c:v>388318</c:v>
                </c:pt>
                <c:pt idx="130">
                  <c:v>376817</c:v>
                </c:pt>
                <c:pt idx="131">
                  <c:v>373966</c:v>
                </c:pt>
                <c:pt idx="132">
                  <c:v>345696</c:v>
                </c:pt>
                <c:pt idx="133">
                  <c:v>333183</c:v>
                </c:pt>
                <c:pt idx="134">
                  <c:v>349484</c:v>
                </c:pt>
                <c:pt idx="135">
                  <c:v>319712</c:v>
                </c:pt>
                <c:pt idx="136">
                  <c:v>325895</c:v>
                </c:pt>
                <c:pt idx="137">
                  <c:v>310214</c:v>
                </c:pt>
                <c:pt idx="138">
                  <c:v>294002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27296"/>
        <c:axId val="75528832"/>
      </c:lineChart>
      <c:dateAx>
        <c:axId val="755272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75528832"/>
        <c:crosses val="autoZero"/>
        <c:auto val="1"/>
        <c:lblOffset val="100"/>
        <c:baseTimeUnit val="months"/>
      </c:dateAx>
      <c:valAx>
        <c:axId val="7552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2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76177701558136E-2"/>
          <c:y val="2.3809523809523808E-2"/>
          <c:w val="0.8624315549343311"/>
          <c:h val="0.921966117871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Sheet3!$B$2:$B$25</c:f>
              <c:strCache>
                <c:ptCount val="24"/>
                <c:pt idx="0">
                  <c:v>Facebook</c:v>
                </c:pt>
                <c:pt idx="1">
                  <c:v>Qzone</c:v>
                </c:pt>
                <c:pt idx="2">
                  <c:v>Habbo</c:v>
                </c:pt>
                <c:pt idx="3">
                  <c:v>MySpace</c:v>
                </c:pt>
                <c:pt idx="4">
                  <c:v>Bebo</c:v>
                </c:pt>
                <c:pt idx="5">
                  <c:v>Orkut</c:v>
                </c:pt>
                <c:pt idx="6">
                  <c:v>Friendster</c:v>
                </c:pt>
                <c:pt idx="7">
                  <c:v>Vkontakte</c:v>
                </c:pt>
                <c:pt idx="8">
                  <c:v>hi5</c:v>
                </c:pt>
                <c:pt idx="9">
                  <c:v>Twitter</c:v>
                </c:pt>
                <c:pt idx="10">
                  <c:v>LinkedIn</c:v>
                </c:pt>
                <c:pt idx="11">
                  <c:v>Tagged</c:v>
                </c:pt>
                <c:pt idx="12">
                  <c:v>Badoo</c:v>
                </c:pt>
                <c:pt idx="13">
                  <c:v>Netlog</c:v>
                </c:pt>
                <c:pt idx="14">
                  <c:v>Flixster</c:v>
                </c:pt>
                <c:pt idx="15">
                  <c:v>MyLife</c:v>
                </c:pt>
                <c:pt idx="16">
                  <c:v>Classmates.com</c:v>
                </c:pt>
                <c:pt idx="17">
                  <c:v>Odnoklassniki</c:v>
                </c:pt>
                <c:pt idx="18">
                  <c:v>Flickr</c:v>
                </c:pt>
                <c:pt idx="19">
                  <c:v>WeeWorld</c:v>
                </c:pt>
                <c:pt idx="20">
                  <c:v>Viadeo</c:v>
                </c:pt>
                <c:pt idx="21">
                  <c:v>Last.fm</c:v>
                </c:pt>
                <c:pt idx="22">
                  <c:v>MyHeritage</c:v>
                </c:pt>
                <c:pt idx="23">
                  <c:v>Xanga</c:v>
                </c:pt>
              </c:strCache>
            </c:strRef>
          </c:cat>
          <c:val>
            <c:numRef>
              <c:f>Sheet3!$C$2:$C$25</c:f>
              <c:numCache>
                <c:formatCode>#,##0</c:formatCode>
                <c:ptCount val="24"/>
                <c:pt idx="0">
                  <c:v>600000000</c:v>
                </c:pt>
                <c:pt idx="1">
                  <c:v>200000000</c:v>
                </c:pt>
                <c:pt idx="2">
                  <c:v>162000000</c:v>
                </c:pt>
                <c:pt idx="3">
                  <c:v>130000000</c:v>
                </c:pt>
                <c:pt idx="4">
                  <c:v>117000000</c:v>
                </c:pt>
                <c:pt idx="5">
                  <c:v>100000000</c:v>
                </c:pt>
                <c:pt idx="6">
                  <c:v>90000000</c:v>
                </c:pt>
                <c:pt idx="7">
                  <c:v>81500000</c:v>
                </c:pt>
                <c:pt idx="8">
                  <c:v>80000000</c:v>
                </c:pt>
                <c:pt idx="9">
                  <c:v>75000000</c:v>
                </c:pt>
                <c:pt idx="10">
                  <c:v>75000000</c:v>
                </c:pt>
                <c:pt idx="11">
                  <c:v>70000000</c:v>
                </c:pt>
                <c:pt idx="12">
                  <c:v>69000000</c:v>
                </c:pt>
                <c:pt idx="13">
                  <c:v>65126000.000000007</c:v>
                </c:pt>
                <c:pt idx="14">
                  <c:v>63000000</c:v>
                </c:pt>
                <c:pt idx="15">
                  <c:v>51000000</c:v>
                </c:pt>
                <c:pt idx="16">
                  <c:v>50000000</c:v>
                </c:pt>
                <c:pt idx="17">
                  <c:v>45000000</c:v>
                </c:pt>
                <c:pt idx="18">
                  <c:v>32000000</c:v>
                </c:pt>
                <c:pt idx="19">
                  <c:v>30000000</c:v>
                </c:pt>
                <c:pt idx="20">
                  <c:v>30000000</c:v>
                </c:pt>
                <c:pt idx="21">
                  <c:v>30000000</c:v>
                </c:pt>
                <c:pt idx="22">
                  <c:v>30000000</c:v>
                </c:pt>
                <c:pt idx="23">
                  <c:v>27000000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75657600"/>
        <c:axId val="75659136"/>
      </c:barChart>
      <c:catAx>
        <c:axId val="756576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5659136"/>
        <c:crosses val="autoZero"/>
        <c:auto val="1"/>
        <c:lblAlgn val="ctr"/>
        <c:lblOffset val="100"/>
        <c:noMultiLvlLbl val="0"/>
      </c:catAx>
      <c:valAx>
        <c:axId val="75659136"/>
        <c:scaling>
          <c:orientation val="minMax"/>
          <c:max val="6000000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75657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5695616"/>
        <c:axId val="75697152"/>
      </c:barChart>
      <c:catAx>
        <c:axId val="7569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  <a:cs typeface="Arial" pitchFamily="34" charset="0"/>
              </a:defRPr>
            </a:pPr>
            <a:endParaRPr lang="en-US"/>
          </a:p>
        </c:txPr>
        <c:crossAx val="75697152"/>
        <c:crosses val="autoZero"/>
        <c:auto val="1"/>
        <c:lblAlgn val="ctr"/>
        <c:lblOffset val="100"/>
        <c:noMultiLvlLbl val="0"/>
      </c:catAx>
      <c:valAx>
        <c:axId val="7569715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69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5713536"/>
        <c:axId val="85209856"/>
      </c:barChart>
      <c:catAx>
        <c:axId val="7571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5209856"/>
        <c:crosses val="autoZero"/>
        <c:auto val="1"/>
        <c:lblAlgn val="ctr"/>
        <c:lblOffset val="100"/>
        <c:noMultiLvlLbl val="0"/>
      </c:catAx>
      <c:valAx>
        <c:axId val="8520985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571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5615360"/>
        <c:axId val="85616896"/>
      </c:barChart>
      <c:catAx>
        <c:axId val="85615360"/>
        <c:scaling>
          <c:orientation val="minMax"/>
        </c:scaling>
        <c:delete val="0"/>
        <c:axPos val="b"/>
        <c:majorTickMark val="out"/>
        <c:minorTickMark val="none"/>
        <c:tickLblPos val="nextTo"/>
        <c:crossAx val="85616896"/>
        <c:crosses val="autoZero"/>
        <c:auto val="1"/>
        <c:lblAlgn val="ctr"/>
        <c:lblOffset val="100"/>
        <c:noMultiLvlLbl val="0"/>
      </c:catAx>
      <c:valAx>
        <c:axId val="8561689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561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81222416469699721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6513920"/>
        <c:axId val="86515712"/>
      </c:barChart>
      <c:catAx>
        <c:axId val="8651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515712"/>
        <c:crosses val="autoZero"/>
        <c:auto val="1"/>
        <c:lblAlgn val="ctr"/>
        <c:lblOffset val="100"/>
        <c:noMultiLvlLbl val="0"/>
      </c:catAx>
      <c:valAx>
        <c:axId val="8651571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651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214288289894"/>
          <c:y val="2.8355841247478395E-2"/>
          <c:w val="0.80690666537134159"/>
          <c:h val="0.8053959454124007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6522880"/>
        <c:axId val="86532864"/>
      </c:barChart>
      <c:catAx>
        <c:axId val="86522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532864"/>
        <c:crosses val="autoZero"/>
        <c:auto val="1"/>
        <c:lblAlgn val="ctr"/>
        <c:lblOffset val="100"/>
        <c:noMultiLvlLbl val="0"/>
      </c:catAx>
      <c:valAx>
        <c:axId val="865328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652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7564624399375"/>
          <c:y val="2.9637467191601048E-2"/>
          <c:w val="0.815139854132229"/>
          <c:h val="0.7919154636920384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6544384"/>
        <c:axId val="86545920"/>
      </c:barChart>
      <c:catAx>
        <c:axId val="8654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545920"/>
        <c:crosses val="autoZero"/>
        <c:auto val="1"/>
        <c:lblAlgn val="ctr"/>
        <c:lblOffset val="100"/>
        <c:noMultiLvlLbl val="0"/>
      </c:catAx>
      <c:valAx>
        <c:axId val="865459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6544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DBC-146E-420B-9FBA-6DC6DB3E9C0A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microsoft.com/office/2007/relationships/hdphoto" Target="../media/hdphoto2.wdp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1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o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092575"/>
            <a:ext cx="3775587" cy="860425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Nick Berry</a:t>
            </a:r>
            <a:endParaRPr lang="en-US" sz="600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355"/>
            <a:ext cx="8991600" cy="2533445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</a:rPr>
              <a:t>Demographic analysis of </a:t>
            </a:r>
            <a:r>
              <a:rPr lang="en-US" sz="6000" dirty="0" err="1" smtClean="0">
                <a:solidFill>
                  <a:schemeClr val="tx1"/>
                </a:solidFill>
              </a:rPr>
              <a:t>FaceBook</a:t>
            </a:r>
            <a:r>
              <a:rPr lang="en-US" sz="6000" dirty="0" smtClean="0">
                <a:solidFill>
                  <a:schemeClr val="tx1"/>
                </a:solidFill>
              </a:rPr>
              <a:t> users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543325"/>
            <a:ext cx="567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/>
              </a:rPr>
              <a:t>All logos and trademarks in this presentation are property of their respective owners.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96" y="4797623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</a:rPr>
              <a:t>M.Eng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err="1" smtClean="0">
                <a:solidFill>
                  <a:srgbClr val="FF0000"/>
                </a:solidFill>
              </a:rPr>
              <a:t>ARAeS</a:t>
            </a:r>
            <a:r>
              <a:rPr lang="en-US" sz="1400" i="1" dirty="0" smtClean="0">
                <a:solidFill>
                  <a:srgbClr val="FF0000"/>
                </a:solidFill>
              </a:rPr>
              <a:t>, CIPP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76200"/>
            <a:ext cx="640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Worldwide Registrations – Social Networks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05794"/>
              </p:ext>
            </p:extLst>
          </p:nvPr>
        </p:nvGraphicFramePr>
        <p:xfrm>
          <a:off x="32656" y="570391"/>
          <a:ext cx="9111343" cy="544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89350" y="990600"/>
            <a:ext cx="577850" cy="4648200"/>
            <a:chOff x="3689350" y="990600"/>
            <a:chExt cx="577850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89350" y="2934686"/>
              <a:ext cx="577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2535" y="855292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231" y="53681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926068"/>
            <a:ext cx="2977706" cy="369332"/>
            <a:chOff x="5181600" y="926068"/>
            <a:chExt cx="29777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926068"/>
              <a:ext cx="89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926068"/>
            <a:ext cx="2895600" cy="369332"/>
            <a:chOff x="914400" y="926068"/>
            <a:chExt cx="28956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25908" y="926068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1219200"/>
            <a:ext cx="8001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76400" y="5487590"/>
            <a:ext cx="6781799" cy="2297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68269"/>
            <a:ext cx="1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4840069"/>
            <a:ext cx="230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2" y="1452113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1458 0.2659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328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1406 0.2652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399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 0.18218 C 0 0.26435 -0.12656 0.36597 -0.22934 0.36597 L -0.45833 0.36597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9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3.33333E-6 0.18171 C 3.33333E-6 0.26412 -0.05712 0.36597 -0.1033 0.36597 L -0.20625 0.36597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0.18287 C 0.00017 0.26458 0.0158 0.36597 0.02899 0.36597 L 0.05833 0.36597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3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Countries … Different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72065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49" y="77206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5" y="78500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1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14328 C -0.00035 0.20833 -0.13559 0.28819 -0.24514 0.28819 L -0.48958 0.28819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14236 C 0 0.20695 -0.06649 0.28681 -0.12031 0.28681 L -0.23958 0.28681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9 L 4.44444E-6 0.14259 C 4.44444E-6 0.20695 0.00277 0.28681 0.00538 0.28681 L 0.01111 0.28681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3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4306 C -1.66667E-6 0.20718 0.07274 0.28681 0.13351 0.28681 L 0.26771 0.28681 " pathEditMode="relative" rAng="5400000" ptsTypes="FfFF">
                                      <p:cBhvr>
                                        <p:cTn id="5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0018 0.23819 C -0.00018 0.34583 -0.13577 0.47824 -0.24566 0.47824 L -0.49045 0.47824 " pathEditMode="relative" rAng="5400000" ptsTypes="FfFF">
                                      <p:cBhvr>
                                        <p:cTn id="7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9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-0.00018 0.23865 C -0.00018 0.34606 -0.06667 0.47824 -0.12049 0.47824 L -0.24045 0.47824 " pathEditMode="relative" rAng="5400000" ptsTypes="FfFF">
                                      <p:cBhvr>
                                        <p:cTn id="8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2391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0.00017 0.23819 C 0.00017 0.34537 0.00243 0.47824 0.00451 0.47824 L 0.00955 0.47824 " pathEditMode="relative" rAng="5400000" ptsTypes="FfFF">
                                      <p:cBhvr>
                                        <p:cTn id="9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39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2375 C -3.33333E-6 0.34514 0.07257 0.47778 0.1323 0.47778 L 0.26667 0.47778 " pathEditMode="relative" rAng="5400000" ptsTypes="FfFF">
                                      <p:cBhvr>
                                        <p:cTn id="1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876300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2" y="1397000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1824038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042988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544888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725988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7" y="4016375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3111500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46374"/>
            <a:ext cx="1619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116138"/>
            <a:ext cx="1628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087813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474913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1668463"/>
            <a:ext cx="1638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2" y="2271713"/>
            <a:ext cx="1609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2597150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703263"/>
            <a:ext cx="16192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564063"/>
            <a:ext cx="16287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166687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324225"/>
            <a:ext cx="16192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7210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04875" y="4086225"/>
            <a:ext cx="2733675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Bejeweled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69" y="6896100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Call of Duty 4</a:t>
            </a:r>
          </a:p>
          <a:p>
            <a:pPr algn="r"/>
            <a:r>
              <a:rPr lang="en-US" sz="1400" dirty="0"/>
              <a:t>Tetris</a:t>
            </a:r>
          </a:p>
          <a:p>
            <a:pPr algn="r"/>
            <a:r>
              <a:rPr lang="en-US" sz="1400" dirty="0"/>
              <a:t>Country and Rock</a:t>
            </a:r>
          </a:p>
          <a:p>
            <a:pPr algn="r"/>
            <a:r>
              <a:rPr lang="en-US" sz="1400" dirty="0"/>
              <a:t>Fishing</a:t>
            </a:r>
          </a:p>
          <a:p>
            <a:pPr algn="r"/>
            <a:r>
              <a:rPr lang="en-US" sz="1400" dirty="0"/>
              <a:t>Hunting</a:t>
            </a:r>
          </a:p>
          <a:p>
            <a:pPr algn="r"/>
            <a:r>
              <a:rPr lang="en-US" sz="1400" dirty="0"/>
              <a:t>NASCAR</a:t>
            </a:r>
          </a:p>
          <a:p>
            <a:pPr algn="r"/>
            <a:r>
              <a:rPr lang="en-US" sz="1400" dirty="0"/>
              <a:t>Black Eyed Peas</a:t>
            </a:r>
          </a:p>
          <a:p>
            <a:pPr algn="r"/>
            <a:r>
              <a:rPr lang="en-US" sz="1400" dirty="0"/>
              <a:t>Star Trek</a:t>
            </a:r>
          </a:p>
          <a:p>
            <a:pPr algn="r"/>
            <a:r>
              <a:rPr lang="en-US" sz="1400" dirty="0"/>
              <a:t>Star Wars</a:t>
            </a:r>
          </a:p>
          <a:p>
            <a:pPr algn="r"/>
            <a:r>
              <a:rPr lang="en-US" sz="1400" dirty="0" err="1"/>
              <a:t>Yoville</a:t>
            </a:r>
            <a:endParaRPr lang="en-US" sz="1400" dirty="0"/>
          </a:p>
          <a:p>
            <a:pPr algn="r"/>
            <a:r>
              <a:rPr lang="en-US" sz="1400" dirty="0"/>
              <a:t>Texas </a:t>
            </a:r>
            <a:r>
              <a:rPr lang="en-US" sz="1400" dirty="0" err="1"/>
              <a:t>Holdem</a:t>
            </a:r>
            <a:r>
              <a:rPr lang="en-US" sz="1400" dirty="0"/>
              <a:t> Poker</a:t>
            </a:r>
          </a:p>
          <a:p>
            <a:pPr algn="r"/>
            <a:r>
              <a:rPr lang="en-US" sz="1400" dirty="0" err="1"/>
              <a:t>Warstorm</a:t>
            </a:r>
            <a:endParaRPr lang="en-US" sz="1400" dirty="0"/>
          </a:p>
          <a:p>
            <a:pPr algn="r"/>
            <a:r>
              <a:rPr lang="en-US" sz="1400" dirty="0"/>
              <a:t>Happy Island</a:t>
            </a:r>
          </a:p>
          <a:p>
            <a:pPr algn="r"/>
            <a:r>
              <a:rPr lang="en-US" sz="1400" dirty="0"/>
              <a:t>Pet Society</a:t>
            </a:r>
          </a:p>
          <a:p>
            <a:pPr algn="r"/>
            <a:r>
              <a:rPr lang="en-US" sz="1400" dirty="0" err="1"/>
              <a:t>Fishville</a:t>
            </a:r>
            <a:endParaRPr lang="en-US" sz="1400" dirty="0"/>
          </a:p>
          <a:p>
            <a:pPr algn="r"/>
            <a:r>
              <a:rPr lang="en-US" sz="1400" dirty="0"/>
              <a:t>Collapse!</a:t>
            </a:r>
          </a:p>
          <a:p>
            <a:pPr algn="r"/>
            <a:r>
              <a:rPr lang="en-US" sz="1400" dirty="0"/>
              <a:t>Taylor Swift</a:t>
            </a:r>
          </a:p>
          <a:p>
            <a:pPr algn="r"/>
            <a:r>
              <a:rPr lang="en-US" sz="1400" dirty="0"/>
              <a:t>Transformers</a:t>
            </a:r>
          </a:p>
          <a:p>
            <a:pPr algn="r"/>
            <a:r>
              <a:rPr lang="en-US" sz="1400" dirty="0"/>
              <a:t>Country Life</a:t>
            </a:r>
          </a:p>
          <a:p>
            <a:pPr algn="r"/>
            <a:r>
              <a:rPr lang="en-US" sz="1400" dirty="0"/>
              <a:t>Harry Potter</a:t>
            </a:r>
          </a:p>
          <a:p>
            <a:pPr algn="r"/>
            <a:r>
              <a:rPr lang="en-US" sz="1400" dirty="0"/>
              <a:t>Britney Spears</a:t>
            </a:r>
          </a:p>
          <a:p>
            <a:pPr algn="r"/>
            <a:r>
              <a:rPr lang="en-US" sz="1400" dirty="0"/>
              <a:t>Mobsters 2 - Vendetta</a:t>
            </a:r>
          </a:p>
          <a:p>
            <a:pPr algn="r"/>
            <a:r>
              <a:rPr lang="en-US" sz="1400" dirty="0"/>
              <a:t>Castle Age</a:t>
            </a:r>
          </a:p>
          <a:p>
            <a:pPr algn="r"/>
            <a:r>
              <a:rPr lang="en-US" sz="1400" dirty="0"/>
              <a:t>Vampire Wars</a:t>
            </a:r>
          </a:p>
          <a:p>
            <a:pPr algn="r"/>
            <a:r>
              <a:rPr lang="en-US" sz="1400" dirty="0"/>
              <a:t>Twilight</a:t>
            </a:r>
          </a:p>
          <a:p>
            <a:pPr algn="r"/>
            <a:r>
              <a:rPr lang="en-US" sz="1400" dirty="0"/>
              <a:t>Mobsters</a:t>
            </a:r>
          </a:p>
          <a:p>
            <a:pPr algn="r"/>
            <a:r>
              <a:rPr lang="en-US" sz="1400" dirty="0"/>
              <a:t>World of </a:t>
            </a:r>
            <a:r>
              <a:rPr lang="en-US" sz="1400" dirty="0" err="1"/>
              <a:t>Warcraft</a:t>
            </a:r>
            <a:endParaRPr lang="en-US" sz="1400" dirty="0"/>
          </a:p>
          <a:p>
            <a:pPr algn="r"/>
            <a:r>
              <a:rPr lang="en-US" sz="1400" dirty="0" err="1"/>
              <a:t>Zoosk</a:t>
            </a:r>
            <a:endParaRPr lang="en-US" sz="1400" dirty="0"/>
          </a:p>
          <a:p>
            <a:pPr algn="r"/>
            <a:r>
              <a:rPr lang="en-US" sz="1400" dirty="0"/>
              <a:t>Civilization</a:t>
            </a:r>
          </a:p>
          <a:p>
            <a:pPr algn="r"/>
            <a:r>
              <a:rPr lang="en-US" sz="1400" dirty="0"/>
              <a:t>Pepsi</a:t>
            </a:r>
          </a:p>
          <a:p>
            <a:pPr algn="r"/>
            <a:r>
              <a:rPr lang="en-US" sz="1400" dirty="0"/>
              <a:t>NFL</a:t>
            </a:r>
          </a:p>
          <a:p>
            <a:pPr algn="r"/>
            <a:r>
              <a:rPr lang="en-US" sz="1400" dirty="0"/>
              <a:t>Converse</a:t>
            </a:r>
          </a:p>
          <a:p>
            <a:pPr algn="r"/>
            <a:r>
              <a:rPr lang="en-US" sz="1400" dirty="0"/>
              <a:t>Jersey Shore</a:t>
            </a:r>
          </a:p>
          <a:p>
            <a:pPr algn="r"/>
            <a:r>
              <a:rPr lang="en-US" sz="1400" dirty="0" err="1"/>
              <a:t>Victorias</a:t>
            </a:r>
            <a:r>
              <a:rPr lang="en-US" sz="1400" dirty="0"/>
              <a:t> Secret</a:t>
            </a:r>
          </a:p>
          <a:p>
            <a:pPr algn="r"/>
            <a:r>
              <a:rPr lang="en-US" sz="1400" dirty="0"/>
              <a:t>MTV</a:t>
            </a:r>
          </a:p>
          <a:p>
            <a:pPr algn="r"/>
            <a:r>
              <a:rPr lang="en-US" sz="1400" dirty="0"/>
              <a:t>Coca-Cola</a:t>
            </a:r>
          </a:p>
          <a:p>
            <a:pPr algn="r"/>
            <a:r>
              <a:rPr lang="en-US" sz="1400" dirty="0"/>
              <a:t>Pillow Fight</a:t>
            </a:r>
          </a:p>
          <a:p>
            <a:pPr algn="r"/>
            <a:r>
              <a:rPr lang="en-US" sz="1400" dirty="0"/>
              <a:t>Sims 3</a:t>
            </a:r>
          </a:p>
          <a:p>
            <a:pPr algn="r"/>
            <a:r>
              <a:rPr lang="en-US" sz="1400" dirty="0"/>
              <a:t>Super Mario Bros</a:t>
            </a:r>
          </a:p>
          <a:p>
            <a:pPr algn="r"/>
            <a:r>
              <a:rPr lang="en-US" sz="1400" dirty="0"/>
              <a:t>Mafia Wars</a:t>
            </a:r>
          </a:p>
          <a:p>
            <a:pPr algn="r"/>
            <a:r>
              <a:rPr lang="en-US" sz="1400" dirty="0"/>
              <a:t>Happy Aquarium</a:t>
            </a:r>
          </a:p>
          <a:p>
            <a:pPr algn="r"/>
            <a:r>
              <a:rPr lang="en-US" sz="1400" dirty="0"/>
              <a:t>Cafe World</a:t>
            </a:r>
          </a:p>
          <a:p>
            <a:pPr algn="r"/>
            <a:r>
              <a:rPr lang="en-US" sz="1400" dirty="0"/>
              <a:t>Jigsaw Puzzles</a:t>
            </a:r>
          </a:p>
          <a:p>
            <a:pPr algn="r"/>
            <a:r>
              <a:rPr lang="en-US" sz="1400" dirty="0"/>
              <a:t>Barn Buddy</a:t>
            </a:r>
          </a:p>
          <a:p>
            <a:pPr algn="r"/>
            <a:r>
              <a:rPr lang="en-US" sz="1400" dirty="0"/>
              <a:t>Country Story</a:t>
            </a:r>
          </a:p>
          <a:p>
            <a:pPr algn="r"/>
            <a:r>
              <a:rPr lang="en-US" sz="1400" dirty="0" err="1"/>
              <a:t>Mythbusters</a:t>
            </a:r>
            <a:endParaRPr lang="en-US" sz="1400" dirty="0"/>
          </a:p>
          <a:p>
            <a:pPr algn="r"/>
            <a:r>
              <a:rPr lang="en-US" sz="1400" dirty="0" err="1"/>
              <a:t>Avril</a:t>
            </a:r>
            <a:r>
              <a:rPr lang="en-US" sz="1400" dirty="0"/>
              <a:t> </a:t>
            </a:r>
            <a:r>
              <a:rPr lang="en-US" sz="1400" dirty="0" err="1"/>
              <a:t>Lavigne</a:t>
            </a:r>
            <a:endParaRPr lang="en-US" sz="1400" dirty="0"/>
          </a:p>
          <a:p>
            <a:pPr algn="r"/>
            <a:r>
              <a:rPr lang="en-US" sz="1400" dirty="0"/>
              <a:t>Red Bull</a:t>
            </a:r>
          </a:p>
          <a:p>
            <a:pPr algn="r"/>
            <a:r>
              <a:rPr lang="en-US" sz="1400" dirty="0"/>
              <a:t>Disney</a:t>
            </a:r>
          </a:p>
          <a:p>
            <a:pPr algn="r"/>
            <a:r>
              <a:rPr lang="en-US" sz="1400" dirty="0" err="1"/>
              <a:t>Johhny</a:t>
            </a:r>
            <a:r>
              <a:rPr lang="en-US" sz="1400" dirty="0"/>
              <a:t> Depp</a:t>
            </a:r>
          </a:p>
          <a:p>
            <a:pPr algn="r"/>
            <a:r>
              <a:rPr lang="en-US" sz="1400" dirty="0"/>
              <a:t>Titanic</a:t>
            </a:r>
          </a:p>
          <a:p>
            <a:pPr algn="r"/>
            <a:r>
              <a:rPr lang="en-US" sz="1400" dirty="0"/>
              <a:t>Starbucks</a:t>
            </a:r>
          </a:p>
          <a:p>
            <a:pPr algn="r"/>
            <a:r>
              <a:rPr lang="en-US" sz="1400" dirty="0"/>
              <a:t>Red Hot Chili Peppers</a:t>
            </a:r>
          </a:p>
          <a:p>
            <a:pPr algn="r"/>
            <a:r>
              <a:rPr lang="en-US" sz="1400" dirty="0"/>
              <a:t>Lord of the Rings</a:t>
            </a:r>
          </a:p>
          <a:p>
            <a:pPr algn="r"/>
            <a:r>
              <a:rPr lang="en-US" sz="1400" dirty="0"/>
              <a:t>SpongeBob</a:t>
            </a:r>
          </a:p>
          <a:p>
            <a:pPr algn="r"/>
            <a:r>
              <a:rPr lang="en-US" sz="1400" dirty="0"/>
              <a:t>McDonalds</a:t>
            </a:r>
          </a:p>
          <a:p>
            <a:pPr algn="r"/>
            <a:r>
              <a:rPr lang="en-US" sz="1400" dirty="0"/>
              <a:t>Scrabble</a:t>
            </a:r>
          </a:p>
          <a:p>
            <a:pPr algn="r"/>
            <a:r>
              <a:rPr lang="en-US" sz="1400" dirty="0"/>
              <a:t>(LIL) Farm Life</a:t>
            </a:r>
          </a:p>
          <a:p>
            <a:pPr algn="r"/>
            <a:r>
              <a:rPr lang="en-US" sz="1400" dirty="0"/>
              <a:t>Dilbert</a:t>
            </a:r>
          </a:p>
          <a:p>
            <a:pPr algn="r"/>
            <a:r>
              <a:rPr lang="en-US" sz="1400" dirty="0"/>
              <a:t>Investing</a:t>
            </a:r>
          </a:p>
          <a:p>
            <a:pPr algn="r"/>
            <a:r>
              <a:rPr lang="en-US" sz="1400" dirty="0"/>
              <a:t>Farm Town</a:t>
            </a:r>
          </a:p>
          <a:p>
            <a:pPr algn="r"/>
            <a:r>
              <a:rPr lang="en-US" sz="1400" dirty="0"/>
              <a:t>Law and Order</a:t>
            </a:r>
          </a:p>
          <a:p>
            <a:pPr algn="r"/>
            <a:r>
              <a:rPr lang="en-US" sz="1400" dirty="0" err="1"/>
              <a:t>TextTwist</a:t>
            </a:r>
            <a:endParaRPr lang="en-US" sz="1400" dirty="0"/>
          </a:p>
          <a:p>
            <a:pPr algn="r"/>
            <a:r>
              <a:rPr lang="en-US" sz="1400" dirty="0"/>
              <a:t>Farmville </a:t>
            </a:r>
          </a:p>
          <a:p>
            <a:pPr algn="r"/>
            <a:r>
              <a:rPr lang="en-US" sz="1400" dirty="0"/>
              <a:t>Treasure Isle</a:t>
            </a:r>
          </a:p>
          <a:p>
            <a:pPr algn="r"/>
            <a:r>
              <a:rPr lang="en-US" sz="1400" dirty="0"/>
              <a:t>Doodle Jump</a:t>
            </a:r>
          </a:p>
          <a:p>
            <a:pPr algn="r"/>
            <a:r>
              <a:rPr lang="en-US" sz="1400" dirty="0"/>
              <a:t>Playboy</a:t>
            </a:r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Phil</a:t>
            </a:r>
          </a:p>
          <a:p>
            <a:pPr algn="r"/>
            <a:r>
              <a:rPr lang="en-US" sz="1400" dirty="0"/>
              <a:t>Island Paradise</a:t>
            </a:r>
          </a:p>
          <a:p>
            <a:pPr algn="r"/>
            <a:r>
              <a:rPr lang="en-US" sz="1400" dirty="0"/>
              <a:t>Zoo World</a:t>
            </a:r>
          </a:p>
          <a:p>
            <a:pPr algn="r"/>
            <a:r>
              <a:rPr lang="en-US" sz="1400" dirty="0"/>
              <a:t>Fish World</a:t>
            </a:r>
          </a:p>
          <a:p>
            <a:pPr algn="r"/>
            <a:r>
              <a:rPr lang="en-US" sz="1400" dirty="0"/>
              <a:t>Bejeweled Blitz</a:t>
            </a:r>
          </a:p>
          <a:p>
            <a:pPr algn="r"/>
            <a:r>
              <a:rPr lang="en-US" sz="1400" dirty="0"/>
              <a:t>Roller Coaster Kingdom</a:t>
            </a:r>
          </a:p>
          <a:p>
            <a:pPr algn="r"/>
            <a:r>
              <a:rPr lang="en-US" sz="1400" dirty="0"/>
              <a:t>Justin </a:t>
            </a:r>
            <a:r>
              <a:rPr lang="en-US" sz="1400" dirty="0" err="1"/>
              <a:t>Bieber</a:t>
            </a:r>
            <a:endParaRPr lang="en-US" sz="1400" dirty="0"/>
          </a:p>
          <a:p>
            <a:pPr algn="r"/>
            <a:r>
              <a:rPr lang="en-US" sz="1400" dirty="0"/>
              <a:t>Conan </a:t>
            </a:r>
            <a:r>
              <a:rPr lang="en-US" sz="1400" dirty="0" err="1"/>
              <a:t>oBrien</a:t>
            </a:r>
            <a:endParaRPr lang="en-US" sz="1400" dirty="0"/>
          </a:p>
          <a:p>
            <a:pPr algn="r"/>
            <a:r>
              <a:rPr lang="en-US" sz="1400" dirty="0"/>
              <a:t>Jay Leno</a:t>
            </a:r>
          </a:p>
          <a:p>
            <a:pPr algn="r"/>
            <a:r>
              <a:rPr lang="en-US" sz="1400" dirty="0"/>
              <a:t>Michael Jackson</a:t>
            </a:r>
          </a:p>
          <a:p>
            <a:pPr algn="r"/>
            <a:r>
              <a:rPr lang="en-US" sz="1400" dirty="0"/>
              <a:t>James Bond</a:t>
            </a:r>
          </a:p>
          <a:p>
            <a:pPr algn="r"/>
            <a:r>
              <a:rPr lang="en-US" sz="1400" dirty="0"/>
              <a:t>James Patterson</a:t>
            </a:r>
          </a:p>
          <a:p>
            <a:pPr algn="r"/>
            <a:r>
              <a:rPr lang="en-US" sz="1400" dirty="0"/>
              <a:t>Angels and Demons</a:t>
            </a:r>
          </a:p>
          <a:p>
            <a:pPr algn="r"/>
            <a:r>
              <a:rPr lang="en-US" sz="1400" dirty="0"/>
              <a:t>Roller Coasters</a:t>
            </a:r>
          </a:p>
          <a:p>
            <a:pPr algn="r"/>
            <a:r>
              <a:rPr lang="en-US" sz="1400" dirty="0"/>
              <a:t>Chess</a:t>
            </a:r>
          </a:p>
          <a:p>
            <a:pPr algn="r"/>
            <a:r>
              <a:rPr lang="en-US" sz="1400" dirty="0"/>
              <a:t>Mahjong Dimensions</a:t>
            </a:r>
          </a:p>
          <a:p>
            <a:pPr algn="r"/>
            <a:r>
              <a:rPr lang="en-US" sz="1400" dirty="0"/>
              <a:t>Mahjong</a:t>
            </a:r>
          </a:p>
          <a:p>
            <a:pPr algn="r"/>
            <a:r>
              <a:rPr lang="en-US" sz="1400" dirty="0" err="1"/>
              <a:t>Petville</a:t>
            </a:r>
            <a:endParaRPr lang="en-US" sz="1400" dirty="0"/>
          </a:p>
          <a:p>
            <a:pPr algn="r"/>
            <a:r>
              <a:rPr lang="en-US" sz="1400" dirty="0"/>
              <a:t>Uno</a:t>
            </a:r>
          </a:p>
          <a:p>
            <a:pPr algn="r"/>
            <a:r>
              <a:rPr lang="en-US" sz="1400" dirty="0"/>
              <a:t>Elvis</a:t>
            </a:r>
          </a:p>
          <a:p>
            <a:pPr algn="r"/>
            <a:r>
              <a:rPr lang="en-US" sz="1400" dirty="0"/>
              <a:t>Frank Sinatra</a:t>
            </a:r>
          </a:p>
          <a:p>
            <a:pPr algn="r"/>
            <a:r>
              <a:rPr lang="en-US" sz="1400" dirty="0"/>
              <a:t>Soccer</a:t>
            </a:r>
          </a:p>
          <a:p>
            <a:pPr algn="r"/>
            <a:r>
              <a:rPr lang="en-US" sz="1400" dirty="0"/>
              <a:t>Cigars</a:t>
            </a:r>
          </a:p>
          <a:p>
            <a:pPr algn="r"/>
            <a:r>
              <a:rPr lang="en-US" sz="1400" dirty="0"/>
              <a:t>Golf</a:t>
            </a:r>
          </a:p>
          <a:p>
            <a:pPr algn="r"/>
            <a:r>
              <a:rPr lang="en-US" sz="1400" dirty="0"/>
              <a:t>Jogging</a:t>
            </a:r>
          </a:p>
          <a:p>
            <a:pPr algn="r"/>
            <a:r>
              <a:rPr lang="en-US" sz="1400" dirty="0"/>
              <a:t>Pilates</a:t>
            </a:r>
          </a:p>
          <a:p>
            <a:pPr algn="r"/>
            <a:r>
              <a:rPr lang="en-US" sz="1400" dirty="0"/>
              <a:t>Yoga</a:t>
            </a:r>
          </a:p>
          <a:p>
            <a:pPr algn="r"/>
            <a:r>
              <a:rPr lang="en-US" sz="1400" dirty="0"/>
              <a:t>Puma</a:t>
            </a:r>
          </a:p>
          <a:p>
            <a:pPr algn="r"/>
            <a:r>
              <a:rPr lang="en-US" sz="1400" dirty="0"/>
              <a:t>Adidas</a:t>
            </a:r>
          </a:p>
          <a:p>
            <a:pPr algn="r"/>
            <a:r>
              <a:rPr lang="en-US" sz="1400" dirty="0"/>
              <a:t>Nike</a:t>
            </a:r>
          </a:p>
          <a:p>
            <a:pPr algn="r"/>
            <a:r>
              <a:rPr lang="en-US" sz="1400" dirty="0"/>
              <a:t>Reebok</a:t>
            </a:r>
          </a:p>
          <a:p>
            <a:pPr algn="r"/>
            <a:r>
              <a:rPr lang="en-US" sz="1400" dirty="0"/>
              <a:t>Lifetime</a:t>
            </a:r>
          </a:p>
          <a:p>
            <a:pPr algn="r"/>
            <a:r>
              <a:rPr lang="en-US" sz="1400" dirty="0"/>
              <a:t>Colbert</a:t>
            </a:r>
          </a:p>
          <a:p>
            <a:pPr algn="r"/>
            <a:r>
              <a:rPr lang="en-US" sz="1400" dirty="0"/>
              <a:t>Howard Stern</a:t>
            </a:r>
          </a:p>
          <a:p>
            <a:pPr algn="r"/>
            <a:r>
              <a:rPr lang="en-US" sz="1400" dirty="0"/>
              <a:t>Big Bang Theory</a:t>
            </a:r>
          </a:p>
          <a:p>
            <a:pPr algn="r"/>
            <a:r>
              <a:rPr lang="en-US" sz="1400" dirty="0"/>
              <a:t>Ellen </a:t>
            </a:r>
            <a:r>
              <a:rPr lang="en-US" sz="1400" dirty="0" err="1"/>
              <a:t>Degenerous</a:t>
            </a:r>
            <a:endParaRPr lang="en-US" sz="1400" dirty="0"/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Who</a:t>
            </a:r>
          </a:p>
          <a:p>
            <a:pPr algn="r"/>
            <a:r>
              <a:rPr lang="en-US" sz="1400" dirty="0"/>
              <a:t>Lost</a:t>
            </a:r>
          </a:p>
          <a:p>
            <a:pPr algn="r"/>
            <a:r>
              <a:rPr lang="en-US" sz="1400" dirty="0"/>
              <a:t>Top Gear</a:t>
            </a:r>
          </a:p>
          <a:p>
            <a:pPr algn="r"/>
            <a:r>
              <a:rPr lang="en-US" sz="1400" dirty="0"/>
              <a:t>WWE</a:t>
            </a:r>
          </a:p>
          <a:p>
            <a:pPr algn="r"/>
            <a:r>
              <a:rPr lang="en-US" sz="1400" dirty="0"/>
              <a:t>Wrestling</a:t>
            </a:r>
          </a:p>
          <a:p>
            <a:pPr algn="r"/>
            <a:r>
              <a:rPr lang="en-US" sz="1400" dirty="0" err="1"/>
              <a:t>Jui</a:t>
            </a:r>
            <a:r>
              <a:rPr lang="en-US" sz="1400" dirty="0"/>
              <a:t> </a:t>
            </a:r>
            <a:r>
              <a:rPr lang="en-US" sz="1400" dirty="0" err="1"/>
              <a:t>Jitsu</a:t>
            </a:r>
            <a:endParaRPr lang="en-US" sz="1400" dirty="0"/>
          </a:p>
          <a:p>
            <a:pPr algn="r"/>
            <a:r>
              <a:rPr lang="en-US" sz="1400" dirty="0"/>
              <a:t>Martial Arts</a:t>
            </a:r>
          </a:p>
          <a:p>
            <a:pPr algn="r"/>
            <a:r>
              <a:rPr lang="en-US" sz="1400" dirty="0"/>
              <a:t>MMA</a:t>
            </a:r>
          </a:p>
          <a:p>
            <a:pPr algn="r"/>
            <a:r>
              <a:rPr lang="en-US" sz="1400" dirty="0"/>
              <a:t>UFC</a:t>
            </a:r>
          </a:p>
          <a:p>
            <a:pPr algn="r"/>
            <a:r>
              <a:rPr lang="en-US" sz="1400" dirty="0"/>
              <a:t>Boxing</a:t>
            </a:r>
          </a:p>
          <a:p>
            <a:pPr algn="r"/>
            <a:r>
              <a:rPr lang="en-US" sz="1400" dirty="0"/>
              <a:t>NCIS</a:t>
            </a:r>
          </a:p>
          <a:p>
            <a:pPr algn="r"/>
            <a:r>
              <a:rPr lang="en-US" sz="1400" dirty="0"/>
              <a:t>Cooking</a:t>
            </a:r>
          </a:p>
          <a:p>
            <a:pPr algn="r"/>
            <a:r>
              <a:rPr lang="en-US" sz="1400" dirty="0"/>
              <a:t>Sewing</a:t>
            </a:r>
          </a:p>
          <a:p>
            <a:pPr algn="r"/>
            <a:r>
              <a:rPr lang="en-US" sz="1400" dirty="0"/>
              <a:t>Knitting</a:t>
            </a:r>
          </a:p>
          <a:p>
            <a:pPr algn="r"/>
            <a:r>
              <a:rPr lang="en-US" sz="1400" dirty="0"/>
              <a:t>Martha Stewart</a:t>
            </a:r>
          </a:p>
          <a:p>
            <a:pPr algn="r"/>
            <a:r>
              <a:rPr lang="en-US" sz="1400" dirty="0"/>
              <a:t>Horses</a:t>
            </a:r>
          </a:p>
          <a:p>
            <a:pPr algn="r"/>
            <a:r>
              <a:rPr lang="en-US" sz="1400" dirty="0"/>
              <a:t>Makeup</a:t>
            </a:r>
          </a:p>
          <a:p>
            <a:pPr algn="r"/>
            <a:r>
              <a:rPr lang="en-US" sz="1400" dirty="0"/>
              <a:t>Fashion</a:t>
            </a:r>
          </a:p>
          <a:p>
            <a:pPr algn="r"/>
            <a:r>
              <a:rPr lang="en-US" sz="1400" dirty="0"/>
              <a:t>Cake Decorating</a:t>
            </a:r>
          </a:p>
          <a:p>
            <a:pPr algn="r"/>
            <a:r>
              <a:rPr lang="en-US" sz="1400" dirty="0"/>
              <a:t>Greenhouse</a:t>
            </a:r>
          </a:p>
          <a:p>
            <a:pPr algn="r"/>
            <a:r>
              <a:rPr lang="en-US" sz="1400" dirty="0"/>
              <a:t>Bird Watching</a:t>
            </a:r>
          </a:p>
          <a:p>
            <a:pPr algn="r"/>
            <a:r>
              <a:rPr lang="en-US" sz="1400" dirty="0"/>
              <a:t>Dogs</a:t>
            </a:r>
          </a:p>
          <a:p>
            <a:pPr algn="r"/>
            <a:r>
              <a:rPr lang="en-US" sz="1400" dirty="0"/>
              <a:t>Plants</a:t>
            </a:r>
          </a:p>
          <a:p>
            <a:pPr algn="r"/>
            <a:r>
              <a:rPr lang="en-US" sz="1400" dirty="0"/>
              <a:t>Cats</a:t>
            </a:r>
          </a:p>
          <a:p>
            <a:pPr algn="r"/>
            <a:r>
              <a:rPr lang="en-US" sz="1400" dirty="0"/>
              <a:t>Flowers</a:t>
            </a:r>
          </a:p>
          <a:p>
            <a:pPr algn="r"/>
            <a:r>
              <a:rPr lang="en-US" sz="1400" dirty="0"/>
              <a:t>Gardening</a:t>
            </a:r>
          </a:p>
          <a:p>
            <a:pPr algn="r"/>
            <a:r>
              <a:rPr lang="en-US" sz="1400" dirty="0"/>
              <a:t>Baking</a:t>
            </a:r>
          </a:p>
          <a:p>
            <a:pPr algn="r"/>
            <a:r>
              <a:rPr lang="en-US" sz="1400" dirty="0"/>
              <a:t>The Bachelor</a:t>
            </a:r>
          </a:p>
          <a:p>
            <a:pPr algn="r"/>
            <a:r>
              <a:rPr lang="en-US" sz="1400" dirty="0"/>
              <a:t>Crocs</a:t>
            </a:r>
          </a:p>
          <a:p>
            <a:pPr algn="r"/>
            <a:r>
              <a:rPr lang="en-US" sz="1400" dirty="0"/>
              <a:t>Jeep</a:t>
            </a:r>
          </a:p>
          <a:p>
            <a:pPr algn="r"/>
            <a:r>
              <a:rPr lang="en-US" sz="1400" dirty="0"/>
              <a:t>The Office</a:t>
            </a:r>
          </a:p>
          <a:p>
            <a:pPr algn="r"/>
            <a:r>
              <a:rPr lang="en-US" sz="1400" dirty="0"/>
              <a:t>Saturday Night Live</a:t>
            </a:r>
          </a:p>
          <a:p>
            <a:pPr algn="r"/>
            <a:r>
              <a:rPr lang="en-US" sz="1400" dirty="0"/>
              <a:t>Scrubs</a:t>
            </a:r>
          </a:p>
          <a:p>
            <a:pPr algn="r"/>
            <a:r>
              <a:rPr lang="en-US" sz="1400" dirty="0"/>
              <a:t>South Park</a:t>
            </a:r>
          </a:p>
          <a:p>
            <a:pPr algn="r"/>
            <a:r>
              <a:rPr lang="en-US" sz="1400" dirty="0"/>
              <a:t>Family Guy</a:t>
            </a:r>
          </a:p>
          <a:p>
            <a:pPr algn="r"/>
            <a:r>
              <a:rPr lang="en-US" sz="1400" dirty="0"/>
              <a:t>Simpsons</a:t>
            </a:r>
          </a:p>
          <a:p>
            <a:pPr algn="r"/>
            <a:r>
              <a:rPr lang="en-US" sz="1400" dirty="0"/>
              <a:t>Heroes</a:t>
            </a:r>
          </a:p>
          <a:p>
            <a:pPr algn="r"/>
            <a:r>
              <a:rPr lang="en-US" sz="1400" dirty="0"/>
              <a:t>Ugly Betty</a:t>
            </a:r>
          </a:p>
          <a:p>
            <a:pPr algn="r"/>
            <a:r>
              <a:rPr lang="en-US" sz="1400" dirty="0" err="1"/>
              <a:t>Battlestar</a:t>
            </a:r>
            <a:r>
              <a:rPr lang="en-US" sz="1400" dirty="0"/>
              <a:t> </a:t>
            </a:r>
            <a:r>
              <a:rPr lang="en-US" sz="1400" dirty="0" err="1"/>
              <a:t>Galactica</a:t>
            </a:r>
            <a:endParaRPr lang="en-US" sz="1400" dirty="0"/>
          </a:p>
          <a:p>
            <a:pPr algn="r"/>
            <a:r>
              <a:rPr lang="en-US" sz="1400" dirty="0"/>
              <a:t>Dunkin Donuts</a:t>
            </a:r>
          </a:p>
          <a:p>
            <a:pPr algn="r"/>
            <a:r>
              <a:rPr lang="en-US" sz="1400" dirty="0"/>
              <a:t>Pizza Hut</a:t>
            </a:r>
          </a:p>
          <a:p>
            <a:pPr algn="r"/>
            <a:r>
              <a:rPr lang="en-US" sz="1400" dirty="0"/>
              <a:t>Taco Bell</a:t>
            </a:r>
          </a:p>
          <a:p>
            <a:pPr algn="r"/>
            <a:r>
              <a:rPr lang="en-US" sz="1400" dirty="0"/>
              <a:t>Scuba Diving</a:t>
            </a:r>
          </a:p>
          <a:p>
            <a:pPr algn="r"/>
            <a:r>
              <a:rPr lang="en-US" sz="1400" dirty="0"/>
              <a:t>Skiing</a:t>
            </a:r>
          </a:p>
          <a:p>
            <a:pPr algn="r"/>
            <a:r>
              <a:rPr lang="en-US" sz="1400" dirty="0"/>
              <a:t>Snowboarding</a:t>
            </a:r>
          </a:p>
          <a:p>
            <a:pPr algn="r"/>
            <a:r>
              <a:rPr lang="en-US" sz="1400" dirty="0"/>
              <a:t>iTunes</a:t>
            </a:r>
          </a:p>
          <a:p>
            <a:pPr algn="r"/>
            <a:r>
              <a:rPr lang="en-US" sz="1400" dirty="0"/>
              <a:t>Barry </a:t>
            </a:r>
            <a:r>
              <a:rPr lang="en-US" sz="1400" dirty="0" err="1"/>
              <a:t>Manilow</a:t>
            </a:r>
            <a:endParaRPr lang="en-US" sz="1400" dirty="0"/>
          </a:p>
          <a:p>
            <a:pPr algn="r"/>
            <a:r>
              <a:rPr lang="en-US" sz="1400" dirty="0"/>
              <a:t>Dairy Queen</a:t>
            </a:r>
          </a:p>
          <a:p>
            <a:pPr algn="r"/>
            <a:r>
              <a:rPr lang="en-US" sz="1400" dirty="0"/>
              <a:t>Lady Gaga</a:t>
            </a:r>
          </a:p>
          <a:p>
            <a:pPr algn="r"/>
            <a:r>
              <a:rPr lang="en-US" sz="1400" dirty="0"/>
              <a:t>Vin Diesel</a:t>
            </a:r>
          </a:p>
          <a:p>
            <a:pPr algn="r"/>
            <a:r>
              <a:rPr lang="en-US" sz="1400" dirty="0"/>
              <a:t>Criminal Minds</a:t>
            </a:r>
          </a:p>
          <a:p>
            <a:pPr algn="r"/>
            <a:r>
              <a:rPr lang="en-US" sz="1400" dirty="0"/>
              <a:t>Two and a Half Men</a:t>
            </a:r>
          </a:p>
          <a:p>
            <a:pPr algn="r"/>
            <a:r>
              <a:rPr lang="en-US" sz="1400" dirty="0"/>
              <a:t>How I met your Mother</a:t>
            </a:r>
          </a:p>
          <a:p>
            <a:pPr algn="r"/>
            <a:r>
              <a:rPr lang="en-US" sz="1400" dirty="0"/>
              <a:t>Medium</a:t>
            </a:r>
          </a:p>
          <a:p>
            <a:pPr algn="r"/>
            <a:r>
              <a:rPr lang="en-US" sz="1400" dirty="0"/>
              <a:t>Ghost Whisperer</a:t>
            </a:r>
          </a:p>
          <a:p>
            <a:pPr algn="r"/>
            <a:r>
              <a:rPr lang="en-US" sz="1400" dirty="0"/>
              <a:t>Biggest Loser</a:t>
            </a:r>
          </a:p>
          <a:p>
            <a:pPr algn="r"/>
            <a:r>
              <a:rPr lang="en-US" sz="1400" dirty="0"/>
              <a:t>Americas Next Top Model</a:t>
            </a:r>
          </a:p>
          <a:p>
            <a:pPr algn="r"/>
            <a:r>
              <a:rPr lang="en-US" sz="1400" dirty="0"/>
              <a:t>Sex and the City</a:t>
            </a:r>
          </a:p>
          <a:p>
            <a:pPr algn="r"/>
            <a:r>
              <a:rPr lang="en-US" sz="1400" dirty="0"/>
              <a:t>Desperate Housewives</a:t>
            </a:r>
          </a:p>
          <a:p>
            <a:pPr algn="r"/>
            <a:r>
              <a:rPr lang="en-US" sz="1400" dirty="0"/>
              <a:t>CSI</a:t>
            </a:r>
          </a:p>
          <a:p>
            <a:pPr algn="r"/>
            <a:r>
              <a:rPr lang="en-US" sz="1400" dirty="0"/>
              <a:t>American Idol</a:t>
            </a:r>
          </a:p>
          <a:p>
            <a:pPr algn="r"/>
            <a:r>
              <a:rPr lang="en-US" sz="1400" dirty="0"/>
              <a:t>Happy Pets</a:t>
            </a:r>
          </a:p>
          <a:p>
            <a:pPr algn="r"/>
            <a:r>
              <a:rPr lang="en-US" sz="1400" dirty="0"/>
              <a:t>Mind Jolt Games</a:t>
            </a:r>
          </a:p>
          <a:p>
            <a:pPr algn="r"/>
            <a:r>
              <a:rPr lang="en-US" sz="1400" dirty="0"/>
              <a:t>Restaurant City</a:t>
            </a:r>
          </a:p>
          <a:p>
            <a:pPr algn="r"/>
            <a:r>
              <a:rPr lang="en-US" sz="1400" dirty="0"/>
              <a:t>Twitter</a:t>
            </a:r>
          </a:p>
          <a:p>
            <a:pPr algn="r"/>
            <a:r>
              <a:rPr lang="en-US" sz="1400" dirty="0" err="1"/>
              <a:t>iPHONE</a:t>
            </a:r>
            <a:endParaRPr lang="en-US" sz="1400" dirty="0"/>
          </a:p>
          <a:p>
            <a:pPr algn="r"/>
            <a:r>
              <a:rPr lang="en-US" sz="1400" dirty="0" err="1"/>
              <a:t>iPad</a:t>
            </a:r>
            <a:endParaRPr lang="en-US" sz="1400" dirty="0"/>
          </a:p>
          <a:p>
            <a:pPr algn="r"/>
            <a:r>
              <a:rPr lang="en-US" sz="1400" dirty="0" err="1"/>
              <a:t>Pokemon</a:t>
            </a:r>
            <a:endParaRPr lang="en-US" sz="1400" dirty="0"/>
          </a:p>
          <a:p>
            <a:pPr algn="r"/>
            <a:r>
              <a:rPr lang="en-US" sz="1400" dirty="0"/>
              <a:t>Nintendo DS</a:t>
            </a:r>
          </a:p>
          <a:p>
            <a:pPr algn="r"/>
            <a:r>
              <a:rPr lang="en-US" sz="1400" dirty="0"/>
              <a:t>Xbox 360</a:t>
            </a:r>
          </a:p>
          <a:p>
            <a:pPr algn="r"/>
            <a:r>
              <a:rPr lang="en-US" sz="1400" dirty="0"/>
              <a:t>PS3</a:t>
            </a:r>
          </a:p>
          <a:p>
            <a:pPr algn="r"/>
            <a:r>
              <a:rPr lang="en-US" sz="1400" dirty="0"/>
              <a:t>Diabetes</a:t>
            </a:r>
          </a:p>
          <a:p>
            <a:pPr algn="r"/>
            <a:r>
              <a:rPr lang="en-US" sz="1400" dirty="0"/>
              <a:t>Monopoly</a:t>
            </a:r>
          </a:p>
          <a:p>
            <a:pPr algn="r"/>
            <a:r>
              <a:rPr lang="en-US" sz="1400" dirty="0"/>
              <a:t>Settlers of </a:t>
            </a:r>
            <a:r>
              <a:rPr lang="en-US" sz="1400" dirty="0" err="1"/>
              <a:t>Catan</a:t>
            </a:r>
            <a:endParaRPr lang="en-US" sz="1400" dirty="0"/>
          </a:p>
          <a:p>
            <a:pPr algn="r"/>
            <a:r>
              <a:rPr lang="en-US" sz="1400" dirty="0"/>
              <a:t>Megan Fox</a:t>
            </a:r>
          </a:p>
          <a:p>
            <a:pPr algn="r"/>
            <a:r>
              <a:rPr lang="en-US" sz="1400" dirty="0"/>
              <a:t>Rock Band</a:t>
            </a:r>
          </a:p>
          <a:p>
            <a:pPr algn="r"/>
            <a:r>
              <a:rPr lang="en-US" sz="1400" dirty="0"/>
              <a:t>Foursquare</a:t>
            </a:r>
          </a:p>
          <a:p>
            <a:pPr algn="r"/>
            <a:r>
              <a:rPr lang="en-US" sz="1400" dirty="0"/>
              <a:t>Guitar Hero</a:t>
            </a:r>
          </a:p>
          <a:p>
            <a:pPr algn="r"/>
            <a:r>
              <a:rPr lang="en-US" sz="1400" dirty="0"/>
              <a:t>Oprah Winfrey Show</a:t>
            </a:r>
          </a:p>
          <a:p>
            <a:pPr algn="r"/>
            <a:r>
              <a:rPr lang="en-US" sz="1400" dirty="0"/>
              <a:t>Halo</a:t>
            </a:r>
          </a:p>
          <a:p>
            <a:pPr algn="r"/>
            <a:r>
              <a:rPr lang="en-US" sz="1400" dirty="0"/>
              <a:t>Wii Fit</a:t>
            </a:r>
          </a:p>
          <a:p>
            <a:pPr algn="r"/>
            <a:r>
              <a:rPr lang="en-US" sz="1400" dirty="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491633" cy="5438180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1787275" y="717577"/>
            <a:ext cx="4500563" cy="5429251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695 L -0.01528 -8.29584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7163"/>
            <a:ext cx="3733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163"/>
            <a:ext cx="3733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5150"/>
            <a:ext cx="3729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574"/>
            <a:ext cx="3724275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672" y="4234934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how big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7242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0238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Time – Guess the movie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629834"/>
            <a:ext cx="326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Answer</a:t>
            </a:r>
            <a:r>
              <a:rPr lang="en-US" sz="3600" dirty="0" smtClean="0"/>
              <a:t>: </a:t>
            </a:r>
            <a:r>
              <a:rPr lang="en-US" sz="3600" i="1" dirty="0" smtClean="0"/>
              <a:t>Twilight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799"/>
            <a:ext cx="37195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762000"/>
            <a:ext cx="3719513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52525"/>
            <a:ext cx="3648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762000"/>
            <a:ext cx="37433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1152526"/>
            <a:ext cx="3652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Cross correlation between brands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21289" cy="45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-76200"/>
            <a:ext cx="3429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28600"/>
            <a:ext cx="4848225" cy="30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381000"/>
            <a:ext cx="5105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5999"/>
            <a:ext cx="692495" cy="6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95" y="2085975"/>
            <a:ext cx="3013710" cy="3646592"/>
          </a:xfrm>
        </p:spPr>
        <p:txBody>
          <a:bodyPr/>
          <a:lstStyle/>
          <a:p>
            <a:pPr algn="l"/>
            <a:r>
              <a:rPr lang="en-US" sz="4000" dirty="0" smtClean="0"/>
              <a:t>What are fans of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glee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interested in?</a:t>
            </a:r>
            <a:endParaRPr lang="en-US" sz="4000" dirty="0"/>
          </a:p>
        </p:txBody>
      </p:sp>
      <p:pic>
        <p:nvPicPr>
          <p:cNvPr id="12290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755438"/>
            <a:ext cx="2381250" cy="13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755438"/>
            <a:ext cx="4838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8180"/>
            <a:ext cx="2154174" cy="282054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191800"/>
            <a:ext cx="2154174" cy="28875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3" y="839434"/>
            <a:ext cx="2166747" cy="266966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6" y="2197425"/>
            <a:ext cx="2183511" cy="288340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839433"/>
            <a:ext cx="2162556" cy="303009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63" y="4921664"/>
            <a:ext cx="1476375" cy="8267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83613"/>
            <a:ext cx="8229600" cy="5895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Affinity for Games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7" y="12936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26976"/>
              </p:ext>
            </p:extLst>
          </p:nvPr>
        </p:nvGraphicFramePr>
        <p:xfrm>
          <a:off x="0" y="600075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8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"/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"/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"/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"/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"/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"/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"/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"/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"/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4775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TV Shows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7" y="12848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393192"/>
              </p:ext>
            </p:extLst>
          </p:nvPr>
        </p:nvGraphicFramePr>
        <p:xfrm>
          <a:off x="1" y="606490"/>
          <a:ext cx="9144000" cy="54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6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043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994590"/>
              </p:ext>
            </p:extLst>
          </p:nvPr>
        </p:nvGraphicFramePr>
        <p:xfrm>
          <a:off x="381000" y="1066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771" y="900869"/>
            <a:ext cx="205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Year End Registrations (MM)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85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1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1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El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Music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7" y="4451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47570"/>
              </p:ext>
            </p:extLst>
          </p:nvPr>
        </p:nvGraphicFramePr>
        <p:xfrm>
          <a:off x="0" y="657225"/>
          <a:ext cx="91440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76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25422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Drinks, Fast Food and Footwear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7" y="2927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802153"/>
              </p:ext>
            </p:extLst>
          </p:nvPr>
        </p:nvGraphicFramePr>
        <p:xfrm>
          <a:off x="0" y="590550"/>
          <a:ext cx="2164080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377075"/>
              </p:ext>
            </p:extLst>
          </p:nvPr>
        </p:nvGraphicFramePr>
        <p:xfrm>
          <a:off x="2182179" y="619125"/>
          <a:ext cx="3355657" cy="53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1115"/>
              </p:ext>
            </p:extLst>
          </p:nvPr>
        </p:nvGraphicFramePr>
        <p:xfrm>
          <a:off x="5561691" y="612054"/>
          <a:ext cx="358230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75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  <p:bldGraphic spid="8" grpId="0" uiExpand="1">
        <p:bldSub>
          <a:bldChart bld="seriesEl"/>
        </p:bldSub>
      </p:bldGraphic>
      <p:bldGraphic spid="9" grpId="0" uiExpand="1">
        <p:bldSub>
          <a:bldChart bld="seriesEl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-4837"/>
            <a:ext cx="8229600" cy="6307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Hobbies, Animals and Misc.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7" y="8382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569442"/>
              </p:ext>
            </p:extLst>
          </p:nvPr>
        </p:nvGraphicFramePr>
        <p:xfrm>
          <a:off x="0" y="487680"/>
          <a:ext cx="52707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2010"/>
              </p:ext>
            </p:extLst>
          </p:nvPr>
        </p:nvGraphicFramePr>
        <p:xfrm>
          <a:off x="5178580" y="457201"/>
          <a:ext cx="1790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405548"/>
              </p:ext>
            </p:extLst>
          </p:nvPr>
        </p:nvGraphicFramePr>
        <p:xfrm>
          <a:off x="6938919" y="491020"/>
          <a:ext cx="20802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89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El"/>
        </p:bldSub>
      </p:bldGraphic>
      <p:bldGraphic spid="11" grpId="0" uiExpand="1">
        <p:bldSub>
          <a:bldChart bld="seriesEl"/>
        </p:bldSub>
      </p:bldGraphic>
      <p:bldGraphic spid="12" grpId="0" uiExpand="1">
        <p:bldSub>
          <a:bldChart bld="seriesEl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Propensity to pay?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5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7959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" y="144018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" y="20574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" y="29718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38862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05000" y="876300"/>
            <a:ext cx="5205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0.8% users spend</a:t>
            </a:r>
            <a:endParaRPr lang="en-US" sz="2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440179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2.1%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3755" y="2031522"/>
            <a:ext cx="5205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3.0% users spend</a:t>
            </a:r>
            <a:endParaRPr lang="en-US" sz="4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7860" y="3045261"/>
            <a:ext cx="5205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2.6% users spend</a:t>
            </a:r>
            <a:endParaRPr lang="en-US" sz="4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3755" y="4343400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2.4%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Playdom Continues Acquisitions Spree With Acclaim Bu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53" y="605528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53000" y="6376570"/>
            <a:ext cx="336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Sorority Life, % users who spend by age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Source</a:t>
            </a:r>
            <a:r>
              <a:rPr lang="en-US" sz="1200" b="1" i="1" dirty="0" smtClean="0">
                <a:solidFill>
                  <a:schemeClr val="bg1"/>
                </a:solidFill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</a:rPr>
              <a:t>“Rules to Monetize By …”, </a:t>
            </a:r>
            <a:r>
              <a:rPr lang="en-US" sz="1200" dirty="0" err="1" smtClean="0">
                <a:solidFill>
                  <a:schemeClr val="bg1"/>
                </a:solidFill>
              </a:rPr>
              <a:t>Playdom</a:t>
            </a:r>
            <a:r>
              <a:rPr lang="en-US" sz="1200" dirty="0" smtClean="0">
                <a:solidFill>
                  <a:schemeClr val="bg1"/>
                </a:solidFill>
              </a:rPr>
              <a:t> 2010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you targeting your game to the paying audience?</a:t>
            </a:r>
            <a:endParaRPr lang="en-US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85" y="1280160"/>
            <a:ext cx="2771775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0160"/>
            <a:ext cx="275748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7965" y="1463814"/>
            <a:ext cx="8082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+mj-lt"/>
              </a:rPr>
              <a:t>$</a:t>
            </a:r>
            <a:endParaRPr lang="en-US" sz="9600" dirty="0">
              <a:solidFill>
                <a:srgbClr val="00B05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8596" y="1279149"/>
            <a:ext cx="132600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Wingdings 2" pitchFamily="18" charset="2"/>
              </a:rPr>
              <a:t>O</a:t>
            </a:r>
            <a:endParaRPr lang="en-US" sz="13800" dirty="0">
              <a:solidFill>
                <a:srgbClr val="FF0000"/>
              </a:solidFill>
              <a:latin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064" y="3276600"/>
            <a:ext cx="286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if this game had 5x the traffic, it would not generate the same revenue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17526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2057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2438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14" y="-762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Pitching to potential Advertisers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382"/>
            <a:ext cx="8911828" cy="55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651486" y="849786"/>
            <a:ext cx="4891177" cy="4313207"/>
          </a:xfrm>
          <a:custGeom>
            <a:avLst/>
            <a:gdLst>
              <a:gd name="connsiteX0" fmla="*/ 4891177 w 4891177"/>
              <a:gd name="connsiteY0" fmla="*/ 4313207 h 4313207"/>
              <a:gd name="connsiteX1" fmla="*/ 0 w 4891177"/>
              <a:gd name="connsiteY1" fmla="*/ 4304581 h 4313207"/>
              <a:gd name="connsiteX2" fmla="*/ 8627 w 4891177"/>
              <a:gd name="connsiteY2" fmla="*/ 0 h 4313207"/>
              <a:gd name="connsiteX3" fmla="*/ 94891 w 4891177"/>
              <a:gd name="connsiteY3" fmla="*/ 77637 h 4313207"/>
              <a:gd name="connsiteX4" fmla="*/ 189781 w 4891177"/>
              <a:gd name="connsiteY4" fmla="*/ 0 h 4313207"/>
              <a:gd name="connsiteX5" fmla="*/ 276045 w 4891177"/>
              <a:gd name="connsiteY5" fmla="*/ 25879 h 4313207"/>
              <a:gd name="connsiteX6" fmla="*/ 327804 w 4891177"/>
              <a:gd name="connsiteY6" fmla="*/ 146649 h 4313207"/>
              <a:gd name="connsiteX7" fmla="*/ 474453 w 4891177"/>
              <a:gd name="connsiteY7" fmla="*/ 776377 h 4313207"/>
              <a:gd name="connsiteX8" fmla="*/ 655608 w 4891177"/>
              <a:gd name="connsiteY8" fmla="*/ 1440611 h 4313207"/>
              <a:gd name="connsiteX9" fmla="*/ 836762 w 4891177"/>
              <a:gd name="connsiteY9" fmla="*/ 1897811 h 4313207"/>
              <a:gd name="connsiteX10" fmla="*/ 1043796 w 4891177"/>
              <a:gd name="connsiteY10" fmla="*/ 2363637 h 4313207"/>
              <a:gd name="connsiteX11" fmla="*/ 1181819 w 4891177"/>
              <a:gd name="connsiteY11" fmla="*/ 2587924 h 4313207"/>
              <a:gd name="connsiteX12" fmla="*/ 1362974 w 4891177"/>
              <a:gd name="connsiteY12" fmla="*/ 2872596 h 4313207"/>
              <a:gd name="connsiteX13" fmla="*/ 1570008 w 4891177"/>
              <a:gd name="connsiteY13" fmla="*/ 3088256 h 4313207"/>
              <a:gd name="connsiteX14" fmla="*/ 1777042 w 4891177"/>
              <a:gd name="connsiteY14" fmla="*/ 3303917 h 4313207"/>
              <a:gd name="connsiteX15" fmla="*/ 1940944 w 4891177"/>
              <a:gd name="connsiteY15" fmla="*/ 3407434 h 4313207"/>
              <a:gd name="connsiteX16" fmla="*/ 2070340 w 4891177"/>
              <a:gd name="connsiteY16" fmla="*/ 3519577 h 4313207"/>
              <a:gd name="connsiteX17" fmla="*/ 2337759 w 4891177"/>
              <a:gd name="connsiteY17" fmla="*/ 3657600 h 4313207"/>
              <a:gd name="connsiteX18" fmla="*/ 2639683 w 4891177"/>
              <a:gd name="connsiteY18" fmla="*/ 3804249 h 4313207"/>
              <a:gd name="connsiteX19" fmla="*/ 2950234 w 4891177"/>
              <a:gd name="connsiteY19" fmla="*/ 3916392 h 4313207"/>
              <a:gd name="connsiteX20" fmla="*/ 3355676 w 4891177"/>
              <a:gd name="connsiteY20" fmla="*/ 4037162 h 4313207"/>
              <a:gd name="connsiteX21" fmla="*/ 3812876 w 4891177"/>
              <a:gd name="connsiteY21" fmla="*/ 4140679 h 4313207"/>
              <a:gd name="connsiteX22" fmla="*/ 4278702 w 4891177"/>
              <a:gd name="connsiteY22" fmla="*/ 4209690 h 4313207"/>
              <a:gd name="connsiteX23" fmla="*/ 4649638 w 4891177"/>
              <a:gd name="connsiteY23" fmla="*/ 4261449 h 4313207"/>
              <a:gd name="connsiteX24" fmla="*/ 4891177 w 4891177"/>
              <a:gd name="connsiteY24" fmla="*/ 4313207 h 43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1177" h="4313207">
                <a:moveTo>
                  <a:pt x="4891177" y="4313207"/>
                </a:moveTo>
                <a:lnTo>
                  <a:pt x="0" y="4304581"/>
                </a:lnTo>
                <a:cubicBezTo>
                  <a:pt x="2876" y="2869721"/>
                  <a:pt x="5751" y="1434860"/>
                  <a:pt x="8627" y="0"/>
                </a:cubicBezTo>
                <a:lnTo>
                  <a:pt x="94891" y="77637"/>
                </a:lnTo>
                <a:lnTo>
                  <a:pt x="189781" y="0"/>
                </a:lnTo>
                <a:lnTo>
                  <a:pt x="276045" y="25879"/>
                </a:lnTo>
                <a:lnTo>
                  <a:pt x="327804" y="146649"/>
                </a:lnTo>
                <a:lnTo>
                  <a:pt x="474453" y="776377"/>
                </a:lnTo>
                <a:lnTo>
                  <a:pt x="655608" y="1440611"/>
                </a:lnTo>
                <a:lnTo>
                  <a:pt x="836762" y="1897811"/>
                </a:lnTo>
                <a:lnTo>
                  <a:pt x="1043796" y="2363637"/>
                </a:lnTo>
                <a:lnTo>
                  <a:pt x="1181819" y="2587924"/>
                </a:lnTo>
                <a:lnTo>
                  <a:pt x="1362974" y="2872596"/>
                </a:lnTo>
                <a:lnTo>
                  <a:pt x="1570008" y="3088256"/>
                </a:lnTo>
                <a:lnTo>
                  <a:pt x="1777042" y="3303917"/>
                </a:lnTo>
                <a:lnTo>
                  <a:pt x="1940944" y="3407434"/>
                </a:lnTo>
                <a:lnTo>
                  <a:pt x="2070340" y="3519577"/>
                </a:lnTo>
                <a:lnTo>
                  <a:pt x="2337759" y="3657600"/>
                </a:lnTo>
                <a:lnTo>
                  <a:pt x="2639683" y="3804249"/>
                </a:lnTo>
                <a:lnTo>
                  <a:pt x="2950234" y="3916392"/>
                </a:lnTo>
                <a:lnTo>
                  <a:pt x="3355676" y="4037162"/>
                </a:lnTo>
                <a:lnTo>
                  <a:pt x="3812876" y="4140679"/>
                </a:lnTo>
                <a:lnTo>
                  <a:pt x="4278702" y="4209690"/>
                </a:lnTo>
                <a:lnTo>
                  <a:pt x="4649638" y="4261449"/>
                </a:lnTo>
                <a:lnTo>
                  <a:pt x="4891177" y="4313207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62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775" y="5162038"/>
            <a:ext cx="4872182" cy="378022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economic beauty of micro-transactions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7606" y="5529311"/>
            <a:ext cx="8224982" cy="309418"/>
            <a:chOff x="766618" y="5481782"/>
            <a:chExt cx="7996382" cy="3094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66618" y="5481782"/>
              <a:ext cx="7996382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1147" y="5483423"/>
              <a:ext cx="745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Volume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88" y="1105092"/>
            <a:ext cx="614218" cy="4419600"/>
            <a:chOff x="152400" y="1057563"/>
            <a:chExt cx="614218" cy="4419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66618" y="1057563"/>
              <a:ext cx="0" cy="441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2400" y="106680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963747" y="961929"/>
            <a:ext cx="7404100" cy="4321463"/>
          </a:xfrm>
          <a:custGeom>
            <a:avLst/>
            <a:gdLst>
              <a:gd name="connsiteX0" fmla="*/ 0 w 7404100"/>
              <a:gd name="connsiteY0" fmla="*/ 0 h 4165600"/>
              <a:gd name="connsiteX1" fmla="*/ 1892300 w 7404100"/>
              <a:gd name="connsiteY1" fmla="*/ 3352800 h 4165600"/>
              <a:gd name="connsiteX2" fmla="*/ 7404100 w 7404100"/>
              <a:gd name="connsiteY2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100" h="4165600">
                <a:moveTo>
                  <a:pt x="0" y="0"/>
                </a:moveTo>
                <a:cubicBezTo>
                  <a:pt x="329141" y="1329266"/>
                  <a:pt x="658283" y="2658533"/>
                  <a:pt x="1892300" y="3352800"/>
                </a:cubicBezTo>
                <a:cubicBezTo>
                  <a:pt x="3126317" y="4047067"/>
                  <a:pt x="5265208" y="4106333"/>
                  <a:pt x="7404100" y="4165600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7606" y="4041978"/>
            <a:ext cx="2052782" cy="1482714"/>
            <a:chOff x="766618" y="3994449"/>
            <a:chExt cx="2052782" cy="1482714"/>
          </a:xfrm>
        </p:grpSpPr>
        <p:sp>
          <p:nvSpPr>
            <p:cNvPr id="22" name="Rectangle 21"/>
            <p:cNvSpPr/>
            <p:nvPr/>
          </p:nvSpPr>
          <p:spPr>
            <a:xfrm>
              <a:off x="766618" y="4343400"/>
              <a:ext cx="2052782" cy="1133763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50800">
              <a:solidFill>
                <a:srgbClr val="FF7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7178" y="3994449"/>
              <a:ext cx="912622" cy="305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$19.95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44188" y="4803979"/>
            <a:ext cx="78098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$6.95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577888" y="5152929"/>
            <a:ext cx="3101340" cy="396240"/>
          </a:xfrm>
          <a:custGeom>
            <a:avLst/>
            <a:gdLst>
              <a:gd name="connsiteX0" fmla="*/ 0 w 3101340"/>
              <a:gd name="connsiteY0" fmla="*/ 0 h 396240"/>
              <a:gd name="connsiteX1" fmla="*/ 7620 w 3101340"/>
              <a:gd name="connsiteY1" fmla="*/ 396240 h 396240"/>
              <a:gd name="connsiteX2" fmla="*/ 3002280 w 3101340"/>
              <a:gd name="connsiteY2" fmla="*/ 373380 h 396240"/>
              <a:gd name="connsiteX3" fmla="*/ 3101340 w 3101340"/>
              <a:gd name="connsiteY3" fmla="*/ 297180 h 396240"/>
              <a:gd name="connsiteX4" fmla="*/ 3009900 w 3101340"/>
              <a:gd name="connsiteY4" fmla="*/ 266700 h 396240"/>
              <a:gd name="connsiteX5" fmla="*/ 3040380 w 3101340"/>
              <a:gd name="connsiteY5" fmla="*/ 198120 h 396240"/>
              <a:gd name="connsiteX6" fmla="*/ 2926080 w 3101340"/>
              <a:gd name="connsiteY6" fmla="*/ 129540 h 396240"/>
              <a:gd name="connsiteX7" fmla="*/ 2430780 w 3101340"/>
              <a:gd name="connsiteY7" fmla="*/ 114300 h 396240"/>
              <a:gd name="connsiteX8" fmla="*/ 1874520 w 3101340"/>
              <a:gd name="connsiteY8" fmla="*/ 106680 h 396240"/>
              <a:gd name="connsiteX9" fmla="*/ 1310640 w 3101340"/>
              <a:gd name="connsiteY9" fmla="*/ 83820 h 396240"/>
              <a:gd name="connsiteX10" fmla="*/ 746760 w 3101340"/>
              <a:gd name="connsiteY10" fmla="*/ 53340 h 396240"/>
              <a:gd name="connsiteX11" fmla="*/ 266700 w 3101340"/>
              <a:gd name="connsiteY11" fmla="*/ 15240 h 396240"/>
              <a:gd name="connsiteX12" fmla="*/ 0 w 3101340"/>
              <a:gd name="connsiteY12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340" h="396240">
                <a:moveTo>
                  <a:pt x="0" y="0"/>
                </a:moveTo>
                <a:lnTo>
                  <a:pt x="7620" y="396240"/>
                </a:lnTo>
                <a:lnTo>
                  <a:pt x="3002280" y="373380"/>
                </a:lnTo>
                <a:lnTo>
                  <a:pt x="3101340" y="297180"/>
                </a:lnTo>
                <a:lnTo>
                  <a:pt x="3009900" y="266700"/>
                </a:lnTo>
                <a:lnTo>
                  <a:pt x="3040380" y="198120"/>
                </a:lnTo>
                <a:lnTo>
                  <a:pt x="2926080" y="129540"/>
                </a:lnTo>
                <a:lnTo>
                  <a:pt x="2430780" y="114300"/>
                </a:lnTo>
                <a:lnTo>
                  <a:pt x="1874520" y="106680"/>
                </a:lnTo>
                <a:lnTo>
                  <a:pt x="1310640" y="83820"/>
                </a:lnTo>
                <a:lnTo>
                  <a:pt x="746760" y="53340"/>
                </a:lnTo>
                <a:lnTo>
                  <a:pt x="266700" y="15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20389" y="4813385"/>
            <a:ext cx="16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Long Tail 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49783" y="1354597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“Tall” Tail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18" grpId="0" animBg="1"/>
      <p:bldP spid="30" grpId="0"/>
      <p:bldP spid="30" grpId="1"/>
      <p:bldP spid="35" grpId="0" animBg="1"/>
      <p:bldP spid="36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End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67800" y="5975729"/>
            <a:ext cx="1912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1010101011100110011011110110010010011001111100101001001001001001001001001001100111011011100110111101001001110011011011011011000011111001110111001100110011001110011001001011101110110110100101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214" y="3886200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Nick@DataGenetics.com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255 L -2.22083 -0.00255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Micro-transaction types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4523733"/>
            <a:ext cx="2139351" cy="98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58000" y="4361000"/>
            <a:ext cx="1838680" cy="1311574"/>
            <a:chOff x="6858000" y="4361000"/>
            <a:chExt cx="1838680" cy="1311574"/>
          </a:xfrm>
        </p:grpSpPr>
        <p:pic>
          <p:nvPicPr>
            <p:cNvPr id="2058" name="Picture 10" descr="C:\Users\Nick\AppData\Local\Microsoft\Windows\Temporary Internet Files\Content.IE5\YOCOZZMX\MC9003404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361000"/>
              <a:ext cx="957991" cy="131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43800" y="4724400"/>
              <a:ext cx="1152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omic Sans MS" pitchFamily="66" charset="0"/>
                </a:rPr>
                <a:t>+10%</a:t>
              </a:r>
              <a:endParaRPr lang="en-US" sz="3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811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Avatars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Fashion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Accessories</a:t>
            </a:r>
          </a:p>
          <a:p>
            <a:endParaRPr lang="en-US" dirty="0"/>
          </a:p>
          <a:p>
            <a:r>
              <a:rPr lang="en-US" dirty="0" smtClean="0"/>
              <a:t>Things that do not adjust the balance of the game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1063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Kill 10 more </a:t>
            </a:r>
            <a:r>
              <a:rPr lang="en-US" dirty="0" err="1" smtClean="0"/>
              <a:t>Orcs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= or =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10 gold coins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4065006"/>
            <a:ext cx="2590800" cy="1802394"/>
            <a:chOff x="3276600" y="4065006"/>
            <a:chExt cx="2590800" cy="1802394"/>
          </a:xfrm>
        </p:grpSpPr>
        <p:pic>
          <p:nvPicPr>
            <p:cNvPr id="2054" name="Picture 6" descr="C:\Users\Nick\AppData\Local\Microsoft\Windows\Temporary Internet Files\Content.IE5\LX87PKDC\MC90021535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065006"/>
              <a:ext cx="2068717" cy="172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65805" y="5037789"/>
              <a:ext cx="501595" cy="372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Time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559623"/>
              <a:ext cx="68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Money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7863" y="994112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Bling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9162" y="994112"/>
            <a:ext cx="205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Accelerators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976" y="994112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Power-ups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000071"/>
            <a:ext cx="23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to get 10 gold coins to get +10% attack bonus for 12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9" y="228600"/>
            <a:ext cx="8229600" cy="838200"/>
          </a:xfrm>
        </p:spPr>
        <p:txBody>
          <a:bodyPr/>
          <a:lstStyle/>
          <a:p>
            <a:r>
              <a:rPr lang="en-US" dirty="0" smtClean="0"/>
              <a:t>Big brands are starting to get 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48400"/>
            <a:ext cx="421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5585"/>
            <a:ext cx="6457950" cy="37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4650"/>
            <a:ext cx="5102941" cy="38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057400"/>
            <a:ext cx="8494114" cy="30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how big is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1" name="Picture 3" descr="C:\Users\Nick\AppData\Local\Microsoft\Windows\Temporary Internet Files\Content.IE5\FDGFFKZB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4140" cy="34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837426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billion people on the planet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6699" y="2514600"/>
            <a:ext cx="437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billion people connected to the internet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2433" y="3200400"/>
            <a:ext cx="428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00 million registered </a:t>
            </a:r>
            <a:r>
              <a:rPr lang="en-US" dirty="0" err="1" smtClean="0"/>
              <a:t>FaceBook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825" y="5405735"/>
            <a:ext cx="86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30% of the connected World already has a Facebook account!</a:t>
            </a:r>
            <a:endParaRPr lang="en-US" sz="2400" dirty="0"/>
          </a:p>
        </p:txBody>
      </p:sp>
      <p:sp>
        <p:nvSpPr>
          <p:cNvPr id="5" name="Pie 4"/>
          <p:cNvSpPr/>
          <p:nvPr/>
        </p:nvSpPr>
        <p:spPr>
          <a:xfrm rot="19362332">
            <a:off x="533400" y="1600200"/>
            <a:ext cx="3454140" cy="3454140"/>
          </a:xfrm>
          <a:prstGeom prst="pie">
            <a:avLst>
              <a:gd name="adj1" fmla="val 21111471"/>
              <a:gd name="adj2" fmla="val 5767335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Honeymoon period for brand owners with fans!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610599" cy="4495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700" dirty="0" smtClean="0"/>
              <a:t>43% of fans visit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several times a day.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50% of fans come to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for entertainment.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92% say that being a fan has a positive impact in recommending to friends.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52% recommend others to follow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84% of fans consume (regularly/</a:t>
            </a:r>
            <a:r>
              <a:rPr lang="en-US" sz="1700" dirty="0" err="1" smtClean="0"/>
              <a:t>ocassionally</a:t>
            </a:r>
            <a:r>
              <a:rPr lang="en-US" sz="1700" dirty="0" smtClean="0"/>
              <a:t>)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There is no disconnect between brands followed on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and regular consumers.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An average of 9 brands are followed by users.</a:t>
            </a: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63330" y="6581001"/>
            <a:ext cx="198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DDB, October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909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1370"/>
            <a:ext cx="4572000" cy="4678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playing games, people are at 95-99% </a:t>
            </a:r>
            <a:r>
              <a:rPr lang="en-US" sz="2000" dirty="0" smtClean="0">
                <a:solidFill>
                  <a:srgbClr val="00B0F0"/>
                </a:solidFill>
              </a:rPr>
              <a:t>“focused attention”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1400" dirty="0" smtClean="0"/>
              <a:t>(As measured by pupil dilation, skin resistance, pulse, movement, breathing, brain activity …)</a:t>
            </a:r>
          </a:p>
          <a:p>
            <a:endParaRPr lang="en-US" sz="1400" dirty="0"/>
          </a:p>
          <a:p>
            <a:r>
              <a:rPr lang="en-US" sz="2000" dirty="0" smtClean="0"/>
              <a:t>This blows away all other media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With just 15 seconds exposure to a brand, there is &gt;80% unaided recall.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 descr="http://www.sciencedaily.com/images/2007/10/07102414562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32" y="1219200"/>
            <a:ext cx="4079872" cy="29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Sponsors can receive “Halo” effect by having their brands associated with success screens and level completion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3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46743" y="1549853"/>
            <a:ext cx="7772400" cy="1470025"/>
          </a:xfrm>
        </p:spPr>
        <p:txBody>
          <a:bodyPr/>
          <a:lstStyle/>
          <a:p>
            <a:r>
              <a:rPr lang="en-US" dirty="0" smtClean="0"/>
              <a:t>Other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07384"/>
              </p:ext>
            </p:extLst>
          </p:nvPr>
        </p:nvGraphicFramePr>
        <p:xfrm>
          <a:off x="152400" y="76200"/>
          <a:ext cx="8839200" cy="57912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6414"/>
                <a:gridCol w="1326186"/>
                <a:gridCol w="914400"/>
                <a:gridCol w="6172200"/>
              </a:tblGrid>
              <a:tr h="284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Facebook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506,000,000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General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Qzone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In Simplified Chinese; caters for mainland China users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Habbo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162,000,000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 for teens. Over 31 communities worldwide. Chat Room and user profiles.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MySpace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130,000,000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Windows Live Spaces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120,000,000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Blogging (formerly MSN Spaces)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Bebo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117,000,000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Orkut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100,000,000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Owned by Google Inc. Popular in India </a:t>
                      </a:r>
                      <a:r>
                        <a:rPr lang="en-US" sz="1100" u="none" strike="noStrike">
                          <a:effectLst/>
                          <a:latin typeface="+mj-lt"/>
                        </a:rPr>
                        <a:t>and </a:t>
                      </a:r>
                      <a:r>
                        <a:rPr lang="en-US" sz="1100" u="none" strike="noStrike" smtClean="0">
                          <a:effectLst/>
                          <a:latin typeface="+mj-lt"/>
                        </a:rPr>
                        <a:t>Brazil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Friendster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90,000,000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Popular in Southeast Asia. No longer popular in the western world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Vkontakte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81,500,000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Social Network for Russian-speaking world including former Soviet republics. Biggest site in Russia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hi5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80,000,000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Popular in India, Mongolia, Thailand, Romania, Jamaica, Central Africa and Latin America. Not very popular in the USA.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Twitter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Micro-blogging, RSS, updates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LinkedIn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Business and professional networking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Tagged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Subject to quite some controversy about its e-mail marketing and privacy policy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Badoo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69,000,000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General, Meet new people, Popular in Europe and 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LatAm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Netlog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65,126,000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Popular in Europe, Turkey, the Arab World and Canada's Québec province. Formerly known as 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Facebox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Redbox</a:t>
                      </a:r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Flixster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63,000,000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Movies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MyLife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51,000,000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Locating friends and family, keeping in touch (formerly Reunion.com)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Classmates.com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School, college, work and the military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Odnoklassniki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Connect with old classmates. Popular in Russia and former Soviet republics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Flickr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32,000,000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Photo sharing, commenting, photography related networking, worldwide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WeeWorld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Teenagers - 10 to 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Viadeo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Global Social Networking and Campus Networking available in English, French, German, Spanish, Italian and Portuguese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Last.fm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Music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MyHeritage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family-oriented social network service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Xanga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27,000,000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Blogs and "metro" areas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62196"/>
              </p:ext>
            </p:extLst>
          </p:nvPr>
        </p:nvGraphicFramePr>
        <p:xfrm>
          <a:off x="152400" y="295977"/>
          <a:ext cx="8839200" cy="54190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6414"/>
                <a:gridCol w="1249986"/>
                <a:gridCol w="838200"/>
                <a:gridCol w="6324600"/>
              </a:tblGrid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Mixi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24,300,000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Cyworld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General. Popular in South Korea.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Skyrock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Network in French-speaking world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Fotolog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Photoblogging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Popular in South America and Spain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BlackPlanet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African-Americans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myYearbook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General, Charity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Friends Reunited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UK based. School, college, work, sport and streets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LiveJournal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17,565,000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Blogging. Popular in Russia and among the Russian-speaking diaspora abroad.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StudiVZ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University students, mostly in the German-speaking countries. School students and those out of education sign up via its partner sites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schülerVZ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meinVZ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Sonico.com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General. Popular in Latin America and Spanish and Portuguese speaking regions.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Renren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Significant site in China. Was known as 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校内 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Xiaonei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 until August 2009.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Plaxo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Aggregator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Geni.com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Families, genealogy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Nasza-klasa.pl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School, college and friends. Popular in Poland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StumbleUpon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10,600,000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Stumble through websites that match your selected interests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General, Most popular in the Netherlands.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WAYN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Travel and lifestyle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Buzznet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Music and pop-culture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Multiply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"Real world" relationships. Popular in Asia. Not popular in the western world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Care2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9,962,000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Green living and social activism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CaringBridge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Not for profit providing free websites that connect family and friends during a serious health event, care and recovery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deviantART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9,040,000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Art community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delicious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8,823,000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bookmarking allowing users to locate and save websites that match their own interests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Business (primarily Europe (Germany, Austria, Switzerland) and China)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Diary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First online blogging community, founded in 1998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1610"/>
              </p:ext>
            </p:extLst>
          </p:nvPr>
        </p:nvGraphicFramePr>
        <p:xfrm>
          <a:off x="152400" y="220802"/>
          <a:ext cx="8839200" cy="54190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6414"/>
                <a:gridCol w="1326186"/>
                <a:gridCol w="838200"/>
                <a:gridCol w="6248400"/>
              </a:tblGrid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Livemocha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Online language learning - dynamic online courses in 35 languages - world’s largest community of native language speakers.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Tuenti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Spanish-based university and High School social network. Very Popular in Spain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Trombi.com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French subsidiary of Classmates.com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weRead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Books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iWiW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Ibibo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Talent based social networking site that allows to promote one's self and also discover new talent. Most popular in India.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Cellufun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Mobile social game network, Number 8 US mobile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website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My 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Blogging, mobile blogging, sharing photos, connecting with friends. Global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Bigadda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Indian Social Networking Site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MocoSpace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mobile community, worldwide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Draugiem.lv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 (primarily LV, LT, HU)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Itsmy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Mobile community worldwide, blogging, friends, personal TV-shows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Kiwibox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General. For the users, by the users, a social network that is more than a community.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Grono.net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Poland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Foursquare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Location based mobile social network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Stickam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 video streaming and chat.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Vampirefreaks.com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1,931,000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Gothic and industrial subculture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TravBuddy.com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1,588,000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Travel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CouchSurfing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Worldwide network for making connections between travelers and the local communities they visit.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Nexopia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CafeMom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Mothers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dating, an "online bar" for 18 and older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LunarStorm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popular Windows application of all time?</a:t>
            </a:r>
            <a:endParaRPr lang="en-US" dirty="0"/>
          </a:p>
        </p:txBody>
      </p:sp>
      <p:pic>
        <p:nvPicPr>
          <p:cNvPr id="6146" name="Picture 2" descr="http://www.bruceongames.com/wp-content/uploads/2008/07/solitaire-for-wind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80474"/>
            <a:ext cx="4343400" cy="32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Effect of </a:t>
            </a:r>
            <a:r>
              <a:rPr lang="en-US" sz="2400" dirty="0" err="1" smtClean="0">
                <a:solidFill>
                  <a:srgbClr val="FFC000"/>
                </a:solidFill>
              </a:rPr>
              <a:t>FaceBook</a:t>
            </a:r>
            <a:r>
              <a:rPr lang="en-US" sz="2400" dirty="0" smtClean="0">
                <a:solidFill>
                  <a:srgbClr val="FFC000"/>
                </a:solidFill>
              </a:rPr>
              <a:t> on traditional Casual Gaming web sites</a:t>
            </a:r>
            <a:endParaRPr lang="en-US" sz="2400" dirty="0">
              <a:solidFill>
                <a:srgbClr val="FFC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80524"/>
              </p:ext>
            </p:extLst>
          </p:nvPr>
        </p:nvGraphicFramePr>
        <p:xfrm>
          <a:off x="0" y="6858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Play card games, board games, bingo, trivia games, arcade games, puzzle games, and word games for FREE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73022"/>
            <a:ext cx="1295400" cy="3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" y="457200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Population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courtesy of 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6310312"/>
            <a:ext cx="6048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3314"/>
            <a:ext cx="5486400" cy="5010151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9400"/>
            <a:ext cx="8229600" cy="660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Where in the World?</a:t>
            </a:r>
            <a:endParaRPr lang="en-US" sz="4000" dirty="0"/>
          </a:p>
        </p:txBody>
      </p:sp>
      <p:pic>
        <p:nvPicPr>
          <p:cNvPr id="7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828800" cy="651787"/>
          </a:xfrm>
          <a:prstGeom prst="rect">
            <a:avLst/>
          </a:prstGeom>
          <a:noFill/>
          <a:effectLst>
            <a:reflection blurRad="6350" stA="50000" endA="300" endPos="81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7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 25 countries on </a:t>
            </a:r>
            <a:r>
              <a:rPr lang="en-US" sz="3200" dirty="0" err="1" smtClean="0"/>
              <a:t>facebook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6829" y="5562600"/>
            <a:ext cx="4406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25 countries account for 79% of all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 registered accounts.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7932" y="5547616"/>
            <a:ext cx="3499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After Venezuela, no country accounts for more than 1%.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8" y="914400"/>
            <a:ext cx="8477060" cy="43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9" y="1046999"/>
            <a:ext cx="2027300" cy="34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4" y="1046999"/>
            <a:ext cx="2060418" cy="34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78" y="1046998"/>
            <a:ext cx="2071740" cy="348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28" y="1046999"/>
            <a:ext cx="2057446" cy="348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64" y="304800"/>
            <a:ext cx="8781224" cy="36830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Gender breakdown of </a:t>
            </a:r>
            <a:r>
              <a:rPr lang="en-US" sz="3200" dirty="0" err="1" smtClean="0"/>
              <a:t>FaceBook</a:t>
            </a:r>
            <a:r>
              <a:rPr lang="en-US" sz="3200" dirty="0" smtClean="0"/>
              <a:t> users Worldwide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0849" y="4627342"/>
            <a:ext cx="8778398" cy="599660"/>
            <a:chOff x="203200" y="4602039"/>
            <a:chExt cx="8724900" cy="759393"/>
          </a:xfrm>
        </p:grpSpPr>
        <p:sp>
          <p:nvSpPr>
            <p:cNvPr id="4" name="Left-Right Arrow 3"/>
            <p:cNvSpPr/>
            <p:nvPr/>
          </p:nvSpPr>
          <p:spPr>
            <a:xfrm>
              <a:off x="203200" y="4995424"/>
              <a:ext cx="8724900" cy="366008"/>
            </a:xfrm>
            <a:prstGeom prst="leftRightArrow">
              <a:avLst/>
            </a:prstGeom>
            <a:gradFill flip="none" rotWithShape="1">
              <a:gsLst>
                <a:gs pos="0">
                  <a:srgbClr val="FA66D0"/>
                </a:gs>
                <a:gs pos="50000">
                  <a:schemeClr val="tx1"/>
                </a:gs>
                <a:gs pos="100000">
                  <a:srgbClr val="0070C0"/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13697" y="4603020"/>
              <a:ext cx="1885644" cy="3693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 dominant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765" y="4602039"/>
              <a:ext cx="1653017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 dominant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 flipV="1">
            <a:off x="92922" y="-790264"/>
            <a:ext cx="2150029" cy="7238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7339" y="-736605"/>
            <a:ext cx="2222968" cy="7397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06639" y="5093257"/>
            <a:ext cx="0" cy="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521617" y="-887097"/>
            <a:ext cx="2248094" cy="78899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49" y="5238066"/>
            <a:ext cx="197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India 70.7%</a:t>
            </a:r>
            <a:r>
              <a:rPr lang="en-US" dirty="0" smtClean="0"/>
              <a:t>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8614" y="5291231"/>
            <a:ext cx="206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Indonesia 59.5% male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5678" y="5291231"/>
            <a:ext cx="207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UK 48.3% male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876629" y="-892017"/>
            <a:ext cx="2113443" cy="83819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96828" y="-913607"/>
            <a:ext cx="2169439" cy="7889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04628" y="5280036"/>
            <a:ext cx="205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USA 44.3% 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0104 0.4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0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L 0.16667 -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40949 L -0.00174 1.25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0086 0.3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3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54 L 0.4257 -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34653 L -0.00521 1.213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4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3889 L -0.00035 0.681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0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031 L 0.68681 -0.000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68194 L -0.0007 1.24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9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81 -0.00031 L 0.92014 -0.0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3797 L 0.00034 0.6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6625 L -0.00417 1.241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89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014 -0.00031 L 1.12639 -0.000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4" grpId="0"/>
      <p:bldP spid="20" grpId="0"/>
      <p:bldP spid="21" grpId="0"/>
      <p:bldP spid="25" grpId="0" animBg="1"/>
      <p:bldP spid="25" grpId="1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g">
      <a:majorFont>
        <a:latin typeface="Calibri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1731</Words>
  <Application>Microsoft Office PowerPoint</Application>
  <PresentationFormat>On-screen Show (4:3)</PresentationFormat>
  <Paragraphs>601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Nick Berry</vt:lpstr>
      <vt:lpstr>PowerPoint Presentation</vt:lpstr>
      <vt:lpstr>PowerPoint Presentation</vt:lpstr>
      <vt:lpstr>Just how big is FaceBook?</vt:lpstr>
      <vt:lpstr>What is the most popular Windows application of all time?</vt:lpstr>
      <vt:lpstr>Effect of FaceBook on traditional Casual Gaming web sites</vt:lpstr>
      <vt:lpstr>Where in the World?</vt:lpstr>
      <vt:lpstr>Top 25 countries on facebook</vt:lpstr>
      <vt:lpstr>Gender breakdown of FaceBook users Worldwide</vt:lpstr>
      <vt:lpstr>PowerPoint Presentation</vt:lpstr>
      <vt:lpstr>FaceBook Demographics</vt:lpstr>
      <vt:lpstr>FaceBook Demographics</vt:lpstr>
      <vt:lpstr>Similar Countries … Similar Profiles</vt:lpstr>
      <vt:lpstr>Similar Countries … Similar Profiles</vt:lpstr>
      <vt:lpstr>Different Countries … Different Profiles</vt:lpstr>
      <vt:lpstr>PowerPoint Presentation</vt:lpstr>
      <vt:lpstr>PowerPoint Presentation</vt:lpstr>
      <vt:lpstr>PowerPoint Presentation</vt:lpstr>
      <vt:lpstr>PowerPoint Presentation</vt:lpstr>
      <vt:lpstr>Jay Leno vs. Conan</vt:lpstr>
      <vt:lpstr>Quiz Time – Guess the movie</vt:lpstr>
      <vt:lpstr>Comparing Demographic “Genes”</vt:lpstr>
      <vt:lpstr>Comparing Demographic “Genes”</vt:lpstr>
      <vt:lpstr>Cross correlation between brands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Drinks, Fast Food and Footwear</vt:lpstr>
      <vt:lpstr>Hobbies, Animals and Misc.</vt:lpstr>
      <vt:lpstr>Propensity to pay?</vt:lpstr>
      <vt:lpstr>Are you targeting your game to the paying audience?</vt:lpstr>
      <vt:lpstr>Pitching to potential Advertisers</vt:lpstr>
      <vt:lpstr>The economic beauty of micro-transactions</vt:lpstr>
      <vt:lpstr>The End</vt:lpstr>
      <vt:lpstr>Micro-transaction types</vt:lpstr>
      <vt:lpstr>Big brands are starting to get it</vt:lpstr>
      <vt:lpstr>Honeymoon period for brand owners with fans!</vt:lpstr>
      <vt:lpstr>MIT research</vt:lpstr>
      <vt:lpstr>Other Social Networks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Berry</dc:creator>
  <cp:lastModifiedBy>Nick</cp:lastModifiedBy>
  <cp:revision>188</cp:revision>
  <cp:lastPrinted>2011-01-18T17:37:05Z</cp:lastPrinted>
  <dcterms:created xsi:type="dcterms:W3CDTF">2010-07-16T20:43:53Z</dcterms:created>
  <dcterms:modified xsi:type="dcterms:W3CDTF">2011-03-01T16:14:29Z</dcterms:modified>
</cp:coreProperties>
</file>