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62"/>
  </p:notesMasterIdLst>
  <p:sldIdLst>
    <p:sldId id="362" r:id="rId4"/>
    <p:sldId id="364" r:id="rId5"/>
    <p:sldId id="268" r:id="rId6"/>
    <p:sldId id="269" r:id="rId7"/>
    <p:sldId id="270" r:id="rId8"/>
    <p:sldId id="271" r:id="rId9"/>
    <p:sldId id="272" r:id="rId10"/>
    <p:sldId id="273" r:id="rId11"/>
    <p:sldId id="360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3" r:id="rId21"/>
    <p:sldId id="284" r:id="rId22"/>
    <p:sldId id="285" r:id="rId23"/>
    <p:sldId id="286" r:id="rId24"/>
    <p:sldId id="344" r:id="rId25"/>
    <p:sldId id="289" r:id="rId26"/>
    <p:sldId id="290" r:id="rId27"/>
    <p:sldId id="291" r:id="rId28"/>
    <p:sldId id="363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46" r:id="rId40"/>
    <p:sldId id="354" r:id="rId41"/>
    <p:sldId id="347" r:id="rId42"/>
    <p:sldId id="350" r:id="rId43"/>
    <p:sldId id="351" r:id="rId44"/>
    <p:sldId id="352" r:id="rId45"/>
    <p:sldId id="353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61" r:id="rId56"/>
    <p:sldId id="312" r:id="rId57"/>
    <p:sldId id="313" r:id="rId58"/>
    <p:sldId id="345" r:id="rId59"/>
    <p:sldId id="314" r:id="rId60"/>
    <p:sldId id="355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1D71"/>
    <a:srgbClr val="FA6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96807" autoAdjust="0"/>
  </p:normalViewPr>
  <p:slideViewPr>
    <p:cSldViewPr snapToGrid="0">
      <p:cViewPr>
        <p:scale>
          <a:sx n="83" d="100"/>
          <a:sy n="83" d="100"/>
        </p:scale>
        <p:origin x="-84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-293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ick\Documents\DataGenetics\trash\Affinities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ick\Documents\DataGenetics\trash\Affinities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ick\Documents\DataGenetics\trash\Affinities.xlsx" TargetMode="External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ick\Documents\Transfer\Recovered%20HardDrive\My%20Documents\Sheets\QBR(1)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ick\Documents\DataGenetics\trash\social%20netwoek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ick\Documents\DataGenetics\trash\Affinities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ick\Documents\DataGenetics\trash\Affinities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ick\Documents\DataGenetics\trash\Affinities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ick\Documents\DataGenetics\trash\Affinities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ick\Documents\DataGenetics\trash\Affinities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ick\Documents\DataGenetics\trash\Affinities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3784465060679297E-2"/>
          <c:y val="4.5605928046872926E-2"/>
          <c:w val="0.914565369922819"/>
          <c:h val="0.8493881067896815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solidFill>
                <a:srgbClr val="7CCA62">
                  <a:lumMod val="40000"/>
                  <a:lumOff val="6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Sheet1!$A$1:$A$8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Sheet1!$B$1:$B$8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5.5</c:v>
                </c:pt>
                <c:pt idx="3">
                  <c:v>12</c:v>
                </c:pt>
                <c:pt idx="4">
                  <c:v>50</c:v>
                </c:pt>
                <c:pt idx="5">
                  <c:v>100</c:v>
                </c:pt>
                <c:pt idx="6">
                  <c:v>350</c:v>
                </c:pt>
                <c:pt idx="7">
                  <c:v>580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80421632"/>
        <c:axId val="80423168"/>
      </c:barChart>
      <c:catAx>
        <c:axId val="8042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0423168"/>
        <c:crosses val="autoZero"/>
        <c:auto val="1"/>
        <c:lblAlgn val="ctr"/>
        <c:lblOffset val="100"/>
        <c:noMultiLvlLbl val="0"/>
      </c:catAx>
      <c:valAx>
        <c:axId val="80423168"/>
        <c:scaling>
          <c:orientation val="minMax"/>
          <c:max val="6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04216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Graphs!$B$125:$B$139</c:f>
              <c:strCache>
                <c:ptCount val="15"/>
                <c:pt idx="0">
                  <c:v>Makeup</c:v>
                </c:pt>
                <c:pt idx="1">
                  <c:v>Fashion</c:v>
                </c:pt>
                <c:pt idx="2">
                  <c:v>Soccer</c:v>
                </c:pt>
                <c:pt idx="3">
                  <c:v>Snowboarding</c:v>
                </c:pt>
                <c:pt idx="4">
                  <c:v>Skiing</c:v>
                </c:pt>
                <c:pt idx="5">
                  <c:v>Baking</c:v>
                </c:pt>
                <c:pt idx="6">
                  <c:v>Jogging</c:v>
                </c:pt>
                <c:pt idx="7">
                  <c:v>Fishing</c:v>
                </c:pt>
                <c:pt idx="8">
                  <c:v>Yoga</c:v>
                </c:pt>
                <c:pt idx="9">
                  <c:v>Scuba Diving</c:v>
                </c:pt>
                <c:pt idx="10">
                  <c:v>Knitting</c:v>
                </c:pt>
                <c:pt idx="11">
                  <c:v>Martial Arts</c:v>
                </c:pt>
                <c:pt idx="12">
                  <c:v>Golf</c:v>
                </c:pt>
                <c:pt idx="13">
                  <c:v>NASCAR</c:v>
                </c:pt>
                <c:pt idx="14">
                  <c:v>Gardening</c:v>
                </c:pt>
              </c:strCache>
            </c:strRef>
          </c:cat>
          <c:val>
            <c:numRef>
              <c:f>Graphs!$C$125:$C$139</c:f>
              <c:numCache>
                <c:formatCode>0.00%</c:formatCode>
                <c:ptCount val="15"/>
                <c:pt idx="0">
                  <c:v>0.75900000000000001</c:v>
                </c:pt>
                <c:pt idx="1">
                  <c:v>0.72899999999999998</c:v>
                </c:pt>
                <c:pt idx="2">
                  <c:v>0.68740000000000001</c:v>
                </c:pt>
                <c:pt idx="3">
                  <c:v>0.64559999999999995</c:v>
                </c:pt>
                <c:pt idx="4">
                  <c:v>0.62509999999999999</c:v>
                </c:pt>
                <c:pt idx="5">
                  <c:v>0.61399999999999999</c:v>
                </c:pt>
                <c:pt idx="6">
                  <c:v>0.56040000000000001</c:v>
                </c:pt>
                <c:pt idx="7">
                  <c:v>0.55989999999999995</c:v>
                </c:pt>
                <c:pt idx="8">
                  <c:v>0.50739999999999996</c:v>
                </c:pt>
                <c:pt idx="9">
                  <c:v>0.46889999999999998</c:v>
                </c:pt>
                <c:pt idx="10">
                  <c:v>0.43840000000000001</c:v>
                </c:pt>
                <c:pt idx="11">
                  <c:v>0.4264</c:v>
                </c:pt>
                <c:pt idx="12">
                  <c:v>0.42159999999999997</c:v>
                </c:pt>
                <c:pt idx="13">
                  <c:v>0.39679999999999999</c:v>
                </c:pt>
                <c:pt idx="14">
                  <c:v>0.32669999999999999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96518144"/>
        <c:axId val="96519680"/>
      </c:barChart>
      <c:catAx>
        <c:axId val="96518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Franklin Gothic Book" pitchFamily="34" charset="0"/>
              </a:defRPr>
            </a:pPr>
            <a:endParaRPr lang="en-US"/>
          </a:p>
        </c:txPr>
        <c:crossAx val="96519680"/>
        <c:crosses val="autoZero"/>
        <c:auto val="1"/>
        <c:lblAlgn val="ctr"/>
        <c:lblOffset val="100"/>
        <c:noMultiLvlLbl val="0"/>
      </c:catAx>
      <c:valAx>
        <c:axId val="9651968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965181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7046685653654995"/>
          <c:y val="3.4267036064936328E-2"/>
          <c:w val="0.65151895906628687"/>
          <c:h val="0.74952415670263439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Graphs!$B$141:$B$143</c:f>
              <c:strCache>
                <c:ptCount val="3"/>
                <c:pt idx="0">
                  <c:v>Horses</c:v>
                </c:pt>
                <c:pt idx="1">
                  <c:v>Cats</c:v>
                </c:pt>
                <c:pt idx="2">
                  <c:v>Dogs</c:v>
                </c:pt>
              </c:strCache>
            </c:strRef>
          </c:cat>
          <c:val>
            <c:numRef>
              <c:f>Graphs!$C$141:$C$143</c:f>
              <c:numCache>
                <c:formatCode>0.00%</c:formatCode>
                <c:ptCount val="3"/>
                <c:pt idx="0">
                  <c:v>0.72389999999999999</c:v>
                </c:pt>
                <c:pt idx="1">
                  <c:v>0.71160000000000001</c:v>
                </c:pt>
                <c:pt idx="2">
                  <c:v>0.70040000000000002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97325824"/>
        <c:axId val="97327360"/>
      </c:barChart>
      <c:catAx>
        <c:axId val="97325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97327360"/>
        <c:crosses val="autoZero"/>
        <c:auto val="1"/>
        <c:lblAlgn val="ctr"/>
        <c:lblOffset val="100"/>
        <c:noMultiLvlLbl val="0"/>
      </c:catAx>
      <c:valAx>
        <c:axId val="9732736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97325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Franklin Gothic Book" pitchFamily="34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281945526040015"/>
          <c:y val="3.4267036064936328E-2"/>
          <c:w val="0.70002547758453271"/>
          <c:h val="0.75523306114513467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Graphs!$B$152:$B$156</c:f>
              <c:strCache>
                <c:ptCount val="5"/>
                <c:pt idx="0">
                  <c:v>iTunes</c:v>
                </c:pt>
                <c:pt idx="1">
                  <c:v>Twitter</c:v>
                </c:pt>
                <c:pt idx="2">
                  <c:v>Foursquare</c:v>
                </c:pt>
                <c:pt idx="3">
                  <c:v>Investing</c:v>
                </c:pt>
                <c:pt idx="4">
                  <c:v>Cigars</c:v>
                </c:pt>
              </c:strCache>
            </c:strRef>
          </c:cat>
          <c:val>
            <c:numRef>
              <c:f>Graphs!$C$152:$C$156</c:f>
              <c:numCache>
                <c:formatCode>0.00%</c:formatCode>
                <c:ptCount val="5"/>
                <c:pt idx="0">
                  <c:v>0.74990000000000001</c:v>
                </c:pt>
                <c:pt idx="1">
                  <c:v>0.71089999999999998</c:v>
                </c:pt>
                <c:pt idx="2">
                  <c:v>0.49640000000000001</c:v>
                </c:pt>
                <c:pt idx="3">
                  <c:v>0.36990000000000001</c:v>
                </c:pt>
                <c:pt idx="4">
                  <c:v>0.31509999999999999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97355264"/>
        <c:axId val="97356800"/>
      </c:barChart>
      <c:catAx>
        <c:axId val="97355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Franklin Gothic Book" pitchFamily="34" charset="0"/>
              </a:defRPr>
            </a:pPr>
            <a:endParaRPr lang="en-US"/>
          </a:p>
        </c:txPr>
        <c:crossAx val="97356800"/>
        <c:crosses val="autoZero"/>
        <c:auto val="1"/>
        <c:lblAlgn val="ctr"/>
        <c:lblOffset val="100"/>
        <c:noMultiLvlLbl val="0"/>
      </c:catAx>
      <c:valAx>
        <c:axId val="9735680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973552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788542514057083E-2"/>
          <c:y val="1.549006502861291E-2"/>
          <c:w val="0.90708930024097867"/>
          <c:h val="0.86573817948664655"/>
        </c:manualLayout>
      </c:layout>
      <c:lineChart>
        <c:grouping val="standard"/>
        <c:varyColors val="0"/>
        <c:ser>
          <c:idx val="10"/>
          <c:order val="0"/>
          <c:tx>
            <c:strRef>
              <c:f>Composite!$L$1</c:f>
              <c:strCache>
                <c:ptCount val="1"/>
                <c:pt idx="0">
                  <c:v>Pogo </c:v>
                </c:pt>
              </c:strCache>
            </c:strRef>
          </c:tx>
          <c:spPr>
            <a:ln w="508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trendline>
            <c:spPr>
              <a:ln w="19050">
                <a:solidFill>
                  <a:srgbClr val="FF0000"/>
                </a:solidFill>
                <a:prstDash val="dash"/>
              </a:ln>
            </c:spPr>
            <c:trendlineType val="poly"/>
            <c:order val="6"/>
            <c:dispRSqr val="0"/>
            <c:dispEq val="0"/>
          </c:trendline>
          <c:cat>
            <c:numRef>
              <c:f>Composite!$A$2:$A$138</c:f>
              <c:numCache>
                <c:formatCode>m/d/yyyy</c:formatCode>
                <c:ptCount val="137"/>
                <c:pt idx="0">
                  <c:v>36130</c:v>
                </c:pt>
                <c:pt idx="1">
                  <c:v>36161</c:v>
                </c:pt>
                <c:pt idx="2">
                  <c:v>36192</c:v>
                </c:pt>
                <c:pt idx="3">
                  <c:v>36220</c:v>
                </c:pt>
                <c:pt idx="4">
                  <c:v>36251</c:v>
                </c:pt>
                <c:pt idx="5">
                  <c:v>36281</c:v>
                </c:pt>
                <c:pt idx="6">
                  <c:v>36312</c:v>
                </c:pt>
                <c:pt idx="7">
                  <c:v>36342</c:v>
                </c:pt>
                <c:pt idx="8">
                  <c:v>36373</c:v>
                </c:pt>
                <c:pt idx="9">
                  <c:v>36404</c:v>
                </c:pt>
                <c:pt idx="10">
                  <c:v>36434</c:v>
                </c:pt>
                <c:pt idx="11">
                  <c:v>36465</c:v>
                </c:pt>
                <c:pt idx="12">
                  <c:v>36495</c:v>
                </c:pt>
                <c:pt idx="13">
                  <c:v>36526</c:v>
                </c:pt>
                <c:pt idx="14">
                  <c:v>36557</c:v>
                </c:pt>
                <c:pt idx="15">
                  <c:v>36586</c:v>
                </c:pt>
                <c:pt idx="16">
                  <c:v>36617</c:v>
                </c:pt>
                <c:pt idx="17">
                  <c:v>36647</c:v>
                </c:pt>
                <c:pt idx="18">
                  <c:v>36678</c:v>
                </c:pt>
                <c:pt idx="19">
                  <c:v>36708</c:v>
                </c:pt>
                <c:pt idx="20">
                  <c:v>36739</c:v>
                </c:pt>
                <c:pt idx="21">
                  <c:v>36770</c:v>
                </c:pt>
                <c:pt idx="22">
                  <c:v>36800</c:v>
                </c:pt>
                <c:pt idx="23">
                  <c:v>36831</c:v>
                </c:pt>
                <c:pt idx="24">
                  <c:v>36861</c:v>
                </c:pt>
                <c:pt idx="25">
                  <c:v>36892</c:v>
                </c:pt>
                <c:pt idx="26">
                  <c:v>36923</c:v>
                </c:pt>
                <c:pt idx="27">
                  <c:v>36951</c:v>
                </c:pt>
                <c:pt idx="28">
                  <c:v>36982</c:v>
                </c:pt>
                <c:pt idx="29">
                  <c:v>37012</c:v>
                </c:pt>
                <c:pt idx="30">
                  <c:v>37043</c:v>
                </c:pt>
                <c:pt idx="31">
                  <c:v>37073</c:v>
                </c:pt>
                <c:pt idx="32">
                  <c:v>37104</c:v>
                </c:pt>
                <c:pt idx="33">
                  <c:v>37135</c:v>
                </c:pt>
                <c:pt idx="34">
                  <c:v>37165</c:v>
                </c:pt>
                <c:pt idx="35">
                  <c:v>37196</c:v>
                </c:pt>
                <c:pt idx="36">
                  <c:v>37226</c:v>
                </c:pt>
                <c:pt idx="37">
                  <c:v>37257</c:v>
                </c:pt>
                <c:pt idx="38">
                  <c:v>37288</c:v>
                </c:pt>
                <c:pt idx="39">
                  <c:v>37316</c:v>
                </c:pt>
                <c:pt idx="40">
                  <c:v>37347</c:v>
                </c:pt>
                <c:pt idx="41">
                  <c:v>37377</c:v>
                </c:pt>
                <c:pt idx="42">
                  <c:v>37408</c:v>
                </c:pt>
                <c:pt idx="43">
                  <c:v>37438</c:v>
                </c:pt>
                <c:pt idx="44">
                  <c:v>37469</c:v>
                </c:pt>
                <c:pt idx="45">
                  <c:v>37500</c:v>
                </c:pt>
                <c:pt idx="46">
                  <c:v>37530</c:v>
                </c:pt>
                <c:pt idx="47">
                  <c:v>37561</c:v>
                </c:pt>
                <c:pt idx="48">
                  <c:v>37591</c:v>
                </c:pt>
                <c:pt idx="49">
                  <c:v>37622</c:v>
                </c:pt>
                <c:pt idx="50">
                  <c:v>37653</c:v>
                </c:pt>
                <c:pt idx="51">
                  <c:v>37681</c:v>
                </c:pt>
                <c:pt idx="52">
                  <c:v>37712</c:v>
                </c:pt>
                <c:pt idx="53">
                  <c:v>37742</c:v>
                </c:pt>
                <c:pt idx="54">
                  <c:v>37773</c:v>
                </c:pt>
                <c:pt idx="55">
                  <c:v>37803</c:v>
                </c:pt>
                <c:pt idx="56">
                  <c:v>37834</c:v>
                </c:pt>
                <c:pt idx="57">
                  <c:v>37865</c:v>
                </c:pt>
                <c:pt idx="58">
                  <c:v>37895</c:v>
                </c:pt>
                <c:pt idx="59">
                  <c:v>37926</c:v>
                </c:pt>
                <c:pt idx="60">
                  <c:v>37956</c:v>
                </c:pt>
                <c:pt idx="61">
                  <c:v>37987</c:v>
                </c:pt>
                <c:pt idx="62">
                  <c:v>38018</c:v>
                </c:pt>
                <c:pt idx="63">
                  <c:v>38047</c:v>
                </c:pt>
                <c:pt idx="64">
                  <c:v>38078</c:v>
                </c:pt>
                <c:pt idx="65">
                  <c:v>38108</c:v>
                </c:pt>
                <c:pt idx="66">
                  <c:v>38139</c:v>
                </c:pt>
                <c:pt idx="67">
                  <c:v>38169</c:v>
                </c:pt>
                <c:pt idx="68">
                  <c:v>38200</c:v>
                </c:pt>
                <c:pt idx="69">
                  <c:v>38231</c:v>
                </c:pt>
                <c:pt idx="70">
                  <c:v>38261</c:v>
                </c:pt>
                <c:pt idx="71">
                  <c:v>38292</c:v>
                </c:pt>
                <c:pt idx="72">
                  <c:v>38322</c:v>
                </c:pt>
                <c:pt idx="73">
                  <c:v>38353</c:v>
                </c:pt>
                <c:pt idx="74">
                  <c:v>38384</c:v>
                </c:pt>
                <c:pt idx="75">
                  <c:v>38412</c:v>
                </c:pt>
                <c:pt idx="76">
                  <c:v>38443</c:v>
                </c:pt>
                <c:pt idx="77">
                  <c:v>38473</c:v>
                </c:pt>
                <c:pt idx="78">
                  <c:v>38504</c:v>
                </c:pt>
                <c:pt idx="79">
                  <c:v>38534</c:v>
                </c:pt>
                <c:pt idx="80">
                  <c:v>38565</c:v>
                </c:pt>
                <c:pt idx="81">
                  <c:v>38596</c:v>
                </c:pt>
                <c:pt idx="82">
                  <c:v>38626</c:v>
                </c:pt>
                <c:pt idx="83">
                  <c:v>38657</c:v>
                </c:pt>
                <c:pt idx="84">
                  <c:v>38687</c:v>
                </c:pt>
                <c:pt idx="85">
                  <c:v>38718</c:v>
                </c:pt>
                <c:pt idx="86">
                  <c:v>38749</c:v>
                </c:pt>
                <c:pt idx="87">
                  <c:v>38777</c:v>
                </c:pt>
                <c:pt idx="88">
                  <c:v>38808</c:v>
                </c:pt>
                <c:pt idx="89">
                  <c:v>38838</c:v>
                </c:pt>
                <c:pt idx="90">
                  <c:v>38869</c:v>
                </c:pt>
                <c:pt idx="91">
                  <c:v>38899</c:v>
                </c:pt>
                <c:pt idx="92">
                  <c:v>38930</c:v>
                </c:pt>
                <c:pt idx="93">
                  <c:v>38961</c:v>
                </c:pt>
                <c:pt idx="94">
                  <c:v>38991</c:v>
                </c:pt>
                <c:pt idx="95">
                  <c:v>39022</c:v>
                </c:pt>
                <c:pt idx="96">
                  <c:v>39052</c:v>
                </c:pt>
                <c:pt idx="97">
                  <c:v>39083</c:v>
                </c:pt>
                <c:pt idx="98">
                  <c:v>39114</c:v>
                </c:pt>
                <c:pt idx="99">
                  <c:v>39142</c:v>
                </c:pt>
                <c:pt idx="100">
                  <c:v>39173</c:v>
                </c:pt>
                <c:pt idx="101">
                  <c:v>39203</c:v>
                </c:pt>
                <c:pt idx="102">
                  <c:v>39234</c:v>
                </c:pt>
                <c:pt idx="103">
                  <c:v>39264</c:v>
                </c:pt>
                <c:pt idx="104">
                  <c:v>39295</c:v>
                </c:pt>
                <c:pt idx="105">
                  <c:v>39326</c:v>
                </c:pt>
                <c:pt idx="106">
                  <c:v>39356</c:v>
                </c:pt>
                <c:pt idx="107">
                  <c:v>39387</c:v>
                </c:pt>
                <c:pt idx="108">
                  <c:v>39417</c:v>
                </c:pt>
                <c:pt idx="109">
                  <c:v>39448</c:v>
                </c:pt>
                <c:pt idx="110">
                  <c:v>39479</c:v>
                </c:pt>
                <c:pt idx="111">
                  <c:v>39508</c:v>
                </c:pt>
                <c:pt idx="112">
                  <c:v>39539</c:v>
                </c:pt>
                <c:pt idx="113">
                  <c:v>39569</c:v>
                </c:pt>
                <c:pt idx="114">
                  <c:v>39600</c:v>
                </c:pt>
                <c:pt idx="115">
                  <c:v>39630</c:v>
                </c:pt>
                <c:pt idx="116">
                  <c:v>39661</c:v>
                </c:pt>
                <c:pt idx="117">
                  <c:v>39692</c:v>
                </c:pt>
                <c:pt idx="118">
                  <c:v>39722</c:v>
                </c:pt>
                <c:pt idx="119">
                  <c:v>39753</c:v>
                </c:pt>
                <c:pt idx="120">
                  <c:v>39783</c:v>
                </c:pt>
                <c:pt idx="121">
                  <c:v>39814</c:v>
                </c:pt>
                <c:pt idx="122">
                  <c:v>39845</c:v>
                </c:pt>
                <c:pt idx="123">
                  <c:v>39873</c:v>
                </c:pt>
                <c:pt idx="124">
                  <c:v>39904</c:v>
                </c:pt>
                <c:pt idx="125">
                  <c:v>39934</c:v>
                </c:pt>
                <c:pt idx="126">
                  <c:v>39965</c:v>
                </c:pt>
                <c:pt idx="127">
                  <c:v>39995</c:v>
                </c:pt>
                <c:pt idx="128">
                  <c:v>40026</c:v>
                </c:pt>
                <c:pt idx="129">
                  <c:v>40057</c:v>
                </c:pt>
                <c:pt idx="130">
                  <c:v>40087</c:v>
                </c:pt>
                <c:pt idx="131">
                  <c:v>40118</c:v>
                </c:pt>
                <c:pt idx="132">
                  <c:v>40148</c:v>
                </c:pt>
                <c:pt idx="133">
                  <c:v>40179</c:v>
                </c:pt>
                <c:pt idx="134">
                  <c:v>40210</c:v>
                </c:pt>
                <c:pt idx="135">
                  <c:v>40238</c:v>
                </c:pt>
                <c:pt idx="136">
                  <c:v>40269</c:v>
                </c:pt>
              </c:numCache>
            </c:numRef>
          </c:cat>
          <c:val>
            <c:numRef>
              <c:f>Composite!$L$2:$L$140</c:f>
              <c:numCache>
                <c:formatCode>General</c:formatCode>
                <c:ptCount val="139"/>
                <c:pt idx="0">
                  <c:v>4964</c:v>
                </c:pt>
                <c:pt idx="1">
                  <c:v>6805</c:v>
                </c:pt>
                <c:pt idx="2">
                  <c:v>7733</c:v>
                </c:pt>
                <c:pt idx="3">
                  <c:v>8378</c:v>
                </c:pt>
                <c:pt idx="4">
                  <c:v>8900</c:v>
                </c:pt>
                <c:pt idx="5">
                  <c:v>10131</c:v>
                </c:pt>
                <c:pt idx="6">
                  <c:v>11785</c:v>
                </c:pt>
                <c:pt idx="7">
                  <c:v>11668</c:v>
                </c:pt>
                <c:pt idx="8">
                  <c:v>12174</c:v>
                </c:pt>
                <c:pt idx="9">
                  <c:v>12210</c:v>
                </c:pt>
                <c:pt idx="10">
                  <c:v>13056</c:v>
                </c:pt>
                <c:pt idx="11">
                  <c:v>17239</c:v>
                </c:pt>
                <c:pt idx="12">
                  <c:v>20240</c:v>
                </c:pt>
                <c:pt idx="13">
                  <c:v>23368</c:v>
                </c:pt>
                <c:pt idx="14">
                  <c:v>24048</c:v>
                </c:pt>
                <c:pt idx="15">
                  <c:v>30912</c:v>
                </c:pt>
                <c:pt idx="16">
                  <c:v>38793</c:v>
                </c:pt>
                <c:pt idx="17">
                  <c:v>45183</c:v>
                </c:pt>
                <c:pt idx="18">
                  <c:v>44337</c:v>
                </c:pt>
                <c:pt idx="19">
                  <c:v>51430</c:v>
                </c:pt>
                <c:pt idx="20">
                  <c:v>54985</c:v>
                </c:pt>
                <c:pt idx="21">
                  <c:v>54856</c:v>
                </c:pt>
                <c:pt idx="22">
                  <c:v>58009</c:v>
                </c:pt>
                <c:pt idx="23">
                  <c:v>63640</c:v>
                </c:pt>
                <c:pt idx="24">
                  <c:v>71874</c:v>
                </c:pt>
                <c:pt idx="25">
                  <c:v>75412</c:v>
                </c:pt>
                <c:pt idx="26">
                  <c:v>78368</c:v>
                </c:pt>
                <c:pt idx="27">
                  <c:v>88853</c:v>
                </c:pt>
                <c:pt idx="28">
                  <c:v>86452</c:v>
                </c:pt>
                <c:pt idx="29">
                  <c:v>85109</c:v>
                </c:pt>
                <c:pt idx="30">
                  <c:v>85881</c:v>
                </c:pt>
                <c:pt idx="31">
                  <c:v>105096</c:v>
                </c:pt>
                <c:pt idx="32">
                  <c:v>111993</c:v>
                </c:pt>
                <c:pt idx="33">
                  <c:v>118291</c:v>
                </c:pt>
                <c:pt idx="34">
                  <c:v>133632</c:v>
                </c:pt>
                <c:pt idx="35">
                  <c:v>140122</c:v>
                </c:pt>
                <c:pt idx="36">
                  <c:v>147984</c:v>
                </c:pt>
                <c:pt idx="37">
                  <c:v>157131</c:v>
                </c:pt>
                <c:pt idx="38">
                  <c:v>169847</c:v>
                </c:pt>
                <c:pt idx="39">
                  <c:v>182090</c:v>
                </c:pt>
                <c:pt idx="40">
                  <c:v>185879</c:v>
                </c:pt>
                <c:pt idx="41">
                  <c:v>178788</c:v>
                </c:pt>
                <c:pt idx="42">
                  <c:v>176056</c:v>
                </c:pt>
                <c:pt idx="43">
                  <c:v>176792</c:v>
                </c:pt>
                <c:pt idx="44">
                  <c:v>179085</c:v>
                </c:pt>
                <c:pt idx="45">
                  <c:v>181320</c:v>
                </c:pt>
                <c:pt idx="46">
                  <c:v>186744</c:v>
                </c:pt>
                <c:pt idx="47">
                  <c:v>195574</c:v>
                </c:pt>
                <c:pt idx="48">
                  <c:v>201269</c:v>
                </c:pt>
                <c:pt idx="49">
                  <c:v>217116</c:v>
                </c:pt>
                <c:pt idx="50">
                  <c:v>225600</c:v>
                </c:pt>
                <c:pt idx="51">
                  <c:v>218115</c:v>
                </c:pt>
                <c:pt idx="52">
                  <c:v>200772</c:v>
                </c:pt>
                <c:pt idx="53">
                  <c:v>195099</c:v>
                </c:pt>
                <c:pt idx="54">
                  <c:v>236277</c:v>
                </c:pt>
                <c:pt idx="55">
                  <c:v>193122</c:v>
                </c:pt>
                <c:pt idx="56">
                  <c:v>200767</c:v>
                </c:pt>
                <c:pt idx="57">
                  <c:v>212060</c:v>
                </c:pt>
                <c:pt idx="58">
                  <c:v>214230</c:v>
                </c:pt>
                <c:pt idx="59">
                  <c:v>237258</c:v>
                </c:pt>
                <c:pt idx="60">
                  <c:v>253006</c:v>
                </c:pt>
                <c:pt idx="61">
                  <c:v>270067</c:v>
                </c:pt>
                <c:pt idx="62">
                  <c:v>263891</c:v>
                </c:pt>
                <c:pt idx="63">
                  <c:v>269482</c:v>
                </c:pt>
                <c:pt idx="64">
                  <c:v>281859</c:v>
                </c:pt>
                <c:pt idx="65">
                  <c:v>271048</c:v>
                </c:pt>
                <c:pt idx="66">
                  <c:v>266387</c:v>
                </c:pt>
                <c:pt idx="67">
                  <c:v>277702</c:v>
                </c:pt>
                <c:pt idx="68">
                  <c:v>290548</c:v>
                </c:pt>
                <c:pt idx="69">
                  <c:v>280559</c:v>
                </c:pt>
                <c:pt idx="70">
                  <c:v>292061</c:v>
                </c:pt>
                <c:pt idx="71">
                  <c:v>296731</c:v>
                </c:pt>
                <c:pt idx="72">
                  <c:v>304294</c:v>
                </c:pt>
                <c:pt idx="73">
                  <c:v>312504</c:v>
                </c:pt>
                <c:pt idx="74">
                  <c:v>308768</c:v>
                </c:pt>
                <c:pt idx="75">
                  <c:v>323462</c:v>
                </c:pt>
                <c:pt idx="76">
                  <c:v>323390</c:v>
                </c:pt>
                <c:pt idx="77">
                  <c:v>305087</c:v>
                </c:pt>
                <c:pt idx="78">
                  <c:v>296656</c:v>
                </c:pt>
                <c:pt idx="79">
                  <c:v>297640</c:v>
                </c:pt>
                <c:pt idx="80">
                  <c:v>310326</c:v>
                </c:pt>
                <c:pt idx="81">
                  <c:v>302646</c:v>
                </c:pt>
                <c:pt idx="82">
                  <c:v>331983</c:v>
                </c:pt>
                <c:pt idx="83">
                  <c:v>313030</c:v>
                </c:pt>
                <c:pt idx="84">
                  <c:v>309749</c:v>
                </c:pt>
                <c:pt idx="85">
                  <c:v>312661</c:v>
                </c:pt>
                <c:pt idx="86">
                  <c:v>307840</c:v>
                </c:pt>
                <c:pt idx="87">
                  <c:v>321590</c:v>
                </c:pt>
                <c:pt idx="88">
                  <c:v>316738</c:v>
                </c:pt>
                <c:pt idx="89">
                  <c:v>306439</c:v>
                </c:pt>
                <c:pt idx="90">
                  <c:v>317775</c:v>
                </c:pt>
                <c:pt idx="91">
                  <c:v>326921</c:v>
                </c:pt>
                <c:pt idx="92">
                  <c:v>361608</c:v>
                </c:pt>
                <c:pt idx="93">
                  <c:v>346620</c:v>
                </c:pt>
                <c:pt idx="94">
                  <c:v>354989</c:v>
                </c:pt>
                <c:pt idx="95">
                  <c:v>335669</c:v>
                </c:pt>
                <c:pt idx="96">
                  <c:v>318668</c:v>
                </c:pt>
                <c:pt idx="97">
                  <c:v>394909</c:v>
                </c:pt>
                <c:pt idx="98">
                  <c:v>326060</c:v>
                </c:pt>
                <c:pt idx="99">
                  <c:v>370000</c:v>
                </c:pt>
                <c:pt idx="100">
                  <c:v>350000</c:v>
                </c:pt>
                <c:pt idx="101">
                  <c:v>323559</c:v>
                </c:pt>
                <c:pt idx="102">
                  <c:v>336037</c:v>
                </c:pt>
                <c:pt idx="103">
                  <c:v>364203</c:v>
                </c:pt>
                <c:pt idx="104">
                  <c:v>354142</c:v>
                </c:pt>
                <c:pt idx="105">
                  <c:v>353959</c:v>
                </c:pt>
                <c:pt idx="106">
                  <c:v>358208</c:v>
                </c:pt>
                <c:pt idx="107">
                  <c:v>365953</c:v>
                </c:pt>
                <c:pt idx="108">
                  <c:v>354147</c:v>
                </c:pt>
                <c:pt idx="109">
                  <c:v>375944</c:v>
                </c:pt>
                <c:pt idx="110">
                  <c:v>394833</c:v>
                </c:pt>
                <c:pt idx="111">
                  <c:v>366327</c:v>
                </c:pt>
                <c:pt idx="112">
                  <c:v>387089</c:v>
                </c:pt>
                <c:pt idx="113">
                  <c:v>382827</c:v>
                </c:pt>
                <c:pt idx="114">
                  <c:v>359699</c:v>
                </c:pt>
                <c:pt idx="115">
                  <c:v>400000</c:v>
                </c:pt>
                <c:pt idx="116">
                  <c:v>396686</c:v>
                </c:pt>
                <c:pt idx="117">
                  <c:v>392362</c:v>
                </c:pt>
                <c:pt idx="118">
                  <c:v>391854</c:v>
                </c:pt>
                <c:pt idx="119">
                  <c:v>386827</c:v>
                </c:pt>
                <c:pt idx="120">
                  <c:v>367226</c:v>
                </c:pt>
                <c:pt idx="121">
                  <c:v>400648</c:v>
                </c:pt>
                <c:pt idx="122">
                  <c:v>388334</c:v>
                </c:pt>
                <c:pt idx="123">
                  <c:v>389012.1</c:v>
                </c:pt>
                <c:pt idx="124">
                  <c:v>381000</c:v>
                </c:pt>
                <c:pt idx="125">
                  <c:v>381000</c:v>
                </c:pt>
                <c:pt idx="126">
                  <c:v>381436</c:v>
                </c:pt>
                <c:pt idx="127">
                  <c:v>366172</c:v>
                </c:pt>
                <c:pt idx="128">
                  <c:v>376423</c:v>
                </c:pt>
                <c:pt idx="129">
                  <c:v>388318</c:v>
                </c:pt>
                <c:pt idx="130">
                  <c:v>376817</c:v>
                </c:pt>
                <c:pt idx="131">
                  <c:v>373966</c:v>
                </c:pt>
                <c:pt idx="132">
                  <c:v>345696</c:v>
                </c:pt>
                <c:pt idx="133">
                  <c:v>333183</c:v>
                </c:pt>
                <c:pt idx="134">
                  <c:v>349484</c:v>
                </c:pt>
                <c:pt idx="135">
                  <c:v>319712</c:v>
                </c:pt>
                <c:pt idx="136">
                  <c:v>325895</c:v>
                </c:pt>
                <c:pt idx="137">
                  <c:v>310214</c:v>
                </c:pt>
                <c:pt idx="138">
                  <c:v>294002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465280"/>
        <c:axId val="96240768"/>
      </c:lineChart>
      <c:dateAx>
        <c:axId val="8046528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crossAx val="96240768"/>
        <c:crosses val="autoZero"/>
        <c:auto val="1"/>
        <c:lblOffset val="100"/>
        <c:baseTimeUnit val="months"/>
      </c:dateAx>
      <c:valAx>
        <c:axId val="96240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4652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976177701558136E-2"/>
          <c:y val="2.3809523809523808E-2"/>
          <c:w val="0.8624315549343311"/>
          <c:h val="0.9219661178716296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Sheet3!$B$2:$B$25</c:f>
              <c:strCache>
                <c:ptCount val="24"/>
                <c:pt idx="0">
                  <c:v>Facebook</c:v>
                </c:pt>
                <c:pt idx="1">
                  <c:v>Qzone</c:v>
                </c:pt>
                <c:pt idx="2">
                  <c:v>Habbo</c:v>
                </c:pt>
                <c:pt idx="3">
                  <c:v>MySpace</c:v>
                </c:pt>
                <c:pt idx="4">
                  <c:v>Bebo</c:v>
                </c:pt>
                <c:pt idx="5">
                  <c:v>Orkut</c:v>
                </c:pt>
                <c:pt idx="6">
                  <c:v>Friendster</c:v>
                </c:pt>
                <c:pt idx="7">
                  <c:v>Vkontakte</c:v>
                </c:pt>
                <c:pt idx="8">
                  <c:v>hi5</c:v>
                </c:pt>
                <c:pt idx="9">
                  <c:v>Twitter</c:v>
                </c:pt>
                <c:pt idx="10">
                  <c:v>LinkedIn</c:v>
                </c:pt>
                <c:pt idx="11">
                  <c:v>Tagged</c:v>
                </c:pt>
                <c:pt idx="12">
                  <c:v>Badoo</c:v>
                </c:pt>
                <c:pt idx="13">
                  <c:v>Netlog</c:v>
                </c:pt>
                <c:pt idx="14">
                  <c:v>Flixster</c:v>
                </c:pt>
                <c:pt idx="15">
                  <c:v>MyLife</c:v>
                </c:pt>
                <c:pt idx="16">
                  <c:v>Classmates.com</c:v>
                </c:pt>
                <c:pt idx="17">
                  <c:v>Odnoklassniki</c:v>
                </c:pt>
                <c:pt idx="18">
                  <c:v>Flickr</c:v>
                </c:pt>
                <c:pt idx="19">
                  <c:v>WeeWorld</c:v>
                </c:pt>
                <c:pt idx="20">
                  <c:v>Viadeo</c:v>
                </c:pt>
                <c:pt idx="21">
                  <c:v>Last.fm</c:v>
                </c:pt>
                <c:pt idx="22">
                  <c:v>MyHeritage</c:v>
                </c:pt>
                <c:pt idx="23">
                  <c:v>Xanga</c:v>
                </c:pt>
              </c:strCache>
            </c:strRef>
          </c:cat>
          <c:val>
            <c:numRef>
              <c:f>Sheet3!$C$2:$C$25</c:f>
              <c:numCache>
                <c:formatCode>#,##0</c:formatCode>
                <c:ptCount val="24"/>
                <c:pt idx="0">
                  <c:v>600000000</c:v>
                </c:pt>
                <c:pt idx="1">
                  <c:v>200000000</c:v>
                </c:pt>
                <c:pt idx="2">
                  <c:v>162000000</c:v>
                </c:pt>
                <c:pt idx="3">
                  <c:v>130000000</c:v>
                </c:pt>
                <c:pt idx="4">
                  <c:v>117000000</c:v>
                </c:pt>
                <c:pt idx="5">
                  <c:v>100000000</c:v>
                </c:pt>
                <c:pt idx="6">
                  <c:v>90000000</c:v>
                </c:pt>
                <c:pt idx="7">
                  <c:v>81500000</c:v>
                </c:pt>
                <c:pt idx="8">
                  <c:v>80000000</c:v>
                </c:pt>
                <c:pt idx="9">
                  <c:v>75000000</c:v>
                </c:pt>
                <c:pt idx="10">
                  <c:v>75000000</c:v>
                </c:pt>
                <c:pt idx="11">
                  <c:v>70000000</c:v>
                </c:pt>
                <c:pt idx="12">
                  <c:v>69000000</c:v>
                </c:pt>
                <c:pt idx="13">
                  <c:v>65126000.000000007</c:v>
                </c:pt>
                <c:pt idx="14">
                  <c:v>63000000</c:v>
                </c:pt>
                <c:pt idx="15">
                  <c:v>51000000</c:v>
                </c:pt>
                <c:pt idx="16">
                  <c:v>50000000</c:v>
                </c:pt>
                <c:pt idx="17">
                  <c:v>45000000</c:v>
                </c:pt>
                <c:pt idx="18">
                  <c:v>32000000</c:v>
                </c:pt>
                <c:pt idx="19">
                  <c:v>30000000</c:v>
                </c:pt>
                <c:pt idx="20">
                  <c:v>30000000</c:v>
                </c:pt>
                <c:pt idx="21">
                  <c:v>30000000</c:v>
                </c:pt>
                <c:pt idx="22">
                  <c:v>30000000</c:v>
                </c:pt>
                <c:pt idx="23">
                  <c:v>27000000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95758592"/>
        <c:axId val="95764480"/>
      </c:barChart>
      <c:catAx>
        <c:axId val="957585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95764480"/>
        <c:crosses val="autoZero"/>
        <c:auto val="1"/>
        <c:lblAlgn val="ctr"/>
        <c:lblOffset val="100"/>
        <c:noMultiLvlLbl val="0"/>
      </c:catAx>
      <c:valAx>
        <c:axId val="95764480"/>
        <c:scaling>
          <c:orientation val="minMax"/>
          <c:max val="60000000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957585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Graphs!$B$63:$B$116</c:f>
              <c:strCache>
                <c:ptCount val="54"/>
                <c:pt idx="0">
                  <c:v>Sims</c:v>
                </c:pt>
                <c:pt idx="1">
                  <c:v>Monopoly</c:v>
                </c:pt>
                <c:pt idx="2">
                  <c:v>Pet Society</c:v>
                </c:pt>
                <c:pt idx="3">
                  <c:v>Happy Pets</c:v>
                </c:pt>
                <c:pt idx="4">
                  <c:v>Tetris</c:v>
                </c:pt>
                <c:pt idx="5">
                  <c:v>Uno</c:v>
                </c:pt>
                <c:pt idx="6">
                  <c:v>Wii</c:v>
                </c:pt>
                <c:pt idx="7">
                  <c:v>Nintendo DS</c:v>
                </c:pt>
                <c:pt idx="8">
                  <c:v>Country Story</c:v>
                </c:pt>
                <c:pt idx="9">
                  <c:v>Happy Aquarium</c:v>
                </c:pt>
                <c:pt idx="10">
                  <c:v>Guitar Hero</c:v>
                </c:pt>
                <c:pt idx="11">
                  <c:v>Restaurant City</c:v>
                </c:pt>
                <c:pt idx="12">
                  <c:v>Super Mario Bros</c:v>
                </c:pt>
                <c:pt idx="13">
                  <c:v>Rock Band</c:v>
                </c:pt>
                <c:pt idx="14">
                  <c:v>Petville</c:v>
                </c:pt>
                <c:pt idx="15">
                  <c:v>Sorority Life</c:v>
                </c:pt>
                <c:pt idx="16">
                  <c:v>Doodle Jump</c:v>
                </c:pt>
                <c:pt idx="17">
                  <c:v>Fishville</c:v>
                </c:pt>
                <c:pt idx="18">
                  <c:v>Civilization</c:v>
                </c:pt>
                <c:pt idx="19">
                  <c:v>Pokemon</c:v>
                </c:pt>
                <c:pt idx="20">
                  <c:v>Zoo World</c:v>
                </c:pt>
                <c:pt idx="21">
                  <c:v>Roller Coaster Kingdom</c:v>
                </c:pt>
                <c:pt idx="22">
                  <c:v>Pillow Fight</c:v>
                </c:pt>
                <c:pt idx="23">
                  <c:v>Millionaire City</c:v>
                </c:pt>
                <c:pt idx="24">
                  <c:v>Wii Fit</c:v>
                </c:pt>
                <c:pt idx="25">
                  <c:v>Yoville</c:v>
                </c:pt>
                <c:pt idx="26">
                  <c:v>TextTwist</c:v>
                </c:pt>
                <c:pt idx="27">
                  <c:v>Happy Island</c:v>
                </c:pt>
                <c:pt idx="28">
                  <c:v>Cityville</c:v>
                </c:pt>
                <c:pt idx="29">
                  <c:v>Mind Jolt Games</c:v>
                </c:pt>
                <c:pt idx="30">
                  <c:v>Barn Buddy</c:v>
                </c:pt>
                <c:pt idx="31">
                  <c:v>Cafe World</c:v>
                </c:pt>
                <c:pt idx="32">
                  <c:v>Settlers of Catan</c:v>
                </c:pt>
                <c:pt idx="33">
                  <c:v>Collapse!</c:v>
                </c:pt>
                <c:pt idx="34">
                  <c:v>Vampire Wars</c:v>
                </c:pt>
                <c:pt idx="35">
                  <c:v>Farmville </c:v>
                </c:pt>
                <c:pt idx="36">
                  <c:v>Scrabble</c:v>
                </c:pt>
                <c:pt idx="37">
                  <c:v>Treasure Isle</c:v>
                </c:pt>
                <c:pt idx="38">
                  <c:v>World of Warcraft</c:v>
                </c:pt>
                <c:pt idx="39">
                  <c:v>Fish World</c:v>
                </c:pt>
                <c:pt idx="40">
                  <c:v>Texas Holdem Poker</c:v>
                </c:pt>
                <c:pt idx="41">
                  <c:v>Jigsaw Puzzles</c:v>
                </c:pt>
                <c:pt idx="42">
                  <c:v>Mafia Wars</c:v>
                </c:pt>
                <c:pt idx="43">
                  <c:v>Chess</c:v>
                </c:pt>
                <c:pt idx="44">
                  <c:v>Castle Age</c:v>
                </c:pt>
                <c:pt idx="45">
                  <c:v>Halo</c:v>
                </c:pt>
                <c:pt idx="46">
                  <c:v>Farm Town</c:v>
                </c:pt>
                <c:pt idx="47">
                  <c:v>Island Paradise</c:v>
                </c:pt>
                <c:pt idx="48">
                  <c:v>Mobsters 2 - Vendetta</c:v>
                </c:pt>
                <c:pt idx="49">
                  <c:v>Bejeweled Blitz</c:v>
                </c:pt>
                <c:pt idx="50">
                  <c:v>PS3</c:v>
                </c:pt>
                <c:pt idx="51">
                  <c:v>Xbox 360</c:v>
                </c:pt>
                <c:pt idx="52">
                  <c:v>Warstorm</c:v>
                </c:pt>
                <c:pt idx="53">
                  <c:v>Mahjong Dimensions</c:v>
                </c:pt>
              </c:strCache>
            </c:strRef>
          </c:cat>
          <c:val>
            <c:numRef>
              <c:f>Graphs!$C$63:$C$116</c:f>
              <c:numCache>
                <c:formatCode>0.00%</c:formatCode>
                <c:ptCount val="54"/>
                <c:pt idx="0">
                  <c:v>0.81269999999999998</c:v>
                </c:pt>
                <c:pt idx="1">
                  <c:v>0.74309999999999998</c:v>
                </c:pt>
                <c:pt idx="2">
                  <c:v>0.74129999999999996</c:v>
                </c:pt>
                <c:pt idx="3">
                  <c:v>0.73380000000000001</c:v>
                </c:pt>
                <c:pt idx="4">
                  <c:v>0.72750000000000004</c:v>
                </c:pt>
                <c:pt idx="5">
                  <c:v>0.71299999999999997</c:v>
                </c:pt>
                <c:pt idx="6">
                  <c:v>0.69579999999999997</c:v>
                </c:pt>
                <c:pt idx="7">
                  <c:v>0.69279999999999997</c:v>
                </c:pt>
                <c:pt idx="8">
                  <c:v>0.6905</c:v>
                </c:pt>
                <c:pt idx="9">
                  <c:v>0.68469999999999998</c:v>
                </c:pt>
                <c:pt idx="10">
                  <c:v>0.68420000000000003</c:v>
                </c:pt>
                <c:pt idx="11">
                  <c:v>0.66869999999999996</c:v>
                </c:pt>
                <c:pt idx="12">
                  <c:v>0.66010000000000002</c:v>
                </c:pt>
                <c:pt idx="13">
                  <c:v>0.64680000000000004</c:v>
                </c:pt>
                <c:pt idx="14">
                  <c:v>0.63980000000000004</c:v>
                </c:pt>
                <c:pt idx="15">
                  <c:v>0.63439999999999996</c:v>
                </c:pt>
                <c:pt idx="16">
                  <c:v>0.62409999999999999</c:v>
                </c:pt>
                <c:pt idx="17">
                  <c:v>0.61780000000000002</c:v>
                </c:pt>
                <c:pt idx="18">
                  <c:v>0.61719999999999997</c:v>
                </c:pt>
                <c:pt idx="19">
                  <c:v>0.61599999999999999</c:v>
                </c:pt>
                <c:pt idx="20">
                  <c:v>0.59940000000000004</c:v>
                </c:pt>
                <c:pt idx="21">
                  <c:v>0.59009999999999996</c:v>
                </c:pt>
                <c:pt idx="22">
                  <c:v>0.5796</c:v>
                </c:pt>
                <c:pt idx="23">
                  <c:v>0.57479999999999998</c:v>
                </c:pt>
                <c:pt idx="24">
                  <c:v>0.57310000000000005</c:v>
                </c:pt>
                <c:pt idx="25">
                  <c:v>0.57010000000000005</c:v>
                </c:pt>
                <c:pt idx="26">
                  <c:v>0.56820000000000004</c:v>
                </c:pt>
                <c:pt idx="27">
                  <c:v>0.5655</c:v>
                </c:pt>
                <c:pt idx="28">
                  <c:v>0.55020000000000002</c:v>
                </c:pt>
                <c:pt idx="29">
                  <c:v>0.54830000000000001</c:v>
                </c:pt>
                <c:pt idx="30">
                  <c:v>0.54390000000000005</c:v>
                </c:pt>
                <c:pt idx="31">
                  <c:v>0.53049999999999997</c:v>
                </c:pt>
                <c:pt idx="32">
                  <c:v>0.51480000000000004</c:v>
                </c:pt>
                <c:pt idx="33">
                  <c:v>0.51319999999999999</c:v>
                </c:pt>
                <c:pt idx="34">
                  <c:v>0.51070000000000004</c:v>
                </c:pt>
                <c:pt idx="35">
                  <c:v>0.50249999999999995</c:v>
                </c:pt>
                <c:pt idx="36">
                  <c:v>0.49559999999999998</c:v>
                </c:pt>
                <c:pt idx="37">
                  <c:v>0.48480000000000001</c:v>
                </c:pt>
                <c:pt idx="38">
                  <c:v>0.47639999999999999</c:v>
                </c:pt>
                <c:pt idx="39">
                  <c:v>0.46279999999999999</c:v>
                </c:pt>
                <c:pt idx="40">
                  <c:v>0.46200000000000002</c:v>
                </c:pt>
                <c:pt idx="41">
                  <c:v>0.4491</c:v>
                </c:pt>
                <c:pt idx="42">
                  <c:v>0.44700000000000001</c:v>
                </c:pt>
                <c:pt idx="43">
                  <c:v>0.44700000000000001</c:v>
                </c:pt>
                <c:pt idx="44">
                  <c:v>0.44669999999999999</c:v>
                </c:pt>
                <c:pt idx="45">
                  <c:v>0.44600000000000001</c:v>
                </c:pt>
                <c:pt idx="46">
                  <c:v>0.43109999999999998</c:v>
                </c:pt>
                <c:pt idx="47">
                  <c:v>0.41980000000000001</c:v>
                </c:pt>
                <c:pt idx="48">
                  <c:v>0.4103</c:v>
                </c:pt>
                <c:pt idx="49">
                  <c:v>0.40649999999999997</c:v>
                </c:pt>
                <c:pt idx="50">
                  <c:v>0.3982</c:v>
                </c:pt>
                <c:pt idx="51">
                  <c:v>0.39090000000000003</c:v>
                </c:pt>
                <c:pt idx="52">
                  <c:v>0.37490000000000001</c:v>
                </c:pt>
                <c:pt idx="53">
                  <c:v>0.28360000000000002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95825920"/>
        <c:axId val="95827456"/>
      </c:barChart>
      <c:catAx>
        <c:axId val="95825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 pitchFamily="34" charset="0"/>
                <a:cs typeface="Arial" pitchFamily="34" charset="0"/>
              </a:defRPr>
            </a:pPr>
            <a:endParaRPr lang="en-US"/>
          </a:p>
        </c:txPr>
        <c:crossAx val="95827456"/>
        <c:crosses val="autoZero"/>
        <c:auto val="1"/>
        <c:lblAlgn val="ctr"/>
        <c:lblOffset val="100"/>
        <c:noMultiLvlLbl val="0"/>
      </c:catAx>
      <c:valAx>
        <c:axId val="95827456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958259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Graphs!$B$22:$B$60</c:f>
              <c:strCache>
                <c:ptCount val="39"/>
                <c:pt idx="0">
                  <c:v>Jersey Shore</c:v>
                </c:pt>
                <c:pt idx="1">
                  <c:v>American Idol</c:v>
                </c:pt>
                <c:pt idx="2">
                  <c:v>MTV</c:v>
                </c:pt>
                <c:pt idx="3">
                  <c:v>SpongeBob</c:v>
                </c:pt>
                <c:pt idx="4">
                  <c:v>Americas Next Top Model</c:v>
                </c:pt>
                <c:pt idx="5">
                  <c:v>Saturday Night Live</c:v>
                </c:pt>
                <c:pt idx="6">
                  <c:v>Scrubs</c:v>
                </c:pt>
                <c:pt idx="7">
                  <c:v>How I met your Mother</c:v>
                </c:pt>
                <c:pt idx="8">
                  <c:v>Lost</c:v>
                </c:pt>
                <c:pt idx="9">
                  <c:v>The Office</c:v>
                </c:pt>
                <c:pt idx="10">
                  <c:v>Heroes</c:v>
                </c:pt>
                <c:pt idx="11">
                  <c:v>Family Guy</c:v>
                </c:pt>
                <c:pt idx="12">
                  <c:v>Ugly Betty</c:v>
                </c:pt>
                <c:pt idx="13">
                  <c:v>Dr Who</c:v>
                </c:pt>
                <c:pt idx="14">
                  <c:v>CSI</c:v>
                </c:pt>
                <c:pt idx="15">
                  <c:v>The Bachelor</c:v>
                </c:pt>
                <c:pt idx="16">
                  <c:v>Simpsons</c:v>
                </c:pt>
                <c:pt idx="17">
                  <c:v>Desperate Housewives</c:v>
                </c:pt>
                <c:pt idx="18">
                  <c:v>NCIS</c:v>
                </c:pt>
                <c:pt idx="19">
                  <c:v>Ghost Whisperer</c:v>
                </c:pt>
                <c:pt idx="20">
                  <c:v>Sex and the City</c:v>
                </c:pt>
                <c:pt idx="21">
                  <c:v>Mythbusters</c:v>
                </c:pt>
                <c:pt idx="22">
                  <c:v>Big Bang Theory</c:v>
                </c:pt>
                <c:pt idx="23">
                  <c:v>Two and a Half Men</c:v>
                </c:pt>
                <c:pt idx="24">
                  <c:v>Criminal Minds</c:v>
                </c:pt>
                <c:pt idx="25">
                  <c:v>Colbert</c:v>
                </c:pt>
                <c:pt idx="26">
                  <c:v>Law and Order</c:v>
                </c:pt>
                <c:pt idx="27">
                  <c:v>Conan oBrien</c:v>
                </c:pt>
                <c:pt idx="28">
                  <c:v>Ellen Degenerous</c:v>
                </c:pt>
                <c:pt idx="29">
                  <c:v>South Park</c:v>
                </c:pt>
                <c:pt idx="30">
                  <c:v>Jay Leno</c:v>
                </c:pt>
                <c:pt idx="31">
                  <c:v>Biggest Loser</c:v>
                </c:pt>
                <c:pt idx="32">
                  <c:v>Star Trek</c:v>
                </c:pt>
                <c:pt idx="33">
                  <c:v>Martha Stewart</c:v>
                </c:pt>
                <c:pt idx="34">
                  <c:v>Medium</c:v>
                </c:pt>
                <c:pt idx="35">
                  <c:v>Oprah Winfrey Show</c:v>
                </c:pt>
                <c:pt idx="36">
                  <c:v>Top Gear</c:v>
                </c:pt>
                <c:pt idx="37">
                  <c:v>Battlestar Galactica</c:v>
                </c:pt>
                <c:pt idx="38">
                  <c:v>Howard Stern</c:v>
                </c:pt>
              </c:strCache>
            </c:strRef>
          </c:cat>
          <c:val>
            <c:numRef>
              <c:f>Graphs!$C$22:$C$60</c:f>
              <c:numCache>
                <c:formatCode>0.00%</c:formatCode>
                <c:ptCount val="39"/>
                <c:pt idx="0">
                  <c:v>0.85580000000000001</c:v>
                </c:pt>
                <c:pt idx="1">
                  <c:v>0.82520000000000004</c:v>
                </c:pt>
                <c:pt idx="2">
                  <c:v>0.79979999999999996</c:v>
                </c:pt>
                <c:pt idx="3">
                  <c:v>0.77329999999999999</c:v>
                </c:pt>
                <c:pt idx="4">
                  <c:v>0.76790000000000003</c:v>
                </c:pt>
                <c:pt idx="5">
                  <c:v>0.72740000000000005</c:v>
                </c:pt>
                <c:pt idx="6">
                  <c:v>0.69899999999999995</c:v>
                </c:pt>
                <c:pt idx="7">
                  <c:v>0.6714</c:v>
                </c:pt>
                <c:pt idx="8">
                  <c:v>0.66669999999999996</c:v>
                </c:pt>
                <c:pt idx="9">
                  <c:v>0.65769999999999995</c:v>
                </c:pt>
                <c:pt idx="10">
                  <c:v>0.6573</c:v>
                </c:pt>
                <c:pt idx="11">
                  <c:v>0.63829999999999998</c:v>
                </c:pt>
                <c:pt idx="12">
                  <c:v>0.63700000000000001</c:v>
                </c:pt>
                <c:pt idx="13">
                  <c:v>0.62250000000000005</c:v>
                </c:pt>
                <c:pt idx="14">
                  <c:v>0.62039999999999995</c:v>
                </c:pt>
                <c:pt idx="15">
                  <c:v>0.61560000000000004</c:v>
                </c:pt>
                <c:pt idx="16">
                  <c:v>0.61509999999999998</c:v>
                </c:pt>
                <c:pt idx="17">
                  <c:v>0.60580000000000001</c:v>
                </c:pt>
                <c:pt idx="18">
                  <c:v>0.60489999999999999</c:v>
                </c:pt>
                <c:pt idx="19">
                  <c:v>0.60150000000000003</c:v>
                </c:pt>
                <c:pt idx="20">
                  <c:v>0.58450000000000002</c:v>
                </c:pt>
                <c:pt idx="21">
                  <c:v>0.5837</c:v>
                </c:pt>
                <c:pt idx="22">
                  <c:v>0.57779999999999998</c:v>
                </c:pt>
                <c:pt idx="23">
                  <c:v>0.57509999999999994</c:v>
                </c:pt>
                <c:pt idx="24">
                  <c:v>0.57220000000000004</c:v>
                </c:pt>
                <c:pt idx="25">
                  <c:v>0.56669999999999998</c:v>
                </c:pt>
                <c:pt idx="26">
                  <c:v>0.55620000000000003</c:v>
                </c:pt>
                <c:pt idx="27">
                  <c:v>0.55489999999999995</c:v>
                </c:pt>
                <c:pt idx="28">
                  <c:v>0.55349999999999999</c:v>
                </c:pt>
                <c:pt idx="29">
                  <c:v>0.54700000000000004</c:v>
                </c:pt>
                <c:pt idx="30">
                  <c:v>0.49440000000000001</c:v>
                </c:pt>
                <c:pt idx="31">
                  <c:v>0.48280000000000001</c:v>
                </c:pt>
                <c:pt idx="32">
                  <c:v>0.46489999999999998</c:v>
                </c:pt>
                <c:pt idx="33">
                  <c:v>0.46439999999999998</c:v>
                </c:pt>
                <c:pt idx="34">
                  <c:v>0.44259999999999999</c:v>
                </c:pt>
                <c:pt idx="35">
                  <c:v>0.44230000000000003</c:v>
                </c:pt>
                <c:pt idx="36">
                  <c:v>0.40660000000000002</c:v>
                </c:pt>
                <c:pt idx="37">
                  <c:v>0.38179999999999997</c:v>
                </c:pt>
                <c:pt idx="38">
                  <c:v>0.30570000000000003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95852032"/>
        <c:axId val="95853568"/>
      </c:barChart>
      <c:catAx>
        <c:axId val="95852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000"/>
            </a:pPr>
            <a:endParaRPr lang="en-US"/>
          </a:p>
        </c:txPr>
        <c:crossAx val="95853568"/>
        <c:crosses val="autoZero"/>
        <c:auto val="1"/>
        <c:lblAlgn val="ctr"/>
        <c:lblOffset val="100"/>
        <c:noMultiLvlLbl val="0"/>
      </c:catAx>
      <c:valAx>
        <c:axId val="9585356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95852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Franklin Gothic Book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Graphs!$B$7:$B$20</c:f>
              <c:strCache>
                <c:ptCount val="14"/>
                <c:pt idx="0">
                  <c:v>Taylor Swift</c:v>
                </c:pt>
                <c:pt idx="1">
                  <c:v>Lady Gaga</c:v>
                </c:pt>
                <c:pt idx="2">
                  <c:v>Katy Perry</c:v>
                </c:pt>
                <c:pt idx="3">
                  <c:v>Britney Spears</c:v>
                </c:pt>
                <c:pt idx="4">
                  <c:v>Shakira</c:v>
                </c:pt>
                <c:pt idx="5">
                  <c:v>Justin Bieber</c:v>
                </c:pt>
                <c:pt idx="6">
                  <c:v>Avril Lavigne</c:v>
                </c:pt>
                <c:pt idx="7">
                  <c:v>Rihanna</c:v>
                </c:pt>
                <c:pt idx="8">
                  <c:v>Black Eyed Peas</c:v>
                </c:pt>
                <c:pt idx="9">
                  <c:v>Michael Jackson</c:v>
                </c:pt>
                <c:pt idx="10">
                  <c:v>Frank Sinatra</c:v>
                </c:pt>
                <c:pt idx="11">
                  <c:v>Red Hot Chili Peppers</c:v>
                </c:pt>
                <c:pt idx="12">
                  <c:v>Elvis</c:v>
                </c:pt>
                <c:pt idx="13">
                  <c:v>Barry Manilow</c:v>
                </c:pt>
              </c:strCache>
            </c:strRef>
          </c:cat>
          <c:val>
            <c:numRef>
              <c:f>Graphs!$C$7:$C$20</c:f>
              <c:numCache>
                <c:formatCode>0.00%</c:formatCode>
                <c:ptCount val="14"/>
                <c:pt idx="0">
                  <c:v>0.89659999999999995</c:v>
                </c:pt>
                <c:pt idx="1">
                  <c:v>0.84489999999999998</c:v>
                </c:pt>
                <c:pt idx="2">
                  <c:v>0.82909999999999995</c:v>
                </c:pt>
                <c:pt idx="3">
                  <c:v>0.80500000000000005</c:v>
                </c:pt>
                <c:pt idx="4">
                  <c:v>0.78659999999999997</c:v>
                </c:pt>
                <c:pt idx="5">
                  <c:v>0.78549999999999998</c:v>
                </c:pt>
                <c:pt idx="6">
                  <c:v>0.77170000000000005</c:v>
                </c:pt>
                <c:pt idx="7">
                  <c:v>0.74770000000000003</c:v>
                </c:pt>
                <c:pt idx="8">
                  <c:v>0.74260000000000004</c:v>
                </c:pt>
                <c:pt idx="9">
                  <c:v>0.73150000000000004</c:v>
                </c:pt>
                <c:pt idx="10">
                  <c:v>0.65149999999999997</c:v>
                </c:pt>
                <c:pt idx="11">
                  <c:v>0.62549999999999994</c:v>
                </c:pt>
                <c:pt idx="12">
                  <c:v>0.53639999999999999</c:v>
                </c:pt>
                <c:pt idx="13">
                  <c:v>0.37040000000000001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2201600"/>
        <c:axId val="82203392"/>
      </c:barChart>
      <c:catAx>
        <c:axId val="82201600"/>
        <c:scaling>
          <c:orientation val="minMax"/>
        </c:scaling>
        <c:delete val="0"/>
        <c:axPos val="b"/>
        <c:majorTickMark val="out"/>
        <c:minorTickMark val="none"/>
        <c:tickLblPos val="nextTo"/>
        <c:crossAx val="82203392"/>
        <c:crosses val="autoZero"/>
        <c:auto val="1"/>
        <c:lblAlgn val="ctr"/>
        <c:lblOffset val="100"/>
        <c:noMultiLvlLbl val="0"/>
      </c:catAx>
      <c:valAx>
        <c:axId val="82203392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2201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Franklin Gothic Book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380180030313113"/>
          <c:y val="3.4267036064936328E-2"/>
          <c:w val="0.71164420908654025"/>
          <c:h val="0.74591280256634596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Graphs!$B$3:$B$5</c:f>
              <c:strCache>
                <c:ptCount val="3"/>
                <c:pt idx="0">
                  <c:v>Pepsi</c:v>
                </c:pt>
                <c:pt idx="1">
                  <c:v>Coca-Cola</c:v>
                </c:pt>
                <c:pt idx="2">
                  <c:v>Red Bull</c:v>
                </c:pt>
              </c:strCache>
            </c:strRef>
          </c:cat>
          <c:val>
            <c:numRef>
              <c:f>Graphs!$C$3:$C$5</c:f>
              <c:numCache>
                <c:formatCode>0.00%</c:formatCode>
                <c:ptCount val="3"/>
                <c:pt idx="0">
                  <c:v>0.74619999999999997</c:v>
                </c:pt>
                <c:pt idx="1">
                  <c:v>0.70150000000000001</c:v>
                </c:pt>
                <c:pt idx="2">
                  <c:v>0.68159999999999998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96355072"/>
        <c:axId val="96356608"/>
      </c:barChart>
      <c:catAx>
        <c:axId val="96355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Franklin Gothic Book" pitchFamily="34" charset="0"/>
              </a:defRPr>
            </a:pPr>
            <a:endParaRPr lang="en-US"/>
          </a:p>
        </c:txPr>
        <c:crossAx val="96356608"/>
        <c:crosses val="autoZero"/>
        <c:auto val="1"/>
        <c:lblAlgn val="ctr"/>
        <c:lblOffset val="100"/>
        <c:noMultiLvlLbl val="0"/>
      </c:catAx>
      <c:valAx>
        <c:axId val="9635660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963550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43309015194342"/>
          <c:y val="2.5007776805677069E-2"/>
          <c:w val="0.81403790673480636"/>
          <c:h val="0.75167395742198895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Graphs!$B$118:$B$123</c:f>
              <c:strCache>
                <c:ptCount val="6"/>
                <c:pt idx="0">
                  <c:v>Starbucks</c:v>
                </c:pt>
                <c:pt idx="1">
                  <c:v>McDonalds</c:v>
                </c:pt>
                <c:pt idx="2">
                  <c:v>Taco Bell</c:v>
                </c:pt>
                <c:pt idx="3">
                  <c:v>Dairy Queen</c:v>
                </c:pt>
                <c:pt idx="4">
                  <c:v>Dunkin Donuts</c:v>
                </c:pt>
                <c:pt idx="5">
                  <c:v>Pizza Hut</c:v>
                </c:pt>
              </c:strCache>
            </c:strRef>
          </c:cat>
          <c:val>
            <c:numRef>
              <c:f>Graphs!$C$118:$C$123</c:f>
              <c:numCache>
                <c:formatCode>0.00%</c:formatCode>
                <c:ptCount val="6"/>
                <c:pt idx="0">
                  <c:v>0.8448</c:v>
                </c:pt>
                <c:pt idx="1">
                  <c:v>0.78639999999999999</c:v>
                </c:pt>
                <c:pt idx="2">
                  <c:v>0.75960000000000005</c:v>
                </c:pt>
                <c:pt idx="3">
                  <c:v>0.72099999999999997</c:v>
                </c:pt>
                <c:pt idx="4">
                  <c:v>0.71050000000000002</c:v>
                </c:pt>
                <c:pt idx="5">
                  <c:v>0.58860000000000001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96400896"/>
        <c:axId val="96402432"/>
      </c:barChart>
      <c:catAx>
        <c:axId val="96400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Franklin Gothic Book" pitchFamily="34" charset="0"/>
              </a:defRPr>
            </a:pPr>
            <a:endParaRPr lang="en-US"/>
          </a:p>
        </c:txPr>
        <c:crossAx val="96402432"/>
        <c:crosses val="autoZero"/>
        <c:auto val="1"/>
        <c:lblAlgn val="ctr"/>
        <c:lblOffset val="100"/>
        <c:noMultiLvlLbl val="0"/>
      </c:catAx>
      <c:valAx>
        <c:axId val="96402432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964008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347564624399375"/>
          <c:y val="2.5007837561971419E-2"/>
          <c:w val="0.815139854132229"/>
          <c:h val="0.75719324146981626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Graphs!$B$145:$B$150</c:f>
              <c:strCache>
                <c:ptCount val="6"/>
                <c:pt idx="0">
                  <c:v>Converse</c:v>
                </c:pt>
                <c:pt idx="1">
                  <c:v>Puma</c:v>
                </c:pt>
                <c:pt idx="2">
                  <c:v>Nike</c:v>
                </c:pt>
                <c:pt idx="3">
                  <c:v>Reebok</c:v>
                </c:pt>
                <c:pt idx="4">
                  <c:v>Adidas</c:v>
                </c:pt>
                <c:pt idx="5">
                  <c:v>Crocs</c:v>
                </c:pt>
              </c:strCache>
            </c:strRef>
          </c:cat>
          <c:val>
            <c:numRef>
              <c:f>Graphs!$C$145:$C$150</c:f>
              <c:numCache>
                <c:formatCode>0.00%</c:formatCode>
                <c:ptCount val="6"/>
                <c:pt idx="0">
                  <c:v>0.71509999999999996</c:v>
                </c:pt>
                <c:pt idx="1">
                  <c:v>0.68510000000000004</c:v>
                </c:pt>
                <c:pt idx="2">
                  <c:v>0.64780000000000004</c:v>
                </c:pt>
                <c:pt idx="3">
                  <c:v>0.61470000000000002</c:v>
                </c:pt>
                <c:pt idx="4">
                  <c:v>0.60699999999999998</c:v>
                </c:pt>
                <c:pt idx="5">
                  <c:v>0.59079999999999999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96426240"/>
        <c:axId val="96436224"/>
      </c:barChart>
      <c:catAx>
        <c:axId val="96426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96436224"/>
        <c:crosses val="autoZero"/>
        <c:auto val="1"/>
        <c:lblAlgn val="ctr"/>
        <c:lblOffset val="100"/>
        <c:noMultiLvlLbl val="0"/>
      </c:catAx>
      <c:valAx>
        <c:axId val="96436224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9642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Franklin Gothic Book" pitchFamily="34" charset="0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91ACB08-FF29-4533-9278-DE5B622C14B5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D26F9A-426B-4F47-9BFA-039DF87FF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31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lang="en-US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423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41084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41084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0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lang="en-US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2927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57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19600" y="41084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50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41084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48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19600" y="41084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11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19600" y="41084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41084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08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19600" y="41084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2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1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19600" y="41084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35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41084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99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41084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1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lang="en-US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5853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81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19600" y="41084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44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41084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07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19600" y="41084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03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19600" y="41084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79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41084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4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19600" y="41084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31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19600" y="41084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2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19600" y="41084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62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41084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5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41084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9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41084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4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19600" y="41084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1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19600" y="41084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3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41084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6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19600" y="41084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9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19600" y="41084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-63500" y="6583402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©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Genetics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3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-63500" y="6640802"/>
            <a:ext cx="14478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©</a:t>
            </a: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Genetics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2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-63500" y="6640802"/>
            <a:ext cx="14478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©</a:t>
            </a: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Genetics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8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hoto_search.php?oid=167266103810&amp;view=user#/group.php?v=wall&amp;gid=167266103810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facebook.com/photo_search.php?oid=167266103810&amp;view=user#/group.php?v=wall&amp;gid=16726610381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8.png"/><Relationship Id="rId7" Type="http://schemas.openxmlformats.org/officeDocument/2006/relationships/hyperlink" Target="http://en.wikipedia.org/wiki/File:Glee_title_card.svg" TargetMode="Externa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lee_title_card.svg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lee_title_card.svg" TargetMode="Externa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9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hoto_search.php?oid=167266103810&amp;view=user#/group.php?v=wall&amp;gid=16726610381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go.com/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55638" y="1795463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Demographics and Affinities of Facebook Gamers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Nick Berry </a:t>
            </a:r>
            <a:r>
              <a:rPr lang="en-US" sz="1200" smtClean="0">
                <a:solidFill>
                  <a:schemeClr val="tx1"/>
                </a:solidFill>
              </a:rPr>
              <a:t>M.Eng, ARAeS, CIPP</a:t>
            </a:r>
            <a:br>
              <a:rPr lang="en-US" sz="1200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President - DataGenetics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1125" y="125413"/>
            <a:ext cx="64055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  <a:cs typeface="+mn-cs"/>
              </a:rPr>
              <a:t>Worldwide Registrations – Social Networks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75437" y="693493"/>
          <a:ext cx="8839200" cy="5388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"/>
                                        <p:tgtEl>
                                          <p:spTgt spid="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"/>
                                        <p:tgtEl>
                                          <p:spTgt spid="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"/>
                                        <p:tgtEl>
                                          <p:spTgt spid="6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"/>
                                        <p:tgtEl>
                                          <p:spTgt spid="6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"/>
                                        <p:tgtEl>
                                          <p:spTgt spid="6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"/>
                                        <p:tgtEl>
                                          <p:spTgt spid="6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"/>
                                        <p:tgtEl>
                                          <p:spTgt spid="6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"/>
                                        <p:tgtEl>
                                          <p:spTgt spid="6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"/>
                                        <p:tgtEl>
                                          <p:spTgt spid="6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"/>
                                        <p:tgtEl>
                                          <p:spTgt spid="6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"/>
                                        <p:tgtEl>
                                          <p:spTgt spid="6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"/>
                                        <p:tgtEl>
                                          <p:spTgt spid="6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"/>
                                        <p:tgtEl>
                                          <p:spTgt spid="6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6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"/>
                                        <p:tgtEl>
                                          <p:spTgt spid="6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"/>
                                        <p:tgtEl>
                                          <p:spTgt spid="6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El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376024" y="2627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err="1" smtClean="0"/>
              <a:t>facebook</a:t>
            </a:r>
            <a:r>
              <a:rPr lang="en-US" sz="4000" dirty="0" smtClean="0"/>
              <a:t> gaming is big business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3100" y="2190750"/>
            <a:ext cx="3552825" cy="1049338"/>
            <a:chOff x="560716" y="1373270"/>
            <a:chExt cx="4800600" cy="1253877"/>
          </a:xfrm>
        </p:grpSpPr>
        <p:sp>
          <p:nvSpPr>
            <p:cNvPr id="11274" name="Rectangle 3"/>
            <p:cNvSpPr>
              <a:spLocks noChangeArrowheads="1"/>
            </p:cNvSpPr>
            <p:nvPr/>
          </p:nvSpPr>
          <p:spPr bwMode="auto">
            <a:xfrm>
              <a:off x="560716" y="1966157"/>
              <a:ext cx="4800600" cy="660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/>
                <a:t>“Disney Buys Playdom in $763 Million Deal”</a:t>
              </a:r>
            </a:p>
          </p:txBody>
        </p:sp>
        <p:pic>
          <p:nvPicPr>
            <p:cNvPr id="112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115" y="1373270"/>
              <a:ext cx="37052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776788" y="3182938"/>
            <a:ext cx="3962400" cy="1076325"/>
            <a:chOff x="3835879" y="3048000"/>
            <a:chExt cx="4800600" cy="1109081"/>
          </a:xfrm>
        </p:grpSpPr>
        <p:sp>
          <p:nvSpPr>
            <p:cNvPr id="11272" name="Rectangle 9"/>
            <p:cNvSpPr>
              <a:spLocks noChangeArrowheads="1"/>
            </p:cNvSpPr>
            <p:nvPr/>
          </p:nvSpPr>
          <p:spPr bwMode="auto">
            <a:xfrm>
              <a:off x="3835879" y="3543300"/>
              <a:ext cx="4800600" cy="61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/>
                <a:t>“EA Buys Playfish For $300 Million, Plus a $100 Million Earnout.”</a:t>
              </a:r>
            </a:p>
          </p:txBody>
        </p:sp>
        <p:pic>
          <p:nvPicPr>
            <p:cNvPr id="1127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54" y="3048000"/>
              <a:ext cx="2381250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09613" y="4694238"/>
            <a:ext cx="5049837" cy="923925"/>
            <a:chOff x="675016" y="4684128"/>
            <a:chExt cx="5597021" cy="897324"/>
          </a:xfrm>
        </p:grpSpPr>
        <p:sp>
          <p:nvSpPr>
            <p:cNvPr id="11270" name="Rectangle 8"/>
            <p:cNvSpPr>
              <a:spLocks noChangeArrowheads="1"/>
            </p:cNvSpPr>
            <p:nvPr/>
          </p:nvSpPr>
          <p:spPr bwMode="auto">
            <a:xfrm>
              <a:off x="675016" y="4953001"/>
              <a:ext cx="5597021" cy="628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dirty="0"/>
                <a:t>“</a:t>
              </a:r>
              <a:r>
                <a:rPr lang="en-US" dirty="0" err="1"/>
                <a:t>Zynga</a:t>
              </a:r>
              <a:r>
                <a:rPr lang="en-US" dirty="0"/>
                <a:t> Issues Shares at a </a:t>
              </a:r>
              <a:r>
                <a:rPr lang="en-US" dirty="0" smtClean="0"/>
                <a:t>$10 </a:t>
              </a:r>
              <a:r>
                <a:rPr lang="en-US" dirty="0"/>
                <a:t>Billion Valuation”</a:t>
              </a:r>
              <a:br>
                <a:rPr lang="en-US" dirty="0"/>
              </a:br>
              <a:endParaRPr lang="en-US" dirty="0"/>
            </a:p>
          </p:txBody>
        </p:sp>
        <p:pic>
          <p:nvPicPr>
            <p:cNvPr id="1127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076" y="4684128"/>
              <a:ext cx="18669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328773" y="218987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Example of top </a:t>
            </a:r>
            <a:r>
              <a:rPr lang="en-US" dirty="0" err="1" smtClean="0"/>
              <a:t>facebook</a:t>
            </a:r>
            <a:r>
              <a:rPr lang="en-US" dirty="0" smtClean="0"/>
              <a:t>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62400" y="2133600"/>
            <a:ext cx="5181600" cy="3048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000" smtClean="0"/>
              <a:t>Peaked at 84 </a:t>
            </a:r>
            <a:r>
              <a:rPr lang="en-US" sz="1600" smtClean="0"/>
              <a:t>MM</a:t>
            </a:r>
            <a:r>
              <a:rPr lang="en-US" sz="2000" smtClean="0"/>
              <a:t> </a:t>
            </a:r>
            <a:r>
              <a:rPr lang="en-US" sz="2000" i="1" smtClean="0"/>
              <a:t>Monthly Active Users</a:t>
            </a:r>
            <a:r>
              <a:rPr lang="en-US" sz="2000" smtClean="0"/>
              <a:t> (MAU).</a:t>
            </a:r>
          </a:p>
          <a:p>
            <a:pPr marL="0" indent="0" eaLnBrk="1" hangingPunct="1">
              <a:buFont typeface="Arial" charset="0"/>
              <a:buNone/>
            </a:pPr>
            <a:endParaRPr lang="en-US" sz="2000" smtClean="0"/>
          </a:p>
          <a:p>
            <a:pPr marL="0" indent="0" eaLnBrk="1" hangingPunct="1">
              <a:buFont typeface="Arial" charset="0"/>
              <a:buNone/>
            </a:pPr>
            <a:r>
              <a:rPr lang="en-US" sz="2000" smtClean="0"/>
              <a:t>32 </a:t>
            </a:r>
            <a:r>
              <a:rPr lang="en-US" sz="1600" smtClean="0"/>
              <a:t>MM</a:t>
            </a:r>
            <a:r>
              <a:rPr lang="en-US" sz="2000" smtClean="0"/>
              <a:t> distinct people used the application at least once a day (DAU).</a:t>
            </a:r>
            <a:br>
              <a:rPr lang="en-US" sz="2000" smtClean="0"/>
            </a:br>
            <a:endParaRPr lang="en-US" sz="2000" smtClean="0"/>
          </a:p>
          <a:p>
            <a:pPr marL="0" indent="0" eaLnBrk="1" hangingPunct="1">
              <a:buFont typeface="Arial" charset="0"/>
              <a:buNone/>
            </a:pPr>
            <a:r>
              <a:rPr lang="en-US" sz="2000" smtClean="0"/>
              <a:t>Close to 40% of all their users visit the application every single day!</a:t>
            </a:r>
          </a:p>
        </p:txBody>
      </p:sp>
      <p:pic>
        <p:nvPicPr>
          <p:cNvPr id="12292" name="Picture 6" descr="http://www.gamepron.com/imagery/2010/01/FarmVille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133600"/>
            <a:ext cx="253682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657546" y="284163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 smtClean="0"/>
              <a:t>Farmville - MAU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179513"/>
            <a:ext cx="8440738" cy="479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438944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Café World - MAU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3625"/>
            <a:ext cx="8650288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770561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Café World - DAU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966788"/>
            <a:ext cx="8667750" cy="508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61595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Café World - Engagement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52513"/>
            <a:ext cx="854075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57" y="747165"/>
            <a:ext cx="5648250" cy="5010151"/>
          </a:xfrm>
          <a:prstGeom prst="rect">
            <a:avLst/>
          </a:prstGeom>
          <a:noFill/>
          <a:ln>
            <a:noFill/>
          </a:ln>
          <a:effectLst>
            <a:glow rad="355600"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 idx="4294967295"/>
          </p:nvPr>
        </p:nvSpPr>
        <p:spPr>
          <a:xfrm>
            <a:off x="287677" y="200596"/>
            <a:ext cx="8229600" cy="838200"/>
          </a:xfrm>
        </p:spPr>
        <p:txBody>
          <a:bodyPr/>
          <a:lstStyle/>
          <a:p>
            <a:pPr algn="l" eaLnBrk="1" hangingPunct="1"/>
            <a:r>
              <a:rPr lang="en-US" sz="4000" dirty="0" smtClean="0"/>
              <a:t>Where in the World?</a:t>
            </a:r>
          </a:p>
        </p:txBody>
      </p:sp>
      <p:pic>
        <p:nvPicPr>
          <p:cNvPr id="7" name="Picture 2" descr="Join UniSA Study Abroad Facebook Grou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3" y="4326418"/>
            <a:ext cx="1828800" cy="651787"/>
          </a:xfrm>
          <a:prstGeom prst="rect">
            <a:avLst/>
          </a:prstGeom>
          <a:noFill/>
          <a:effectLst>
            <a:reflection blurRad="6350" stA="50000" endA="300" endPos="81000" dist="635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0" y="9525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Top 25 countries on facebook</a:t>
            </a:r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228599" y="5694137"/>
            <a:ext cx="46069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dirty="0"/>
              <a:t>Top 25 countries account for 79% of all </a:t>
            </a:r>
            <a:r>
              <a:rPr lang="en-US" sz="1100" dirty="0" err="1"/>
              <a:t>FaceBook</a:t>
            </a:r>
            <a:r>
              <a:rPr lang="en-US" sz="1100" dirty="0"/>
              <a:t> registered accounts.</a:t>
            </a:r>
          </a:p>
        </p:txBody>
      </p:sp>
      <p:sp>
        <p:nvSpPr>
          <p:cNvPr id="18436" name="TextBox 9"/>
          <p:cNvSpPr txBox="1">
            <a:spLocks noChangeArrowheads="1"/>
          </p:cNvSpPr>
          <p:nvPr/>
        </p:nvSpPr>
        <p:spPr bwMode="auto">
          <a:xfrm>
            <a:off x="5307013" y="5707064"/>
            <a:ext cx="3679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dirty="0"/>
              <a:t>After Venezuela, no country accounts for more than 1%.</a:t>
            </a: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39095"/>
            <a:ext cx="86598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169988"/>
            <a:ext cx="212883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169988"/>
            <a:ext cx="21653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1169988"/>
            <a:ext cx="217646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1169988"/>
            <a:ext cx="21621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Title 1"/>
          <p:cNvSpPr>
            <a:spLocks noGrp="1"/>
          </p:cNvSpPr>
          <p:nvPr>
            <p:ph type="title" idx="4294967295"/>
          </p:nvPr>
        </p:nvSpPr>
        <p:spPr>
          <a:xfrm>
            <a:off x="0" y="212725"/>
            <a:ext cx="8229600" cy="736600"/>
          </a:xfrm>
        </p:spPr>
        <p:txBody>
          <a:bodyPr/>
          <a:lstStyle/>
          <a:p>
            <a:pPr eaLnBrk="1" hangingPunct="1"/>
            <a:r>
              <a:rPr lang="en-US" sz="2800" smtClean="0"/>
              <a:t>Gender breakdown of FaceBook users Worldwide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96850" y="4911725"/>
            <a:ext cx="8750300" cy="758825"/>
            <a:chOff x="203200" y="4602040"/>
            <a:chExt cx="8748927" cy="759392"/>
          </a:xfrm>
        </p:grpSpPr>
        <p:sp>
          <p:nvSpPr>
            <p:cNvPr id="4" name="Left-Right Arrow 3"/>
            <p:cNvSpPr/>
            <p:nvPr/>
          </p:nvSpPr>
          <p:spPr>
            <a:xfrm>
              <a:off x="203200" y="4996034"/>
              <a:ext cx="8725119" cy="365398"/>
            </a:xfrm>
            <a:prstGeom prst="leftRightArrow">
              <a:avLst/>
            </a:prstGeom>
            <a:gradFill flip="none" rotWithShape="1">
              <a:gsLst>
                <a:gs pos="0">
                  <a:srgbClr val="FA66D0"/>
                </a:gs>
                <a:gs pos="50000">
                  <a:schemeClr val="bg1"/>
                </a:gs>
                <a:gs pos="100000">
                  <a:srgbClr val="0070C0"/>
                </a:gs>
                <a:gs pos="100000">
                  <a:srgbClr val="005CBF"/>
                </a:gs>
              </a:gsLst>
              <a:lin ang="10800000" scaled="0"/>
              <a:tileRect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75" name="TextBox 4"/>
            <p:cNvSpPr txBox="1">
              <a:spLocks noChangeArrowheads="1"/>
            </p:cNvSpPr>
            <p:nvPr/>
          </p:nvSpPr>
          <p:spPr bwMode="auto">
            <a:xfrm>
              <a:off x="6984922" y="4603020"/>
              <a:ext cx="19672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Female dominant</a:t>
              </a:r>
            </a:p>
          </p:txBody>
        </p:sp>
        <p:sp>
          <p:nvSpPr>
            <p:cNvPr id="19476" name="TextBox 8"/>
            <p:cNvSpPr txBox="1">
              <a:spLocks noChangeArrowheads="1"/>
            </p:cNvSpPr>
            <p:nvPr/>
          </p:nvSpPr>
          <p:spPr bwMode="auto">
            <a:xfrm>
              <a:off x="375313" y="4602040"/>
              <a:ext cx="16979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Male dominant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 flipV="1">
            <a:off x="69850" y="-911225"/>
            <a:ext cx="2259013" cy="144462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-692150" y="5392738"/>
            <a:ext cx="0" cy="190500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260600" y="-923925"/>
            <a:ext cx="2335213" cy="147637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494213" y="-923925"/>
            <a:ext cx="2360612" cy="157162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5113" y="5688013"/>
            <a:ext cx="158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India 70.7%</a:t>
            </a:r>
            <a:r>
              <a:rPr lang="en-US"/>
              <a:t> </a:t>
            </a:r>
            <a:r>
              <a:rPr lang="en-US" sz="1400"/>
              <a:t>male</a:t>
            </a: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73300" y="5729288"/>
            <a:ext cx="2006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Indonesia 59.5% male </a:t>
            </a: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048250" y="5729288"/>
            <a:ext cx="1430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UK 48.3% male</a:t>
            </a: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796088" y="-933450"/>
            <a:ext cx="2220912" cy="166687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494213" y="-923925"/>
            <a:ext cx="2278062" cy="157162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165975" y="5729288"/>
            <a:ext cx="1539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USA 44.3% male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11111 L -0.00261 0.447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2794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16667 -0.001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44791 L -0.00157 1.224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125 L -0.00087 0.3909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578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54 L 0.4257 -0.000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1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39097 L -0.00122 1.2229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4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125 L -0.00035 0.7208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4229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7 -0.00031 L 0.68681 -0.0003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72084 L -0.00157 1.252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659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681 -0.00031 L 0.92014 -0.0003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3889 L 0.00105 0.7004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70046 L 0.00469 1.287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2935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014 -0.00031 L 1.12639 -0.0003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4" grpId="0"/>
      <p:bldP spid="20" grpId="0"/>
      <p:bldP spid="21" grpId="0"/>
      <p:bldP spid="25" grpId="0" animBg="1"/>
      <p:bldP spid="25" grpId="1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391" y="2967989"/>
            <a:ext cx="688967" cy="36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59594"/>
            <a:ext cx="2256775" cy="48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3041" y="217168"/>
            <a:ext cx="8229600" cy="838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Biography – Nick Berry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042" y="5533189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1988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2160" y="5533188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1994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553318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2008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5533968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2010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97762" y="4876800"/>
            <a:ext cx="2439118" cy="6563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127535" y="3429000"/>
            <a:ext cx="370864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36175" y="2514600"/>
            <a:ext cx="1197893" cy="914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blog.abodit.com/wp-content/uploads/2010/05/AutoRoutePlusPackSh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10" y="3967923"/>
            <a:ext cx="993539" cy="106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Nick\Documents\DataGenetics\trash\DG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2" y="710564"/>
            <a:ext cx="1267779" cy="68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V="1">
            <a:off x="8023355" y="1219200"/>
            <a:ext cx="489220" cy="1295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://t3.gstatic.com/images?q=tbn:ANd9GcS0NdMkWg5y6PahlKiJ7J0A5-NmNav31Oczn-xaJ1v3lXS3guh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2" y="1219200"/>
            <a:ext cx="3164528" cy="237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healmightyguru.com/Games/Images/Link-Zo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3880485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7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Demographics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0" y="141288"/>
            <a:ext cx="7291388" cy="1295400"/>
          </a:xfrm>
        </p:spPr>
        <p:txBody>
          <a:bodyPr/>
          <a:lstStyle/>
          <a:p>
            <a:pPr eaLnBrk="1" hangingPunct="1"/>
            <a:r>
              <a:rPr lang="en-US" smtClean="0"/>
              <a:t>facebook Demographics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09550"/>
            <a:ext cx="8736013" cy="586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09550"/>
            <a:ext cx="8736013" cy="586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424238" y="481013"/>
            <a:ext cx="768350" cy="5272087"/>
            <a:chOff x="3400425" y="990600"/>
            <a:chExt cx="866775" cy="46482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267200" y="990600"/>
              <a:ext cx="0" cy="464820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9" name="TextBox 6"/>
            <p:cNvSpPr txBox="1">
              <a:spLocks noChangeArrowheads="1"/>
            </p:cNvSpPr>
            <p:nvPr/>
          </p:nvSpPr>
          <p:spPr bwMode="auto">
            <a:xfrm>
              <a:off x="3400425" y="2918395"/>
              <a:ext cx="772962" cy="325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AGE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02163" y="255588"/>
            <a:ext cx="7413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5175" y="5527675"/>
            <a:ext cx="796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0000"/>
                </a:solidFill>
              </a:rPr>
              <a:t>65+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222875" y="481013"/>
            <a:ext cx="2638425" cy="441325"/>
            <a:chOff x="5181600" y="990600"/>
            <a:chExt cx="2977706" cy="388743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181600" y="990600"/>
              <a:ext cx="2977706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7" name="TextBox 14"/>
            <p:cNvSpPr txBox="1">
              <a:spLocks noChangeArrowheads="1"/>
            </p:cNvSpPr>
            <p:nvPr/>
          </p:nvSpPr>
          <p:spPr bwMode="auto">
            <a:xfrm>
              <a:off x="7152936" y="1080852"/>
              <a:ext cx="1006370" cy="29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FF0000"/>
                  </a:solidFill>
                </a:rPr>
                <a:t>Female</a:t>
              </a:r>
              <a:endParaRPr lang="en-US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954088" y="482600"/>
            <a:ext cx="2565400" cy="427038"/>
            <a:chOff x="914400" y="990600"/>
            <a:chExt cx="2895600" cy="376548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914400" y="990600"/>
              <a:ext cx="289560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5" name="TextBox 17"/>
            <p:cNvSpPr txBox="1">
              <a:spLocks noChangeArrowheads="1"/>
            </p:cNvSpPr>
            <p:nvPr/>
          </p:nvSpPr>
          <p:spPr bwMode="auto">
            <a:xfrm>
              <a:off x="1125908" y="1068657"/>
              <a:ext cx="724108" cy="29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FF0000"/>
                  </a:solidFill>
                </a:rPr>
                <a:t>Male</a:t>
              </a:r>
              <a:endParaRPr lang="en-US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decel="8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decel="9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0" y="180975"/>
            <a:ext cx="7291388" cy="1296988"/>
          </a:xfrm>
        </p:spPr>
        <p:txBody>
          <a:bodyPr/>
          <a:lstStyle/>
          <a:p>
            <a:pPr eaLnBrk="1" hangingPunct="1"/>
            <a:r>
              <a:rPr lang="en-US" smtClean="0"/>
              <a:t>facebook Demographics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09550"/>
            <a:ext cx="8736013" cy="586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09550"/>
            <a:ext cx="8736013" cy="586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568325" y="841375"/>
            <a:ext cx="80010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787525" y="5692775"/>
            <a:ext cx="6781800" cy="2301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1650" y="1663700"/>
            <a:ext cx="162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Many users of college age.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5000" y="4740275"/>
            <a:ext cx="23050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In USA large number of members over 65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6425" y="317500"/>
            <a:ext cx="8229600" cy="889000"/>
          </a:xfrm>
        </p:spPr>
        <p:txBody>
          <a:bodyPr/>
          <a:lstStyle/>
          <a:p>
            <a:pPr eaLnBrk="1" hangingPunct="1"/>
            <a:r>
              <a:rPr lang="en-US" smtClean="0"/>
              <a:t>Similar Countries … Similar Profiles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427163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2240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1458 0.2659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1328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21406 0.26528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266700"/>
            <a:ext cx="8229600" cy="876300"/>
          </a:xfrm>
        </p:spPr>
        <p:txBody>
          <a:bodyPr/>
          <a:lstStyle/>
          <a:p>
            <a:pPr eaLnBrk="1" hangingPunct="1"/>
            <a:r>
              <a:rPr lang="en-US" smtClean="0"/>
              <a:t>Similar Countries … Similar Profiles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29540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29540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92 L 0 0.18218 C 0 0.26435 -0.12656 0.36597 -0.22934 0.36597 L -0.45833 0.36597 " pathEditMode="relative" rAng="5400000" ptsTypes="FfFF">
                                      <p:cBhvr>
                                        <p:cTn id="14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183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6" dur="1900" fill="hold"/>
                                        <p:tgtEl>
                                          <p:spTgt spid="133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92 L 3.33333E-6 0.18171 C 3.33333E-6 0.26412 -0.05712 0.36597 -0.1033 0.36597 L -0.20625 0.36597 " pathEditMode="relative" rAng="5400000" ptsTypes="FfFF">
                                      <p:cBhvr>
                                        <p:cTn id="2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18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33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3 L 0.00017 0.18287 C 0.00017 0.26458 0.0158 0.36597 0.02899 0.36597 L 0.05833 0.36597 " pathEditMode="relative" rAng="5400000" ptsTypes="FfFF">
                                      <p:cBhvr>
                                        <p:cTn id="42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1831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33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-150813"/>
            <a:ext cx="8915400" cy="90170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Different Countries … Different Profiles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715056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708706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726168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726168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738868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708706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708706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708706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708706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93 L -0.00035 0.14328 C -0.00035 0.20833 -0.13559 0.28819 -0.24514 0.28819 L -0.48958 0.28819 " pathEditMode="relative" rAng="5400000" ptsTypes="FfFF">
                                      <p:cBhvr>
                                        <p:cTn id="1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62" y="144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46 L 0 0.14236 C 0 0.20695 -0.06649 0.28681 -0.12031 0.28681 L -0.23958 0.28681 " pathEditMode="relative" rAng="5400000" ptsTypes="FfFF">
                                      <p:cBhvr>
                                        <p:cTn id="2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1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069 L 4.44444E-6 0.14259 C 4.44444E-6 0.20695 0.00277 0.28681 0.00538 0.28681 L 0.01111 0.28681 " pathEditMode="relative" rAng="5400000" ptsTypes="FfFF">
                                      <p:cBhvr>
                                        <p:cTn id="4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1437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14306 C -1.66667E-6 0.20718 0.07274 0.28681 0.13351 0.28681 L 0.26771 0.28681 " pathEditMode="relative" rAng="5400000" ptsTypes="FfFF">
                                      <p:cBhvr>
                                        <p:cTn id="5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1432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7 L -0.00018 0.23819 C -0.00018 0.34583 -0.13577 0.47824 -0.24566 0.47824 L -0.49045 0.47824 " pathEditMode="relative" rAng="5400000" ptsTypes="FfFF">
                                      <p:cBhvr>
                                        <p:cTn id="7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14" y="2393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4 L -0.00018 0.23865 C -0.00018 0.34606 -0.06667 0.47824 -0.12049 0.47824 L -0.24045 0.47824 " pathEditMode="relative" rAng="5400000" ptsTypes="FfFF">
                                      <p:cBhvr>
                                        <p:cTn id="8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2391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43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4 L 0.00017 0.23819 C 0.00017 0.34537 0.00243 0.47824 0.00451 0.47824 L 0.00955 0.47824 " pathEditMode="relative" rAng="5400000" ptsTypes="FfFF">
                                      <p:cBhvr>
                                        <p:cTn id="9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2391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0.2375 C -3.33333E-6 0.34514 0.07257 0.47778 0.1323 0.47778 L 0.26667 0.47778 " pathEditMode="relative" rAng="5400000" ptsTypes="FfFF">
                                      <p:cBhvr>
                                        <p:cTn id="11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2388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143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geology.com/world/world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876300"/>
            <a:ext cx="16287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1397000"/>
            <a:ext cx="16097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824038"/>
            <a:ext cx="16287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042988"/>
            <a:ext cx="16287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3544888"/>
            <a:ext cx="16287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4725988"/>
            <a:ext cx="16097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4016375"/>
            <a:ext cx="16097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111500"/>
            <a:ext cx="16097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746375"/>
            <a:ext cx="1619250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2116138"/>
            <a:ext cx="1628775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4087813"/>
            <a:ext cx="16287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2474913"/>
            <a:ext cx="16097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1668463"/>
            <a:ext cx="16383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2271713"/>
            <a:ext cx="1609725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2597150"/>
            <a:ext cx="16097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703263"/>
            <a:ext cx="16192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4564063"/>
            <a:ext cx="1628775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166688"/>
            <a:ext cx="16287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3324225"/>
            <a:ext cx="16192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46" name="Picture 2" descr="C:\Users\Nick\Desktop\DGlogoWhite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6424613"/>
            <a:ext cx="18367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10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10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0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5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5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5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5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5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5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5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5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8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5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3" dur="5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Games and Interests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76213"/>
            <a:ext cx="8755062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95351" y="4368800"/>
            <a:ext cx="3362325" cy="1016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RightFacing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600" dirty="0" smtClean="0"/>
              <a:t>Bejeweled Blitz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51300" y="6896100"/>
            <a:ext cx="4910138" cy="399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400"/>
              <a:t>Call of Duty 4</a:t>
            </a:r>
          </a:p>
          <a:p>
            <a:pPr algn="r" eaLnBrk="1" hangingPunct="1"/>
            <a:r>
              <a:rPr lang="en-US" sz="1400"/>
              <a:t>Tetris</a:t>
            </a:r>
          </a:p>
          <a:p>
            <a:pPr algn="r" eaLnBrk="1" hangingPunct="1"/>
            <a:r>
              <a:rPr lang="en-US" sz="1400"/>
              <a:t>Country and Rock</a:t>
            </a:r>
          </a:p>
          <a:p>
            <a:pPr algn="r" eaLnBrk="1" hangingPunct="1"/>
            <a:r>
              <a:rPr lang="en-US" sz="1400"/>
              <a:t>Fishing</a:t>
            </a:r>
          </a:p>
          <a:p>
            <a:pPr algn="r" eaLnBrk="1" hangingPunct="1"/>
            <a:r>
              <a:rPr lang="en-US" sz="1400"/>
              <a:t>Hunting</a:t>
            </a:r>
          </a:p>
          <a:p>
            <a:pPr algn="r" eaLnBrk="1" hangingPunct="1"/>
            <a:r>
              <a:rPr lang="en-US" sz="1400"/>
              <a:t>NASCAR</a:t>
            </a:r>
          </a:p>
          <a:p>
            <a:pPr algn="r" eaLnBrk="1" hangingPunct="1"/>
            <a:r>
              <a:rPr lang="en-US" sz="1400"/>
              <a:t>Black Eyed Peas</a:t>
            </a:r>
          </a:p>
          <a:p>
            <a:pPr algn="r" eaLnBrk="1" hangingPunct="1"/>
            <a:r>
              <a:rPr lang="en-US" sz="1400"/>
              <a:t>Star Trek</a:t>
            </a:r>
          </a:p>
          <a:p>
            <a:pPr algn="r" eaLnBrk="1" hangingPunct="1"/>
            <a:r>
              <a:rPr lang="en-US" sz="1400"/>
              <a:t>Star Wars</a:t>
            </a:r>
          </a:p>
          <a:p>
            <a:pPr algn="r" eaLnBrk="1" hangingPunct="1"/>
            <a:r>
              <a:rPr lang="en-US" sz="1400"/>
              <a:t>Yoville</a:t>
            </a:r>
          </a:p>
          <a:p>
            <a:pPr algn="r" eaLnBrk="1" hangingPunct="1"/>
            <a:r>
              <a:rPr lang="en-US" sz="1400"/>
              <a:t>Texas Holdem Poker</a:t>
            </a:r>
          </a:p>
          <a:p>
            <a:pPr algn="r" eaLnBrk="1" hangingPunct="1"/>
            <a:r>
              <a:rPr lang="en-US" sz="1400"/>
              <a:t>Warstorm</a:t>
            </a:r>
          </a:p>
          <a:p>
            <a:pPr algn="r" eaLnBrk="1" hangingPunct="1"/>
            <a:r>
              <a:rPr lang="en-US" sz="1400"/>
              <a:t>Happy Island</a:t>
            </a:r>
          </a:p>
          <a:p>
            <a:pPr algn="r" eaLnBrk="1" hangingPunct="1"/>
            <a:r>
              <a:rPr lang="en-US" sz="1400"/>
              <a:t>Pet Society</a:t>
            </a:r>
          </a:p>
          <a:p>
            <a:pPr algn="r" eaLnBrk="1" hangingPunct="1"/>
            <a:r>
              <a:rPr lang="en-US" sz="1400"/>
              <a:t>Fishville</a:t>
            </a:r>
          </a:p>
          <a:p>
            <a:pPr algn="r" eaLnBrk="1" hangingPunct="1"/>
            <a:r>
              <a:rPr lang="en-US" sz="1400"/>
              <a:t>Collapse!</a:t>
            </a:r>
          </a:p>
          <a:p>
            <a:pPr algn="r" eaLnBrk="1" hangingPunct="1"/>
            <a:r>
              <a:rPr lang="en-US" sz="1400"/>
              <a:t>Taylor Swift</a:t>
            </a:r>
          </a:p>
          <a:p>
            <a:pPr algn="r" eaLnBrk="1" hangingPunct="1"/>
            <a:r>
              <a:rPr lang="en-US" sz="1400"/>
              <a:t>Transformers</a:t>
            </a:r>
          </a:p>
          <a:p>
            <a:pPr algn="r" eaLnBrk="1" hangingPunct="1"/>
            <a:r>
              <a:rPr lang="en-US" sz="1400"/>
              <a:t>Country Life</a:t>
            </a:r>
          </a:p>
          <a:p>
            <a:pPr algn="r" eaLnBrk="1" hangingPunct="1"/>
            <a:r>
              <a:rPr lang="en-US" sz="1400"/>
              <a:t>Harry Potter</a:t>
            </a:r>
          </a:p>
          <a:p>
            <a:pPr algn="r" eaLnBrk="1" hangingPunct="1"/>
            <a:r>
              <a:rPr lang="en-US" sz="1400"/>
              <a:t>Britney Spears</a:t>
            </a:r>
          </a:p>
          <a:p>
            <a:pPr algn="r" eaLnBrk="1" hangingPunct="1"/>
            <a:r>
              <a:rPr lang="en-US" sz="1400"/>
              <a:t>Mobsters 2 - Vendetta</a:t>
            </a:r>
          </a:p>
          <a:p>
            <a:pPr algn="r" eaLnBrk="1" hangingPunct="1"/>
            <a:r>
              <a:rPr lang="en-US" sz="1400"/>
              <a:t>Castle Age</a:t>
            </a:r>
          </a:p>
          <a:p>
            <a:pPr algn="r" eaLnBrk="1" hangingPunct="1"/>
            <a:r>
              <a:rPr lang="en-US" sz="1400"/>
              <a:t>Vampire Wars</a:t>
            </a:r>
          </a:p>
          <a:p>
            <a:pPr algn="r" eaLnBrk="1" hangingPunct="1"/>
            <a:r>
              <a:rPr lang="en-US" sz="1400"/>
              <a:t>Twilight</a:t>
            </a:r>
          </a:p>
          <a:p>
            <a:pPr algn="r" eaLnBrk="1" hangingPunct="1"/>
            <a:r>
              <a:rPr lang="en-US" sz="1400"/>
              <a:t>Mobsters</a:t>
            </a:r>
          </a:p>
          <a:p>
            <a:pPr algn="r" eaLnBrk="1" hangingPunct="1"/>
            <a:r>
              <a:rPr lang="en-US" sz="1400"/>
              <a:t>World of Warcraft</a:t>
            </a:r>
          </a:p>
          <a:p>
            <a:pPr algn="r" eaLnBrk="1" hangingPunct="1"/>
            <a:r>
              <a:rPr lang="en-US" sz="1400"/>
              <a:t>Zoosk</a:t>
            </a:r>
          </a:p>
          <a:p>
            <a:pPr algn="r" eaLnBrk="1" hangingPunct="1"/>
            <a:r>
              <a:rPr lang="en-US" sz="1400"/>
              <a:t>Civilization</a:t>
            </a:r>
          </a:p>
          <a:p>
            <a:pPr algn="r" eaLnBrk="1" hangingPunct="1"/>
            <a:r>
              <a:rPr lang="en-US" sz="1400"/>
              <a:t>Pepsi</a:t>
            </a:r>
          </a:p>
          <a:p>
            <a:pPr algn="r" eaLnBrk="1" hangingPunct="1"/>
            <a:r>
              <a:rPr lang="en-US" sz="1400"/>
              <a:t>NFL</a:t>
            </a:r>
          </a:p>
          <a:p>
            <a:pPr algn="r" eaLnBrk="1" hangingPunct="1"/>
            <a:r>
              <a:rPr lang="en-US" sz="1400"/>
              <a:t>Converse</a:t>
            </a:r>
          </a:p>
          <a:p>
            <a:pPr algn="r" eaLnBrk="1" hangingPunct="1"/>
            <a:r>
              <a:rPr lang="en-US" sz="1400"/>
              <a:t>Jersey Shore</a:t>
            </a:r>
          </a:p>
          <a:p>
            <a:pPr algn="r" eaLnBrk="1" hangingPunct="1"/>
            <a:r>
              <a:rPr lang="en-US" sz="1400"/>
              <a:t>Victorias Secret</a:t>
            </a:r>
          </a:p>
          <a:p>
            <a:pPr algn="r" eaLnBrk="1" hangingPunct="1"/>
            <a:r>
              <a:rPr lang="en-US" sz="1400"/>
              <a:t>MTV</a:t>
            </a:r>
          </a:p>
          <a:p>
            <a:pPr algn="r" eaLnBrk="1" hangingPunct="1"/>
            <a:r>
              <a:rPr lang="en-US" sz="1400"/>
              <a:t>Coca-Cola</a:t>
            </a:r>
          </a:p>
          <a:p>
            <a:pPr algn="r" eaLnBrk="1" hangingPunct="1"/>
            <a:r>
              <a:rPr lang="en-US" sz="1400"/>
              <a:t>Pillow Fight</a:t>
            </a:r>
          </a:p>
          <a:p>
            <a:pPr algn="r" eaLnBrk="1" hangingPunct="1"/>
            <a:r>
              <a:rPr lang="en-US" sz="1400"/>
              <a:t>Sims 3</a:t>
            </a:r>
          </a:p>
          <a:p>
            <a:pPr algn="r" eaLnBrk="1" hangingPunct="1"/>
            <a:r>
              <a:rPr lang="en-US" sz="1400"/>
              <a:t>Super Mario Bros</a:t>
            </a:r>
          </a:p>
          <a:p>
            <a:pPr algn="r" eaLnBrk="1" hangingPunct="1"/>
            <a:r>
              <a:rPr lang="en-US" sz="1400"/>
              <a:t>Mafia Wars</a:t>
            </a:r>
          </a:p>
          <a:p>
            <a:pPr algn="r" eaLnBrk="1" hangingPunct="1"/>
            <a:r>
              <a:rPr lang="en-US" sz="1400"/>
              <a:t>Happy Aquarium</a:t>
            </a:r>
          </a:p>
          <a:p>
            <a:pPr algn="r" eaLnBrk="1" hangingPunct="1"/>
            <a:r>
              <a:rPr lang="en-US" sz="1400"/>
              <a:t>Cafe World</a:t>
            </a:r>
          </a:p>
          <a:p>
            <a:pPr algn="r" eaLnBrk="1" hangingPunct="1"/>
            <a:r>
              <a:rPr lang="en-US" sz="1400"/>
              <a:t>Jigsaw Puzzles</a:t>
            </a:r>
          </a:p>
          <a:p>
            <a:pPr algn="r" eaLnBrk="1" hangingPunct="1"/>
            <a:r>
              <a:rPr lang="en-US" sz="1400"/>
              <a:t>Barn Buddy</a:t>
            </a:r>
          </a:p>
          <a:p>
            <a:pPr algn="r" eaLnBrk="1" hangingPunct="1"/>
            <a:r>
              <a:rPr lang="en-US" sz="1400"/>
              <a:t>Country Story</a:t>
            </a:r>
          </a:p>
          <a:p>
            <a:pPr algn="r" eaLnBrk="1" hangingPunct="1"/>
            <a:r>
              <a:rPr lang="en-US" sz="1400"/>
              <a:t>Mythbusters</a:t>
            </a:r>
          </a:p>
          <a:p>
            <a:pPr algn="r" eaLnBrk="1" hangingPunct="1"/>
            <a:r>
              <a:rPr lang="en-US" sz="1400"/>
              <a:t>Avril Lavigne</a:t>
            </a:r>
          </a:p>
          <a:p>
            <a:pPr algn="r" eaLnBrk="1" hangingPunct="1"/>
            <a:r>
              <a:rPr lang="en-US" sz="1400"/>
              <a:t>Red Bull</a:t>
            </a:r>
          </a:p>
          <a:p>
            <a:pPr algn="r" eaLnBrk="1" hangingPunct="1"/>
            <a:r>
              <a:rPr lang="en-US" sz="1400"/>
              <a:t>Disney</a:t>
            </a:r>
          </a:p>
          <a:p>
            <a:pPr algn="r" eaLnBrk="1" hangingPunct="1"/>
            <a:r>
              <a:rPr lang="en-US" sz="1400"/>
              <a:t>Johhny Depp</a:t>
            </a:r>
          </a:p>
          <a:p>
            <a:pPr algn="r" eaLnBrk="1" hangingPunct="1"/>
            <a:r>
              <a:rPr lang="en-US" sz="1400"/>
              <a:t>Titanic</a:t>
            </a:r>
          </a:p>
          <a:p>
            <a:pPr algn="r" eaLnBrk="1" hangingPunct="1"/>
            <a:r>
              <a:rPr lang="en-US" sz="1400"/>
              <a:t>Starbucks</a:t>
            </a:r>
          </a:p>
          <a:p>
            <a:pPr algn="r" eaLnBrk="1" hangingPunct="1"/>
            <a:r>
              <a:rPr lang="en-US" sz="1400"/>
              <a:t>Red Hot Chili Peppers</a:t>
            </a:r>
          </a:p>
          <a:p>
            <a:pPr algn="r" eaLnBrk="1" hangingPunct="1"/>
            <a:r>
              <a:rPr lang="en-US" sz="1400"/>
              <a:t>Lord of the Rings</a:t>
            </a:r>
          </a:p>
          <a:p>
            <a:pPr algn="r" eaLnBrk="1" hangingPunct="1"/>
            <a:r>
              <a:rPr lang="en-US" sz="1400"/>
              <a:t>SpongeBob</a:t>
            </a:r>
          </a:p>
          <a:p>
            <a:pPr algn="r" eaLnBrk="1" hangingPunct="1"/>
            <a:r>
              <a:rPr lang="en-US" sz="1400"/>
              <a:t>McDonalds</a:t>
            </a:r>
          </a:p>
          <a:p>
            <a:pPr algn="r" eaLnBrk="1" hangingPunct="1"/>
            <a:r>
              <a:rPr lang="en-US" sz="1400"/>
              <a:t>Scrabble</a:t>
            </a:r>
          </a:p>
          <a:p>
            <a:pPr algn="r" eaLnBrk="1" hangingPunct="1"/>
            <a:r>
              <a:rPr lang="en-US" sz="1400"/>
              <a:t>(LIL) Farm Life</a:t>
            </a:r>
          </a:p>
          <a:p>
            <a:pPr algn="r" eaLnBrk="1" hangingPunct="1"/>
            <a:r>
              <a:rPr lang="en-US" sz="1400"/>
              <a:t>Dilbert</a:t>
            </a:r>
          </a:p>
          <a:p>
            <a:pPr algn="r" eaLnBrk="1" hangingPunct="1"/>
            <a:r>
              <a:rPr lang="en-US" sz="1400"/>
              <a:t>Investing</a:t>
            </a:r>
          </a:p>
          <a:p>
            <a:pPr algn="r" eaLnBrk="1" hangingPunct="1"/>
            <a:r>
              <a:rPr lang="en-US" sz="1400"/>
              <a:t>Farm Town</a:t>
            </a:r>
          </a:p>
          <a:p>
            <a:pPr algn="r" eaLnBrk="1" hangingPunct="1"/>
            <a:r>
              <a:rPr lang="en-US" sz="1400"/>
              <a:t>Law and Order</a:t>
            </a:r>
          </a:p>
          <a:p>
            <a:pPr algn="r" eaLnBrk="1" hangingPunct="1"/>
            <a:r>
              <a:rPr lang="en-US" sz="1400"/>
              <a:t>TextTwist</a:t>
            </a:r>
          </a:p>
          <a:p>
            <a:pPr algn="r" eaLnBrk="1" hangingPunct="1"/>
            <a:r>
              <a:rPr lang="en-US" sz="1400"/>
              <a:t>Farmville </a:t>
            </a:r>
          </a:p>
          <a:p>
            <a:pPr algn="r" eaLnBrk="1" hangingPunct="1"/>
            <a:r>
              <a:rPr lang="en-US" sz="1400"/>
              <a:t>Treasure Isle</a:t>
            </a:r>
          </a:p>
          <a:p>
            <a:pPr algn="r" eaLnBrk="1" hangingPunct="1"/>
            <a:r>
              <a:rPr lang="en-US" sz="1400"/>
              <a:t>Doodle Jump</a:t>
            </a:r>
          </a:p>
          <a:p>
            <a:pPr algn="r" eaLnBrk="1" hangingPunct="1"/>
            <a:r>
              <a:rPr lang="en-US" sz="1400"/>
              <a:t>Playboy</a:t>
            </a:r>
          </a:p>
          <a:p>
            <a:pPr algn="r" eaLnBrk="1" hangingPunct="1"/>
            <a:r>
              <a:rPr lang="en-US" sz="1400"/>
              <a:t>Dr Phil</a:t>
            </a:r>
          </a:p>
          <a:p>
            <a:pPr algn="r" eaLnBrk="1" hangingPunct="1"/>
            <a:r>
              <a:rPr lang="en-US" sz="1400"/>
              <a:t>Island Paradise</a:t>
            </a:r>
          </a:p>
          <a:p>
            <a:pPr algn="r" eaLnBrk="1" hangingPunct="1"/>
            <a:r>
              <a:rPr lang="en-US" sz="1400"/>
              <a:t>Zoo World</a:t>
            </a:r>
          </a:p>
          <a:p>
            <a:pPr algn="r" eaLnBrk="1" hangingPunct="1"/>
            <a:r>
              <a:rPr lang="en-US" sz="1400"/>
              <a:t>Fish World</a:t>
            </a:r>
          </a:p>
          <a:p>
            <a:pPr algn="r" eaLnBrk="1" hangingPunct="1"/>
            <a:r>
              <a:rPr lang="en-US" sz="1400"/>
              <a:t>Bejeweled Blitz</a:t>
            </a:r>
          </a:p>
          <a:p>
            <a:pPr algn="r" eaLnBrk="1" hangingPunct="1"/>
            <a:r>
              <a:rPr lang="en-US" sz="1400"/>
              <a:t>Roller Coaster Kingdom</a:t>
            </a:r>
          </a:p>
          <a:p>
            <a:pPr algn="r" eaLnBrk="1" hangingPunct="1"/>
            <a:r>
              <a:rPr lang="en-US" sz="1400"/>
              <a:t>Justin Bieber</a:t>
            </a:r>
          </a:p>
          <a:p>
            <a:pPr algn="r" eaLnBrk="1" hangingPunct="1"/>
            <a:r>
              <a:rPr lang="en-US" sz="1400"/>
              <a:t>Conan oBrien</a:t>
            </a:r>
          </a:p>
          <a:p>
            <a:pPr algn="r" eaLnBrk="1" hangingPunct="1"/>
            <a:r>
              <a:rPr lang="en-US" sz="1400"/>
              <a:t>Jay Leno</a:t>
            </a:r>
          </a:p>
          <a:p>
            <a:pPr algn="r" eaLnBrk="1" hangingPunct="1"/>
            <a:r>
              <a:rPr lang="en-US" sz="1400"/>
              <a:t>Michael Jackson</a:t>
            </a:r>
          </a:p>
          <a:p>
            <a:pPr algn="r" eaLnBrk="1" hangingPunct="1"/>
            <a:r>
              <a:rPr lang="en-US" sz="1400"/>
              <a:t>James Bond</a:t>
            </a:r>
          </a:p>
          <a:p>
            <a:pPr algn="r" eaLnBrk="1" hangingPunct="1"/>
            <a:r>
              <a:rPr lang="en-US" sz="1400"/>
              <a:t>James Patterson</a:t>
            </a:r>
          </a:p>
          <a:p>
            <a:pPr algn="r" eaLnBrk="1" hangingPunct="1"/>
            <a:r>
              <a:rPr lang="en-US" sz="1400"/>
              <a:t>Angels and Demons</a:t>
            </a:r>
          </a:p>
          <a:p>
            <a:pPr algn="r" eaLnBrk="1" hangingPunct="1"/>
            <a:r>
              <a:rPr lang="en-US" sz="1400"/>
              <a:t>Roller Coasters</a:t>
            </a:r>
          </a:p>
          <a:p>
            <a:pPr algn="r" eaLnBrk="1" hangingPunct="1"/>
            <a:r>
              <a:rPr lang="en-US" sz="1400"/>
              <a:t>Chess</a:t>
            </a:r>
          </a:p>
          <a:p>
            <a:pPr algn="r" eaLnBrk="1" hangingPunct="1"/>
            <a:r>
              <a:rPr lang="en-US" sz="1400"/>
              <a:t>Mahjong Dimensions</a:t>
            </a:r>
          </a:p>
          <a:p>
            <a:pPr algn="r" eaLnBrk="1" hangingPunct="1"/>
            <a:r>
              <a:rPr lang="en-US" sz="1400"/>
              <a:t>Mahjong</a:t>
            </a:r>
          </a:p>
          <a:p>
            <a:pPr algn="r" eaLnBrk="1" hangingPunct="1"/>
            <a:r>
              <a:rPr lang="en-US" sz="1400"/>
              <a:t>Petville</a:t>
            </a:r>
          </a:p>
          <a:p>
            <a:pPr algn="r" eaLnBrk="1" hangingPunct="1"/>
            <a:r>
              <a:rPr lang="en-US" sz="1400"/>
              <a:t>Uno</a:t>
            </a:r>
          </a:p>
          <a:p>
            <a:pPr algn="r" eaLnBrk="1" hangingPunct="1"/>
            <a:r>
              <a:rPr lang="en-US" sz="1400"/>
              <a:t>Elvis</a:t>
            </a:r>
          </a:p>
          <a:p>
            <a:pPr algn="r" eaLnBrk="1" hangingPunct="1"/>
            <a:r>
              <a:rPr lang="en-US" sz="1400"/>
              <a:t>Frank Sinatra</a:t>
            </a:r>
          </a:p>
          <a:p>
            <a:pPr algn="r" eaLnBrk="1" hangingPunct="1"/>
            <a:r>
              <a:rPr lang="en-US" sz="1400"/>
              <a:t>Soccer</a:t>
            </a:r>
          </a:p>
          <a:p>
            <a:pPr algn="r" eaLnBrk="1" hangingPunct="1"/>
            <a:r>
              <a:rPr lang="en-US" sz="1400"/>
              <a:t>Cigars</a:t>
            </a:r>
          </a:p>
          <a:p>
            <a:pPr algn="r" eaLnBrk="1" hangingPunct="1"/>
            <a:r>
              <a:rPr lang="en-US" sz="1400"/>
              <a:t>Golf</a:t>
            </a:r>
          </a:p>
          <a:p>
            <a:pPr algn="r" eaLnBrk="1" hangingPunct="1"/>
            <a:r>
              <a:rPr lang="en-US" sz="1400"/>
              <a:t>Jogging</a:t>
            </a:r>
          </a:p>
          <a:p>
            <a:pPr algn="r" eaLnBrk="1" hangingPunct="1"/>
            <a:r>
              <a:rPr lang="en-US" sz="1400"/>
              <a:t>Pilates</a:t>
            </a:r>
          </a:p>
          <a:p>
            <a:pPr algn="r" eaLnBrk="1" hangingPunct="1"/>
            <a:r>
              <a:rPr lang="en-US" sz="1400"/>
              <a:t>Yoga</a:t>
            </a:r>
          </a:p>
          <a:p>
            <a:pPr algn="r" eaLnBrk="1" hangingPunct="1"/>
            <a:r>
              <a:rPr lang="en-US" sz="1400"/>
              <a:t>Puma</a:t>
            </a:r>
          </a:p>
          <a:p>
            <a:pPr algn="r" eaLnBrk="1" hangingPunct="1"/>
            <a:r>
              <a:rPr lang="en-US" sz="1400"/>
              <a:t>Adidas</a:t>
            </a:r>
          </a:p>
          <a:p>
            <a:pPr algn="r" eaLnBrk="1" hangingPunct="1"/>
            <a:r>
              <a:rPr lang="en-US" sz="1400"/>
              <a:t>Nike</a:t>
            </a:r>
          </a:p>
          <a:p>
            <a:pPr algn="r" eaLnBrk="1" hangingPunct="1"/>
            <a:r>
              <a:rPr lang="en-US" sz="1400"/>
              <a:t>Reebok</a:t>
            </a:r>
          </a:p>
          <a:p>
            <a:pPr algn="r" eaLnBrk="1" hangingPunct="1"/>
            <a:r>
              <a:rPr lang="en-US" sz="1400"/>
              <a:t>Lifetime</a:t>
            </a:r>
          </a:p>
          <a:p>
            <a:pPr algn="r" eaLnBrk="1" hangingPunct="1"/>
            <a:r>
              <a:rPr lang="en-US" sz="1400"/>
              <a:t>Colbert</a:t>
            </a:r>
          </a:p>
          <a:p>
            <a:pPr algn="r" eaLnBrk="1" hangingPunct="1"/>
            <a:r>
              <a:rPr lang="en-US" sz="1400"/>
              <a:t>Howard Stern</a:t>
            </a:r>
          </a:p>
          <a:p>
            <a:pPr algn="r" eaLnBrk="1" hangingPunct="1"/>
            <a:r>
              <a:rPr lang="en-US" sz="1400"/>
              <a:t>Big Bang Theory</a:t>
            </a:r>
          </a:p>
          <a:p>
            <a:pPr algn="r" eaLnBrk="1" hangingPunct="1"/>
            <a:r>
              <a:rPr lang="en-US" sz="1400"/>
              <a:t>Ellen Degenerous</a:t>
            </a:r>
          </a:p>
          <a:p>
            <a:pPr algn="r" eaLnBrk="1" hangingPunct="1"/>
            <a:r>
              <a:rPr lang="en-US" sz="1400"/>
              <a:t>Dr Who</a:t>
            </a:r>
          </a:p>
          <a:p>
            <a:pPr algn="r" eaLnBrk="1" hangingPunct="1"/>
            <a:r>
              <a:rPr lang="en-US" sz="1400"/>
              <a:t>Lost</a:t>
            </a:r>
          </a:p>
          <a:p>
            <a:pPr algn="r" eaLnBrk="1" hangingPunct="1"/>
            <a:r>
              <a:rPr lang="en-US" sz="1400"/>
              <a:t>Top Gear</a:t>
            </a:r>
          </a:p>
          <a:p>
            <a:pPr algn="r" eaLnBrk="1" hangingPunct="1"/>
            <a:r>
              <a:rPr lang="en-US" sz="1400"/>
              <a:t>WWE</a:t>
            </a:r>
          </a:p>
          <a:p>
            <a:pPr algn="r" eaLnBrk="1" hangingPunct="1"/>
            <a:r>
              <a:rPr lang="en-US" sz="1400"/>
              <a:t>Wrestling</a:t>
            </a:r>
          </a:p>
          <a:p>
            <a:pPr algn="r" eaLnBrk="1" hangingPunct="1"/>
            <a:r>
              <a:rPr lang="en-US" sz="1400"/>
              <a:t>Jui Jitsu</a:t>
            </a:r>
          </a:p>
          <a:p>
            <a:pPr algn="r" eaLnBrk="1" hangingPunct="1"/>
            <a:r>
              <a:rPr lang="en-US" sz="1400"/>
              <a:t>Martial Arts</a:t>
            </a:r>
          </a:p>
          <a:p>
            <a:pPr algn="r" eaLnBrk="1" hangingPunct="1"/>
            <a:r>
              <a:rPr lang="en-US" sz="1400"/>
              <a:t>MMA</a:t>
            </a:r>
          </a:p>
          <a:p>
            <a:pPr algn="r" eaLnBrk="1" hangingPunct="1"/>
            <a:r>
              <a:rPr lang="en-US" sz="1400"/>
              <a:t>UFC</a:t>
            </a:r>
          </a:p>
          <a:p>
            <a:pPr algn="r" eaLnBrk="1" hangingPunct="1"/>
            <a:r>
              <a:rPr lang="en-US" sz="1400"/>
              <a:t>Boxing</a:t>
            </a:r>
          </a:p>
          <a:p>
            <a:pPr algn="r" eaLnBrk="1" hangingPunct="1"/>
            <a:r>
              <a:rPr lang="en-US" sz="1400"/>
              <a:t>NCIS</a:t>
            </a:r>
          </a:p>
          <a:p>
            <a:pPr algn="r" eaLnBrk="1" hangingPunct="1"/>
            <a:r>
              <a:rPr lang="en-US" sz="1400"/>
              <a:t>Cooking</a:t>
            </a:r>
          </a:p>
          <a:p>
            <a:pPr algn="r" eaLnBrk="1" hangingPunct="1"/>
            <a:r>
              <a:rPr lang="en-US" sz="1400"/>
              <a:t>Sewing</a:t>
            </a:r>
          </a:p>
          <a:p>
            <a:pPr algn="r" eaLnBrk="1" hangingPunct="1"/>
            <a:r>
              <a:rPr lang="en-US" sz="1400"/>
              <a:t>Knitting</a:t>
            </a:r>
          </a:p>
          <a:p>
            <a:pPr algn="r" eaLnBrk="1" hangingPunct="1"/>
            <a:r>
              <a:rPr lang="en-US" sz="1400"/>
              <a:t>Martha Stewart</a:t>
            </a:r>
          </a:p>
          <a:p>
            <a:pPr algn="r" eaLnBrk="1" hangingPunct="1"/>
            <a:r>
              <a:rPr lang="en-US" sz="1400"/>
              <a:t>Horses</a:t>
            </a:r>
          </a:p>
          <a:p>
            <a:pPr algn="r" eaLnBrk="1" hangingPunct="1"/>
            <a:r>
              <a:rPr lang="en-US" sz="1400"/>
              <a:t>Makeup</a:t>
            </a:r>
          </a:p>
          <a:p>
            <a:pPr algn="r" eaLnBrk="1" hangingPunct="1"/>
            <a:r>
              <a:rPr lang="en-US" sz="1400"/>
              <a:t>Fashion</a:t>
            </a:r>
          </a:p>
          <a:p>
            <a:pPr algn="r" eaLnBrk="1" hangingPunct="1"/>
            <a:r>
              <a:rPr lang="en-US" sz="1400"/>
              <a:t>Cake Decorating</a:t>
            </a:r>
          </a:p>
          <a:p>
            <a:pPr algn="r" eaLnBrk="1" hangingPunct="1"/>
            <a:r>
              <a:rPr lang="en-US" sz="1400"/>
              <a:t>Greenhouse</a:t>
            </a:r>
          </a:p>
          <a:p>
            <a:pPr algn="r" eaLnBrk="1" hangingPunct="1"/>
            <a:r>
              <a:rPr lang="en-US" sz="1400"/>
              <a:t>Bird Watching</a:t>
            </a:r>
          </a:p>
          <a:p>
            <a:pPr algn="r" eaLnBrk="1" hangingPunct="1"/>
            <a:r>
              <a:rPr lang="en-US" sz="1400"/>
              <a:t>Dogs</a:t>
            </a:r>
          </a:p>
          <a:p>
            <a:pPr algn="r" eaLnBrk="1" hangingPunct="1"/>
            <a:r>
              <a:rPr lang="en-US" sz="1400"/>
              <a:t>Plants</a:t>
            </a:r>
          </a:p>
          <a:p>
            <a:pPr algn="r" eaLnBrk="1" hangingPunct="1"/>
            <a:r>
              <a:rPr lang="en-US" sz="1400"/>
              <a:t>Cats</a:t>
            </a:r>
          </a:p>
          <a:p>
            <a:pPr algn="r" eaLnBrk="1" hangingPunct="1"/>
            <a:r>
              <a:rPr lang="en-US" sz="1400"/>
              <a:t>Flowers</a:t>
            </a:r>
          </a:p>
          <a:p>
            <a:pPr algn="r" eaLnBrk="1" hangingPunct="1"/>
            <a:r>
              <a:rPr lang="en-US" sz="1400"/>
              <a:t>Gardening</a:t>
            </a:r>
          </a:p>
          <a:p>
            <a:pPr algn="r" eaLnBrk="1" hangingPunct="1"/>
            <a:r>
              <a:rPr lang="en-US" sz="1400"/>
              <a:t>Baking</a:t>
            </a:r>
          </a:p>
          <a:p>
            <a:pPr algn="r" eaLnBrk="1" hangingPunct="1"/>
            <a:r>
              <a:rPr lang="en-US" sz="1400"/>
              <a:t>The Bachelor</a:t>
            </a:r>
          </a:p>
          <a:p>
            <a:pPr algn="r" eaLnBrk="1" hangingPunct="1"/>
            <a:r>
              <a:rPr lang="en-US" sz="1400"/>
              <a:t>Crocs</a:t>
            </a:r>
          </a:p>
          <a:p>
            <a:pPr algn="r" eaLnBrk="1" hangingPunct="1"/>
            <a:r>
              <a:rPr lang="en-US" sz="1400"/>
              <a:t>Jeep</a:t>
            </a:r>
          </a:p>
          <a:p>
            <a:pPr algn="r" eaLnBrk="1" hangingPunct="1"/>
            <a:r>
              <a:rPr lang="en-US" sz="1400"/>
              <a:t>The Office</a:t>
            </a:r>
          </a:p>
          <a:p>
            <a:pPr algn="r" eaLnBrk="1" hangingPunct="1"/>
            <a:r>
              <a:rPr lang="en-US" sz="1400"/>
              <a:t>Saturday Night Live</a:t>
            </a:r>
          </a:p>
          <a:p>
            <a:pPr algn="r" eaLnBrk="1" hangingPunct="1"/>
            <a:r>
              <a:rPr lang="en-US" sz="1400"/>
              <a:t>Scrubs</a:t>
            </a:r>
          </a:p>
          <a:p>
            <a:pPr algn="r" eaLnBrk="1" hangingPunct="1"/>
            <a:r>
              <a:rPr lang="en-US" sz="1400"/>
              <a:t>South Park</a:t>
            </a:r>
          </a:p>
          <a:p>
            <a:pPr algn="r" eaLnBrk="1" hangingPunct="1"/>
            <a:r>
              <a:rPr lang="en-US" sz="1400"/>
              <a:t>Family Guy</a:t>
            </a:r>
          </a:p>
          <a:p>
            <a:pPr algn="r" eaLnBrk="1" hangingPunct="1"/>
            <a:r>
              <a:rPr lang="en-US" sz="1400"/>
              <a:t>Simpsons</a:t>
            </a:r>
          </a:p>
          <a:p>
            <a:pPr algn="r" eaLnBrk="1" hangingPunct="1"/>
            <a:r>
              <a:rPr lang="en-US" sz="1400"/>
              <a:t>Heroes</a:t>
            </a:r>
          </a:p>
          <a:p>
            <a:pPr algn="r" eaLnBrk="1" hangingPunct="1"/>
            <a:r>
              <a:rPr lang="en-US" sz="1400"/>
              <a:t>Ugly Betty</a:t>
            </a:r>
          </a:p>
          <a:p>
            <a:pPr algn="r" eaLnBrk="1" hangingPunct="1"/>
            <a:r>
              <a:rPr lang="en-US" sz="1400"/>
              <a:t>Battlestar Galactica</a:t>
            </a:r>
          </a:p>
          <a:p>
            <a:pPr algn="r" eaLnBrk="1" hangingPunct="1"/>
            <a:r>
              <a:rPr lang="en-US" sz="1400"/>
              <a:t>Dunkin Donuts</a:t>
            </a:r>
          </a:p>
          <a:p>
            <a:pPr algn="r" eaLnBrk="1" hangingPunct="1"/>
            <a:r>
              <a:rPr lang="en-US" sz="1400"/>
              <a:t>Pizza Hut</a:t>
            </a:r>
          </a:p>
          <a:p>
            <a:pPr algn="r" eaLnBrk="1" hangingPunct="1"/>
            <a:r>
              <a:rPr lang="en-US" sz="1400"/>
              <a:t>Taco Bell</a:t>
            </a:r>
          </a:p>
          <a:p>
            <a:pPr algn="r" eaLnBrk="1" hangingPunct="1"/>
            <a:r>
              <a:rPr lang="en-US" sz="1400"/>
              <a:t>Scuba Diving</a:t>
            </a:r>
          </a:p>
          <a:p>
            <a:pPr algn="r" eaLnBrk="1" hangingPunct="1"/>
            <a:r>
              <a:rPr lang="en-US" sz="1400"/>
              <a:t>Skiing</a:t>
            </a:r>
          </a:p>
          <a:p>
            <a:pPr algn="r" eaLnBrk="1" hangingPunct="1"/>
            <a:r>
              <a:rPr lang="en-US" sz="1400"/>
              <a:t>Snowboarding</a:t>
            </a:r>
          </a:p>
          <a:p>
            <a:pPr algn="r" eaLnBrk="1" hangingPunct="1"/>
            <a:r>
              <a:rPr lang="en-US" sz="1400"/>
              <a:t>iTunes</a:t>
            </a:r>
          </a:p>
          <a:p>
            <a:pPr algn="r" eaLnBrk="1" hangingPunct="1"/>
            <a:r>
              <a:rPr lang="en-US" sz="1400"/>
              <a:t>Barry Manilow</a:t>
            </a:r>
          </a:p>
          <a:p>
            <a:pPr algn="r" eaLnBrk="1" hangingPunct="1"/>
            <a:r>
              <a:rPr lang="en-US" sz="1400"/>
              <a:t>Dairy Queen</a:t>
            </a:r>
          </a:p>
          <a:p>
            <a:pPr algn="r" eaLnBrk="1" hangingPunct="1"/>
            <a:r>
              <a:rPr lang="en-US" sz="1400"/>
              <a:t>Lady Gaga</a:t>
            </a:r>
          </a:p>
          <a:p>
            <a:pPr algn="r" eaLnBrk="1" hangingPunct="1"/>
            <a:r>
              <a:rPr lang="en-US" sz="1400"/>
              <a:t>Vin Diesel</a:t>
            </a:r>
          </a:p>
          <a:p>
            <a:pPr algn="r" eaLnBrk="1" hangingPunct="1"/>
            <a:r>
              <a:rPr lang="en-US" sz="1400"/>
              <a:t>Criminal Minds</a:t>
            </a:r>
          </a:p>
          <a:p>
            <a:pPr algn="r" eaLnBrk="1" hangingPunct="1"/>
            <a:r>
              <a:rPr lang="en-US" sz="1400"/>
              <a:t>Two and a Half Men</a:t>
            </a:r>
          </a:p>
          <a:p>
            <a:pPr algn="r" eaLnBrk="1" hangingPunct="1"/>
            <a:r>
              <a:rPr lang="en-US" sz="1400"/>
              <a:t>How I met your Mother</a:t>
            </a:r>
          </a:p>
          <a:p>
            <a:pPr algn="r" eaLnBrk="1" hangingPunct="1"/>
            <a:r>
              <a:rPr lang="en-US" sz="1400"/>
              <a:t>Medium</a:t>
            </a:r>
          </a:p>
          <a:p>
            <a:pPr algn="r" eaLnBrk="1" hangingPunct="1"/>
            <a:r>
              <a:rPr lang="en-US" sz="1400"/>
              <a:t>Ghost Whisperer</a:t>
            </a:r>
          </a:p>
          <a:p>
            <a:pPr algn="r" eaLnBrk="1" hangingPunct="1"/>
            <a:r>
              <a:rPr lang="en-US" sz="1400"/>
              <a:t>Biggest Loser</a:t>
            </a:r>
          </a:p>
          <a:p>
            <a:pPr algn="r" eaLnBrk="1" hangingPunct="1"/>
            <a:r>
              <a:rPr lang="en-US" sz="1400"/>
              <a:t>Americas Next Top Model</a:t>
            </a:r>
          </a:p>
          <a:p>
            <a:pPr algn="r" eaLnBrk="1" hangingPunct="1"/>
            <a:r>
              <a:rPr lang="en-US" sz="1400"/>
              <a:t>Sex and the City</a:t>
            </a:r>
          </a:p>
          <a:p>
            <a:pPr algn="r" eaLnBrk="1" hangingPunct="1"/>
            <a:r>
              <a:rPr lang="en-US" sz="1400"/>
              <a:t>Desperate Housewives</a:t>
            </a:r>
          </a:p>
          <a:p>
            <a:pPr algn="r" eaLnBrk="1" hangingPunct="1"/>
            <a:r>
              <a:rPr lang="en-US" sz="1400"/>
              <a:t>CSI</a:t>
            </a:r>
          </a:p>
          <a:p>
            <a:pPr algn="r" eaLnBrk="1" hangingPunct="1"/>
            <a:r>
              <a:rPr lang="en-US" sz="1400"/>
              <a:t>American Idol</a:t>
            </a:r>
          </a:p>
          <a:p>
            <a:pPr algn="r" eaLnBrk="1" hangingPunct="1"/>
            <a:r>
              <a:rPr lang="en-US" sz="1400"/>
              <a:t>Happy Pets</a:t>
            </a:r>
          </a:p>
          <a:p>
            <a:pPr algn="r" eaLnBrk="1" hangingPunct="1"/>
            <a:r>
              <a:rPr lang="en-US" sz="1400"/>
              <a:t>Mind Jolt Games</a:t>
            </a:r>
          </a:p>
          <a:p>
            <a:pPr algn="r" eaLnBrk="1" hangingPunct="1"/>
            <a:r>
              <a:rPr lang="en-US" sz="1400"/>
              <a:t>Restaurant City</a:t>
            </a:r>
          </a:p>
          <a:p>
            <a:pPr algn="r" eaLnBrk="1" hangingPunct="1"/>
            <a:r>
              <a:rPr lang="en-US" sz="1400"/>
              <a:t>Twitter</a:t>
            </a:r>
          </a:p>
          <a:p>
            <a:pPr algn="r" eaLnBrk="1" hangingPunct="1"/>
            <a:r>
              <a:rPr lang="en-US" sz="1400"/>
              <a:t>iPHONE</a:t>
            </a:r>
          </a:p>
          <a:p>
            <a:pPr algn="r" eaLnBrk="1" hangingPunct="1"/>
            <a:r>
              <a:rPr lang="en-US" sz="1400"/>
              <a:t>iPad</a:t>
            </a:r>
          </a:p>
          <a:p>
            <a:pPr algn="r" eaLnBrk="1" hangingPunct="1"/>
            <a:r>
              <a:rPr lang="en-US" sz="1400"/>
              <a:t>Pokemon</a:t>
            </a:r>
          </a:p>
          <a:p>
            <a:pPr algn="r" eaLnBrk="1" hangingPunct="1"/>
            <a:r>
              <a:rPr lang="en-US" sz="1400"/>
              <a:t>Nintendo DS</a:t>
            </a:r>
          </a:p>
          <a:p>
            <a:pPr algn="r" eaLnBrk="1" hangingPunct="1"/>
            <a:r>
              <a:rPr lang="en-US" sz="1400"/>
              <a:t>Xbox 360</a:t>
            </a:r>
          </a:p>
          <a:p>
            <a:pPr algn="r" eaLnBrk="1" hangingPunct="1"/>
            <a:r>
              <a:rPr lang="en-US" sz="1400"/>
              <a:t>PS3</a:t>
            </a:r>
          </a:p>
          <a:p>
            <a:pPr algn="r" eaLnBrk="1" hangingPunct="1"/>
            <a:r>
              <a:rPr lang="en-US" sz="1400"/>
              <a:t>Diabetes</a:t>
            </a:r>
          </a:p>
          <a:p>
            <a:pPr algn="r" eaLnBrk="1" hangingPunct="1"/>
            <a:r>
              <a:rPr lang="en-US" sz="1400"/>
              <a:t>Monopoly</a:t>
            </a:r>
          </a:p>
          <a:p>
            <a:pPr algn="r" eaLnBrk="1" hangingPunct="1"/>
            <a:r>
              <a:rPr lang="en-US" sz="1400"/>
              <a:t>Settlers of Catan</a:t>
            </a:r>
          </a:p>
          <a:p>
            <a:pPr algn="r" eaLnBrk="1" hangingPunct="1"/>
            <a:r>
              <a:rPr lang="en-US" sz="1400"/>
              <a:t>Megan Fox</a:t>
            </a:r>
          </a:p>
          <a:p>
            <a:pPr algn="r" eaLnBrk="1" hangingPunct="1"/>
            <a:r>
              <a:rPr lang="en-US" sz="1400"/>
              <a:t>Rock Band</a:t>
            </a:r>
          </a:p>
          <a:p>
            <a:pPr algn="r" eaLnBrk="1" hangingPunct="1"/>
            <a:r>
              <a:rPr lang="en-US" sz="1400"/>
              <a:t>Foursquare</a:t>
            </a:r>
          </a:p>
          <a:p>
            <a:pPr algn="r" eaLnBrk="1" hangingPunct="1"/>
            <a:r>
              <a:rPr lang="en-US" sz="1400"/>
              <a:t>Guitar Hero</a:t>
            </a:r>
          </a:p>
          <a:p>
            <a:pPr algn="r" eaLnBrk="1" hangingPunct="1"/>
            <a:r>
              <a:rPr lang="en-US" sz="1400"/>
              <a:t>Oprah Winfrey Show</a:t>
            </a:r>
          </a:p>
          <a:p>
            <a:pPr algn="r" eaLnBrk="1" hangingPunct="1"/>
            <a:r>
              <a:rPr lang="en-US" sz="1400"/>
              <a:t>Halo</a:t>
            </a:r>
          </a:p>
          <a:p>
            <a:pPr algn="r" eaLnBrk="1" hangingPunct="1"/>
            <a:r>
              <a:rPr lang="en-US" sz="1400"/>
              <a:t>Wii Fit</a:t>
            </a:r>
          </a:p>
          <a:p>
            <a:pPr algn="r" eaLnBrk="1" hangingPunct="1"/>
            <a:r>
              <a:rPr lang="en-US" sz="1400"/>
              <a:t>Wii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319088"/>
            <a:ext cx="4168775" cy="5046662"/>
          </a:xfrm>
          <a:prstGeom prst="rect">
            <a:avLst/>
          </a:prstGeom>
          <a:ln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83543">
            <a:off x="1052513" y="782638"/>
            <a:ext cx="4176712" cy="5038725"/>
          </a:xfrm>
          <a:prstGeom prst="rect">
            <a:avLst/>
          </a:prstGeom>
          <a:ln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09981E-6 L 0.00174 -9.8602 " pathEditMode="relative" rAng="0" ptsTypes="AA">
                                      <p:cBhvr>
                                        <p:cTn id="14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492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oin UniSA Study Abroad Facebook Grou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2681288"/>
            <a:ext cx="2057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535363" y="3486150"/>
            <a:ext cx="200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Just how big is it?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352425"/>
            <a:ext cx="3733800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352425"/>
            <a:ext cx="37338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3271838"/>
            <a:ext cx="372903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3271838"/>
            <a:ext cx="3724275" cy="281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0" y="4905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Jay Leno </a:t>
            </a:r>
            <a:r>
              <a:rPr lang="en-US" i="1" smtClean="0"/>
              <a:t>vs.</a:t>
            </a:r>
            <a:r>
              <a:rPr lang="en-US" smtClean="0"/>
              <a:t> Conan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0238"/>
            <a:ext cx="3724275" cy="280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0238"/>
            <a:ext cx="37242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Quiz Time – Guess the movie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63825" y="4995863"/>
            <a:ext cx="41005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70C0"/>
                </a:solidFill>
              </a:rPr>
              <a:t>Answer</a:t>
            </a:r>
            <a:r>
              <a:rPr lang="en-US" sz="3600"/>
              <a:t>: </a:t>
            </a:r>
            <a:r>
              <a:rPr lang="en-US" sz="3600" i="1"/>
              <a:t>Twilight™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1920875"/>
            <a:ext cx="3719512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00063" y="-98425"/>
            <a:ext cx="8229600" cy="1035050"/>
          </a:xfrm>
        </p:spPr>
        <p:txBody>
          <a:bodyPr/>
          <a:lstStyle/>
          <a:p>
            <a:pPr eaLnBrk="1" hangingPunct="1"/>
            <a:r>
              <a:rPr lang="en-US" sz="4000" smtClean="0"/>
              <a:t>Comparing Demographic “Genes”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6613"/>
            <a:ext cx="3729038" cy="281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836613"/>
            <a:ext cx="3719513" cy="281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1227138"/>
            <a:ext cx="36480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217613"/>
            <a:ext cx="36528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89687" y="4864101"/>
            <a:ext cx="2754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38.41%</a:t>
            </a:r>
            <a:r>
              <a:rPr lang="en-US" sz="2400" dirty="0">
                <a:solidFill>
                  <a:srgbClr val="FF0000"/>
                </a:solidFill>
              </a:rPr>
              <a:t> correlation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23733 0.4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20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25573 0.4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877888"/>
            <a:ext cx="3743325" cy="280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447675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Comparing Demographic “Genes”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877888"/>
            <a:ext cx="3729038" cy="281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58888"/>
            <a:ext cx="36528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89687" y="4771119"/>
            <a:ext cx="2754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92D050"/>
                </a:solidFill>
              </a:rPr>
              <a:t>80.89%</a:t>
            </a:r>
            <a:r>
              <a:rPr lang="en-US" sz="2400" dirty="0">
                <a:solidFill>
                  <a:srgbClr val="92D050"/>
                </a:solidFill>
              </a:rPr>
              <a:t> correlation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1268413"/>
            <a:ext cx="3652838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23733 0.4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20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25416 0.4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4505325" y="1762125"/>
            <a:ext cx="4638675" cy="2857500"/>
          </a:xfrm>
        </p:spPr>
        <p:txBody>
          <a:bodyPr/>
          <a:lstStyle/>
          <a:p>
            <a:pPr eaLnBrk="1" hangingPunct="1"/>
            <a:r>
              <a:rPr lang="en-US" smtClean="0"/>
              <a:t>Cross correlation between brands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65125"/>
            <a:ext cx="4422775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5132160" y="-54430"/>
            <a:ext cx="3429000" cy="1905000"/>
          </a:xfrm>
        </p:spPr>
        <p:txBody>
          <a:bodyPr/>
          <a:lstStyle/>
          <a:p>
            <a:pPr eaLnBrk="1" hangingPunct="1"/>
            <a:r>
              <a:rPr lang="en-US" dirty="0" smtClean="0"/>
              <a:t>Bejeweled Blitz Affinity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95275"/>
            <a:ext cx="4848225" cy="301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42875" y="447675"/>
            <a:ext cx="5105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732" y="10477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00052 -4.80972 " pathEditMode="relative" rAng="0" ptsTypes="AA">
                                      <p:cBhvr>
                                        <p:cTn id="11" dur="30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4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0398" y="1753053"/>
            <a:ext cx="3363685" cy="3646488"/>
          </a:xfrm>
        </p:spPr>
        <p:txBody>
          <a:bodyPr/>
          <a:lstStyle/>
          <a:p>
            <a:pPr algn="l" eaLnBrk="1" hangingPunct="1"/>
            <a:r>
              <a:rPr lang="en-US" sz="4000" dirty="0" smtClean="0"/>
              <a:t>What are fans of </a:t>
            </a:r>
            <a:r>
              <a:rPr lang="en-US" sz="4000" b="1" dirty="0" smtClean="0">
                <a:latin typeface="Arial" charset="0"/>
                <a:cs typeface="Arial" charset="0"/>
              </a:rPr>
              <a:t>glee</a:t>
            </a:r>
            <a:r>
              <a:rPr lang="en-US" sz="4000" dirty="0" smtClean="0"/>
              <a:t> on </a:t>
            </a:r>
            <a:r>
              <a:rPr lang="en-US" sz="4000" dirty="0" err="1" smtClean="0"/>
              <a:t>facebook</a:t>
            </a:r>
            <a:r>
              <a:rPr lang="en-US" sz="4000" dirty="0" smtClean="0"/>
              <a:t> interested in?</a:t>
            </a:r>
          </a:p>
        </p:txBody>
      </p:sp>
      <p:pic>
        <p:nvPicPr>
          <p:cNvPr id="37891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7" y="517525"/>
            <a:ext cx="23812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07" y="141515"/>
            <a:ext cx="4838700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97547"/>
            <a:ext cx="2168525" cy="378577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1951167"/>
            <a:ext cx="2168525" cy="387578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92" y="598801"/>
            <a:ext cx="2181182" cy="358327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345" y="1956792"/>
            <a:ext cx="2198058" cy="387015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65" y="598800"/>
            <a:ext cx="2176963" cy="406704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 black background with the word &quot;Glee&quot; written in white lowercase letters and centered.">
            <a:hlinkClick r:id="rId7" tooltip="Glee title card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0425" y="5016500"/>
            <a:ext cx="1703388" cy="95408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450397" y="160112"/>
            <a:ext cx="8229600" cy="4873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Affinity for Games</a:t>
            </a:r>
          </a:p>
        </p:txBody>
      </p:sp>
      <p:pic>
        <p:nvPicPr>
          <p:cNvPr id="39939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596" y="166007"/>
            <a:ext cx="85566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035465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"/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"/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"/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"/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"/>
                                        <p:tgtEl>
                                          <p:spTgt spid="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"/>
                                        <p:tgtEl>
                                          <p:spTgt spid="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"/>
                                        <p:tgtEl>
                                          <p:spTgt spid="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"/>
                                        <p:tgtEl>
                                          <p:spTgt spid="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"/>
                                        <p:tgtEl>
                                          <p:spTgt spid="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"/>
                                        <p:tgtEl>
                                          <p:spTgt spid="6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"/>
                                        <p:tgtEl>
                                          <p:spTgt spid="6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"/>
                                        <p:tgtEl>
                                          <p:spTgt spid="6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"/>
                                        <p:tgtEl>
                                          <p:spTgt spid="6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"/>
                                        <p:tgtEl>
                                          <p:spTgt spid="6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"/>
                                        <p:tgtEl>
                                          <p:spTgt spid="6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"/>
                                        <p:tgtEl>
                                          <p:spTgt spid="6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"/>
                                        <p:tgtEl>
                                          <p:spTgt spid="6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"/>
                                        <p:tgtEl>
                                          <p:spTgt spid="6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"/>
                                        <p:tgtEl>
                                          <p:spTgt spid="6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"/>
                                        <p:tgtEl>
                                          <p:spTgt spid="6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"/>
                                        <p:tgtEl>
                                          <p:spTgt spid="6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"/>
                                        <p:tgtEl>
                                          <p:spTgt spid="6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"/>
                                        <p:tgtEl>
                                          <p:spTgt spid="6">
                                            <p:graphicEl>
                                              <a:chart seriesIdx="0" categoryIdx="2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"/>
                                        <p:tgtEl>
                                          <p:spTgt spid="6">
                                            <p:graphicEl>
                                              <a:chart seriesIdx="0" categoryIdx="2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"/>
                                        <p:tgtEl>
                                          <p:spTgt spid="6">
                                            <p:graphicEl>
                                              <a:chart seriesIdx="0" categoryIdx="2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"/>
                                        <p:tgtEl>
                                          <p:spTgt spid="6">
                                            <p:graphicEl>
                                              <a:chart seriesIdx="0" categoryIdx="2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"/>
                                        <p:tgtEl>
                                          <p:spTgt spid="6">
                                            <p:graphicEl>
                                              <a:chart seriesIdx="0" categoryIdx="2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"/>
                                        <p:tgtEl>
                                          <p:spTgt spid="6">
                                            <p:graphicEl>
                                              <a:chart seriesIdx="0" categoryIdx="2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"/>
                                        <p:tgtEl>
                                          <p:spTgt spid="6">
                                            <p:graphicEl>
                                              <a:chart seriesIdx="0" categoryIdx="3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"/>
                                        <p:tgtEl>
                                          <p:spTgt spid="6">
                                            <p:graphicEl>
                                              <a:chart seriesIdx="0" categoryIdx="3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"/>
                                        <p:tgtEl>
                                          <p:spTgt spid="6">
                                            <p:graphicEl>
                                              <a:chart seriesIdx="0" categoryIdx="3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"/>
                                        <p:tgtEl>
                                          <p:spTgt spid="6">
                                            <p:graphicEl>
                                              <a:chart seriesIdx="0" categoryIdx="3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100"/>
                                        <p:tgtEl>
                                          <p:spTgt spid="6">
                                            <p:graphicEl>
                                              <a:chart seriesIdx="0" categoryIdx="3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"/>
                                        <p:tgtEl>
                                          <p:spTgt spid="6">
                                            <p:graphicEl>
                                              <a:chart seriesIdx="0" categoryIdx="3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7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100"/>
                                        <p:tgtEl>
                                          <p:spTgt spid="6">
                                            <p:graphicEl>
                                              <a:chart seriesIdx="0" categoryIdx="3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0"/>
                                        <p:tgtEl>
                                          <p:spTgt spid="6">
                                            <p:graphicEl>
                                              <a:chart seriesIdx="0" categoryIdx="3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"/>
                                        <p:tgtEl>
                                          <p:spTgt spid="6">
                                            <p:graphicEl>
                                              <a:chart seriesIdx="0" categoryIdx="3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00"/>
                                        <p:tgtEl>
                                          <p:spTgt spid="6">
                                            <p:graphicEl>
                                              <a:chart seriesIdx="0" categoryIdx="3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1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00"/>
                                        <p:tgtEl>
                                          <p:spTgt spid="6">
                                            <p:graphicEl>
                                              <a:chart seriesIdx="0" categoryIdx="4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2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00"/>
                                        <p:tgtEl>
                                          <p:spTgt spid="6">
                                            <p:graphicEl>
                                              <a:chart seriesIdx="0" categoryIdx="4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100"/>
                                        <p:tgtEl>
                                          <p:spTgt spid="6">
                                            <p:graphicEl>
                                              <a:chart seriesIdx="0" categoryIdx="4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4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100"/>
                                        <p:tgtEl>
                                          <p:spTgt spid="6">
                                            <p:graphicEl>
                                              <a:chart seriesIdx="0" categoryIdx="4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0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100"/>
                                        <p:tgtEl>
                                          <p:spTgt spid="6">
                                            <p:graphicEl>
                                              <a:chart seriesIdx="0" categoryIdx="4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6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100"/>
                                        <p:tgtEl>
                                          <p:spTgt spid="6">
                                            <p:graphicEl>
                                              <a:chart seriesIdx="0" categoryIdx="4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700"/>
                            </p:stCondLst>
                            <p:childTnLst>
                              <p:par>
                                <p:cTn id="1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100"/>
                                        <p:tgtEl>
                                          <p:spTgt spid="6">
                                            <p:graphicEl>
                                              <a:chart seriesIdx="0" categoryIdx="4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800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100"/>
                                        <p:tgtEl>
                                          <p:spTgt spid="6">
                                            <p:graphicEl>
                                              <a:chart seriesIdx="0" categoryIdx="4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900"/>
                            </p:stCondLst>
                            <p:childTnLst>
                              <p:par>
                                <p:cTn id="2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100"/>
                                        <p:tgtEl>
                                          <p:spTgt spid="6">
                                            <p:graphicEl>
                                              <a:chart seriesIdx="0" categoryIdx="4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"/>
                            </p:stCondLst>
                            <p:childTnLst>
                              <p:par>
                                <p:cTn id="2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100"/>
                                        <p:tgtEl>
                                          <p:spTgt spid="6">
                                            <p:graphicEl>
                                              <a:chart seriesIdx="0" categoryIdx="4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100"/>
                            </p:stCondLst>
                            <p:childTnLst>
                              <p:par>
                                <p:cTn id="2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100"/>
                                        <p:tgtEl>
                                          <p:spTgt spid="6">
                                            <p:graphicEl>
                                              <a:chart seriesIdx="0" categoryIdx="5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200"/>
                            </p:stCondLst>
                            <p:childTnLst>
                              <p:par>
                                <p:cTn id="2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100"/>
                                        <p:tgtEl>
                                          <p:spTgt spid="6">
                                            <p:graphicEl>
                                              <a:chart seriesIdx="0" categoryIdx="5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300"/>
                            </p:stCondLst>
                            <p:childTnLst>
                              <p:par>
                                <p:cTn id="2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100"/>
                                        <p:tgtEl>
                                          <p:spTgt spid="6">
                                            <p:graphicEl>
                                              <a:chart seriesIdx="0" categoryIdx="5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100"/>
                                        <p:tgtEl>
                                          <p:spTgt spid="6">
                                            <p:graphicEl>
                                              <a:chart seriesIdx="0" categoryIdx="5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El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519518"/>
              </p:ext>
            </p:extLst>
          </p:nvPr>
        </p:nvGraphicFramePr>
        <p:xfrm>
          <a:off x="457200" y="1009109"/>
          <a:ext cx="8305800" cy="500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4588" y="1265238"/>
            <a:ext cx="103505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cs typeface="+mn-cs"/>
              </a:rPr>
              <a:t>Year End Registrations (MM)</a:t>
            </a:r>
          </a:p>
        </p:txBody>
      </p:sp>
      <p:sp>
        <p:nvSpPr>
          <p:cNvPr id="4100" name="Title 1"/>
          <p:cNvSpPr>
            <a:spLocks noGrp="1"/>
          </p:cNvSpPr>
          <p:nvPr/>
        </p:nvSpPr>
        <p:spPr bwMode="auto">
          <a:xfrm>
            <a:off x="457200" y="177799"/>
            <a:ext cx="83058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FaceBook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Worldwide Registrations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1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1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1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"/>
                                        <p:tgtEl>
                                          <p:spTgt spid="13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"/>
                                        <p:tgtEl>
                                          <p:spTgt spid="13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"/>
                                        <p:tgtEl>
                                          <p:spTgt spid="13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"/>
                                        <p:tgtEl>
                                          <p:spTgt spid="13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"/>
                                        <p:tgtEl>
                                          <p:spTgt spid="13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Chart bld="categoryEl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193788" y="43542"/>
            <a:ext cx="8229600" cy="72684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TV Shows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4382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63" name="Picture 2" descr="A black background with the word &quot;Glee&quot; written in white lowercase letters and centered.">
            <a:hlinkClick r:id="rId3" tooltip="Glee title card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35" y="163949"/>
            <a:ext cx="8556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"/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"/>
                                        <p:tgtEl>
                                          <p:spTgt spid="7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"/>
                                        <p:tgtEl>
                                          <p:spTgt spid="7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"/>
                                        <p:tgtEl>
                                          <p:spTgt spid="7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"/>
                                        <p:tgtEl>
                                          <p:spTgt spid="7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"/>
                                        <p:tgtEl>
                                          <p:spTgt spid="7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"/>
                                        <p:tgtEl>
                                          <p:spTgt spid="7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"/>
                                        <p:tgtEl>
                                          <p:spTgt spid="7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"/>
                                        <p:tgtEl>
                                          <p:spTgt spid="7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"/>
                                        <p:tgtEl>
                                          <p:spTgt spid="7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"/>
                                        <p:tgtEl>
                                          <p:spTgt spid="7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"/>
                                        <p:tgtEl>
                                          <p:spTgt spid="7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"/>
                                        <p:tgtEl>
                                          <p:spTgt spid="7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"/>
                                        <p:tgtEl>
                                          <p:spTgt spid="7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"/>
                                        <p:tgtEl>
                                          <p:spTgt spid="7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"/>
                                        <p:tgtEl>
                                          <p:spTgt spid="7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"/>
                                        <p:tgtEl>
                                          <p:spTgt spid="7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"/>
                                        <p:tgtEl>
                                          <p:spTgt spid="7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"/>
                                        <p:tgtEl>
                                          <p:spTgt spid="7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"/>
                                        <p:tgtEl>
                                          <p:spTgt spid="7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"/>
                                        <p:tgtEl>
                                          <p:spTgt spid="7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"/>
                                        <p:tgtEl>
                                          <p:spTgt spid="7">
                                            <p:graphicEl>
                                              <a:chart seriesIdx="0" categoryIdx="2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"/>
                                        <p:tgtEl>
                                          <p:spTgt spid="7">
                                            <p:graphicEl>
                                              <a:chart seriesIdx="0" categoryIdx="2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"/>
                                        <p:tgtEl>
                                          <p:spTgt spid="7">
                                            <p:graphicEl>
                                              <a:chart seriesIdx="0" categoryIdx="2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"/>
                                        <p:tgtEl>
                                          <p:spTgt spid="7">
                                            <p:graphicEl>
                                              <a:chart seriesIdx="0" categoryIdx="2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"/>
                                        <p:tgtEl>
                                          <p:spTgt spid="7">
                                            <p:graphicEl>
                                              <a:chart seriesIdx="0" categoryIdx="2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"/>
                                        <p:tgtEl>
                                          <p:spTgt spid="7">
                                            <p:graphicEl>
                                              <a:chart seriesIdx="0" categoryIdx="2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"/>
                                        <p:tgtEl>
                                          <p:spTgt spid="7">
                                            <p:graphicEl>
                                              <a:chart seriesIdx="0" categoryIdx="3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"/>
                                        <p:tgtEl>
                                          <p:spTgt spid="7">
                                            <p:graphicEl>
                                              <a:chart seriesIdx="0" categoryIdx="3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"/>
                                        <p:tgtEl>
                                          <p:spTgt spid="7">
                                            <p:graphicEl>
                                              <a:chart seriesIdx="0" categoryIdx="3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"/>
                                        <p:tgtEl>
                                          <p:spTgt spid="7">
                                            <p:graphicEl>
                                              <a:chart seriesIdx="0" categoryIdx="3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100"/>
                                        <p:tgtEl>
                                          <p:spTgt spid="7">
                                            <p:graphicEl>
                                              <a:chart seriesIdx="0" categoryIdx="3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"/>
                                        <p:tgtEl>
                                          <p:spTgt spid="7">
                                            <p:graphicEl>
                                              <a:chart seriesIdx="0" categoryIdx="3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7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100"/>
                                        <p:tgtEl>
                                          <p:spTgt spid="7">
                                            <p:graphicEl>
                                              <a:chart seriesIdx="0" categoryIdx="3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0"/>
                                        <p:tgtEl>
                                          <p:spTgt spid="7">
                                            <p:graphicEl>
                                              <a:chart seriesIdx="0" categoryIdx="3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"/>
                                        <p:tgtEl>
                                          <p:spTgt spid="7">
                                            <p:graphicEl>
                                              <a:chart seriesIdx="0" categoryIdx="3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El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97756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626714" y="69155"/>
            <a:ext cx="8229600" cy="732229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Music</a:t>
            </a:r>
          </a:p>
        </p:txBody>
      </p:sp>
      <p:pic>
        <p:nvPicPr>
          <p:cNvPr id="41987" name="Picture 2" descr="A black background with the word &quot;Glee&quot; written in white lowercase letters and centered.">
            <a:hlinkClick r:id="rId3" tooltip="Glee title card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058" y="204621"/>
            <a:ext cx="8556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"/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"/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"/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"/>
                                        <p:tgtEl>
                                          <p:spTgt spid="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"/>
                                        <p:tgtEl>
                                          <p:spTgt spid="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"/>
                                        <p:tgtEl>
                                          <p:spTgt spid="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"/>
                                        <p:tgtEl>
                                          <p:spTgt spid="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"/>
                                        <p:tgtEl>
                                          <p:spTgt spid="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"/>
                                        <p:tgtEl>
                                          <p:spTgt spid="6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"/>
                                        <p:tgtEl>
                                          <p:spTgt spid="6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"/>
                                        <p:tgtEl>
                                          <p:spTgt spid="6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El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0" y="-15875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Drinks, Fast Food and Footwear</a:t>
            </a:r>
          </a:p>
        </p:txBody>
      </p:sp>
      <p:pic>
        <p:nvPicPr>
          <p:cNvPr id="43011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160338"/>
            <a:ext cx="8572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24460" y="850900"/>
          <a:ext cx="216408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293304" y="882228"/>
          <a:ext cx="3355657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955438"/>
              </p:ext>
            </p:extLst>
          </p:nvPr>
        </p:nvGraphicFramePr>
        <p:xfrm>
          <a:off x="5768340" y="889000"/>
          <a:ext cx="337566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"/>
                                        <p:tgtEl>
                                          <p:spTgt spid="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"/>
                                        <p:tgtEl>
                                          <p:spTgt spid="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"/>
                                        <p:tgtEl>
                                          <p:spTgt spid="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"/>
                                        <p:tgtEl>
                                          <p:spTgt spid="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"/>
                                        <p:tgtEl>
                                          <p:spTgt spid="8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"/>
                                        <p:tgtEl>
                                          <p:spTgt spid="8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"/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"/>
                                        <p:tgtEl>
                                          <p:spTgt spid="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"/>
                                        <p:tgtEl>
                                          <p:spTgt spid="9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El"/>
        </p:bldSub>
      </p:bldGraphic>
      <p:bldGraphic spid="8" grpId="0">
        <p:bldSub>
          <a:bldChart bld="categoryEl"/>
        </p:bldSub>
      </p:bldGraphic>
      <p:bldGraphic spid="9" grpId="0">
        <p:bldSub>
          <a:bldChart bld="categoryEl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0" y="-187325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Hobbies, Animals and Misc.</a:t>
            </a:r>
          </a:p>
        </p:txBody>
      </p:sp>
      <p:pic>
        <p:nvPicPr>
          <p:cNvPr id="44035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155575"/>
            <a:ext cx="8556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82880" y="673100"/>
          <a:ext cx="50673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5204460" y="673100"/>
          <a:ext cx="1790700" cy="585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6972300" y="663788"/>
          <a:ext cx="2080260" cy="586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"/>
                                        <p:tgtEl>
                                          <p:spTgt spid="1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"/>
                                        <p:tgtEl>
                                          <p:spTgt spid="1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"/>
                                        <p:tgtEl>
                                          <p:spTgt spid="10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"/>
                                        <p:tgtEl>
                                          <p:spTgt spid="10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"/>
                                        <p:tgtEl>
                                          <p:spTgt spid="10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"/>
                                        <p:tgtEl>
                                          <p:spTgt spid="10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"/>
                                        <p:tgtEl>
                                          <p:spTgt spid="10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"/>
                                        <p:tgtEl>
                                          <p:spTgt spid="10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"/>
                                        <p:tgtEl>
                                          <p:spTgt spid="10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"/>
                                        <p:tgtEl>
                                          <p:spTgt spid="10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"/>
                                        <p:tgtEl>
                                          <p:spTgt spid="10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"/>
                                        <p:tgtEl>
                                          <p:spTgt spid="10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"/>
                                        <p:tgtEl>
                                          <p:spTgt spid="11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"/>
                                        <p:tgtEl>
                                          <p:spTgt spid="11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"/>
                                        <p:tgtEl>
                                          <p:spTgt spid="11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"/>
                                        <p:tgtEl>
                                          <p:spTgt spid="1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"/>
                                        <p:tgtEl>
                                          <p:spTgt spid="1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"/>
                                        <p:tgtEl>
                                          <p:spTgt spid="1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"/>
                                        <p:tgtEl>
                                          <p:spTgt spid="1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"/>
                                        <p:tgtEl>
                                          <p:spTgt spid="12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categoryEl"/>
        </p:bldSub>
      </p:bldGraphic>
      <p:bldGraphic spid="11" grpId="0">
        <p:bldSub>
          <a:bldChart bld="categoryEl"/>
        </p:bldSub>
      </p:bldGraphic>
      <p:bldGraphic spid="12" grpId="0">
        <p:bldSub>
          <a:bldChart bld="categoryEl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 transactions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0" y="-1925638"/>
            <a:ext cx="5715000" cy="838200"/>
          </a:xfrm>
        </p:spPr>
        <p:txBody>
          <a:bodyPr/>
          <a:lstStyle/>
          <a:p>
            <a:pPr eaLnBrk="1" hangingPunct="1"/>
            <a:r>
              <a:rPr lang="en-US" smtClean="0"/>
              <a:t>Propensity to pay?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47" y="457815"/>
            <a:ext cx="8390811" cy="49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19100" y="1171575"/>
            <a:ext cx="8391525" cy="0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" y="1749425"/>
            <a:ext cx="8391525" cy="0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9100" y="2570163"/>
            <a:ext cx="8391525" cy="0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9100" y="3522663"/>
            <a:ext cx="8391525" cy="0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166852" y="676383"/>
            <a:ext cx="4896401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0.8% users spend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48447" y="1166557"/>
            <a:ext cx="489640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2.1% users spend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82601" y="1727876"/>
            <a:ext cx="528560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3.0% users spend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66852" y="2684424"/>
            <a:ext cx="489640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2.6% users spend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48448" y="3729928"/>
            <a:ext cx="489640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n-cs"/>
              </a:rPr>
              <a:t>2.4% users spend</a:t>
            </a:r>
          </a:p>
        </p:txBody>
      </p:sp>
      <p:pic>
        <p:nvPicPr>
          <p:cNvPr id="46093" name="Picture 2" descr="Playdom Continues Acquisitions Spree With Acclaim Bu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35" y="60213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4" name="TextBox 15"/>
          <p:cNvSpPr txBox="1">
            <a:spLocks noChangeArrowheads="1"/>
          </p:cNvSpPr>
          <p:nvPr/>
        </p:nvSpPr>
        <p:spPr bwMode="auto">
          <a:xfrm>
            <a:off x="3136135" y="6091238"/>
            <a:ext cx="3333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dirty="0"/>
              <a:t>Sorority Life, % users who spend by age</a:t>
            </a:r>
            <a:r>
              <a:rPr lang="en-US" sz="1100" b="1" dirty="0"/>
              <a:t/>
            </a:r>
            <a:br>
              <a:rPr lang="en-US" sz="1100" b="1" dirty="0"/>
            </a:br>
            <a:r>
              <a:rPr lang="en-US" sz="1100" b="1" dirty="0"/>
              <a:t>Source</a:t>
            </a:r>
            <a:r>
              <a:rPr lang="en-US" sz="1100" b="1" i="1" dirty="0"/>
              <a:t>: </a:t>
            </a:r>
            <a:r>
              <a:rPr lang="en-US" sz="1100" i="1" dirty="0"/>
              <a:t>“Rules to Monetize By …”, </a:t>
            </a:r>
            <a:r>
              <a:rPr lang="en-US" sz="1100" dirty="0" err="1"/>
              <a:t>Playdom</a:t>
            </a:r>
            <a:r>
              <a:rPr lang="en-US" sz="1100" dirty="0"/>
              <a:t>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1890713"/>
            <a:ext cx="2743200" cy="181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1908175"/>
            <a:ext cx="2733675" cy="180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Title 1"/>
          <p:cNvSpPr>
            <a:spLocks noGrp="1"/>
          </p:cNvSpPr>
          <p:nvPr>
            <p:ph type="title" idx="4294967295"/>
          </p:nvPr>
        </p:nvSpPr>
        <p:spPr>
          <a:xfrm>
            <a:off x="0" y="465138"/>
            <a:ext cx="9144000" cy="838200"/>
          </a:xfrm>
        </p:spPr>
        <p:txBody>
          <a:bodyPr/>
          <a:lstStyle/>
          <a:p>
            <a:pPr eaLnBrk="1" hangingPunct="1"/>
            <a:r>
              <a:rPr lang="en-US" sz="3200" smtClean="0"/>
              <a:t>Are you targeting your game to the paying audience?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72313" y="2065338"/>
            <a:ext cx="808037" cy="1847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rgbClr val="00B050"/>
                </a:solidFill>
                <a:latin typeface="+mj-lt"/>
                <a:cs typeface="+mn-cs"/>
              </a:rPr>
              <a:t>$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11238" y="1881188"/>
            <a:ext cx="13271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800">
                <a:solidFill>
                  <a:srgbClr val="FF0000"/>
                </a:solidFill>
                <a:latin typeface="Wingdings 2" pitchFamily="18" charset="2"/>
              </a:rPr>
              <a:t>O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2988" y="3856038"/>
            <a:ext cx="2862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Even if this game had 5x the traffic, it would not generate the same revenue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4859338"/>
            <a:ext cx="84391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i="1">
                <a:solidFill>
                  <a:srgbClr val="9F1D71"/>
                </a:solidFill>
              </a:rPr>
              <a:t>Would you like to have the largest game on facebook, or the most profitable?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0075" y="2105025"/>
            <a:ext cx="78486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0075" y="2333625"/>
            <a:ext cx="78486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0075" y="2638425"/>
            <a:ext cx="78486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0075" y="2989263"/>
            <a:ext cx="78486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>
          <a:xfrm>
            <a:off x="550069" y="121603"/>
            <a:ext cx="8229600" cy="9525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Micro-transaction types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025775" y="1249363"/>
            <a:ext cx="0" cy="480060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149975" y="1249363"/>
            <a:ext cx="0" cy="480060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719638"/>
            <a:ext cx="213836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800850" y="4595813"/>
            <a:ext cx="1676400" cy="1012825"/>
            <a:chOff x="7019924" y="4361000"/>
            <a:chExt cx="1676028" cy="1311574"/>
          </a:xfrm>
        </p:grpSpPr>
        <p:pic>
          <p:nvPicPr>
            <p:cNvPr id="48145" name="Picture 10" descr="C:\Users\Nick\AppData\Local\Microsoft\Windows\Temporary Internet Files\Content.IE5\YOCOZZMX\MC90034041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24" y="4361000"/>
              <a:ext cx="796067" cy="131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46" name="TextBox 7"/>
            <p:cNvSpPr txBox="1">
              <a:spLocks noChangeArrowheads="1"/>
            </p:cNvSpPr>
            <p:nvPr/>
          </p:nvSpPr>
          <p:spPr bwMode="auto">
            <a:xfrm>
              <a:off x="7661695" y="4579289"/>
              <a:ext cx="103425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FF0000"/>
                  </a:solidFill>
                  <a:latin typeface="Comic Sans MS" pitchFamily="66" charset="0"/>
                </a:rPr>
                <a:t>+10%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50838" y="2039938"/>
            <a:ext cx="2541587" cy="1693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US" dirty="0">
                <a:cs typeface="+mn-cs"/>
              </a:rPr>
              <a:t>Avatars</a:t>
            </a:r>
          </a:p>
          <a:p>
            <a:pPr marL="285750" indent="-285750">
              <a:buFontTx/>
              <a:buChar char="-"/>
              <a:defRPr/>
            </a:pPr>
            <a:r>
              <a:rPr lang="en-US" dirty="0">
                <a:cs typeface="+mn-cs"/>
              </a:rPr>
              <a:t>Fashion</a:t>
            </a:r>
          </a:p>
          <a:p>
            <a:pPr marL="285750" indent="-285750">
              <a:buFontTx/>
              <a:buChar char="-"/>
              <a:defRPr/>
            </a:pPr>
            <a:r>
              <a:rPr lang="en-US" dirty="0">
                <a:cs typeface="+mn-cs"/>
              </a:rPr>
              <a:t>Accessories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sz="1600" dirty="0">
                <a:cs typeface="+mn-cs"/>
              </a:rPr>
              <a:t>Things that do not adjust the balance of the game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408363" y="2039938"/>
            <a:ext cx="23685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Kill 10 more Orcs</a:t>
            </a:r>
            <a:br>
              <a:rPr lang="en-US"/>
            </a:br>
            <a:endParaRPr lang="en-US"/>
          </a:p>
          <a:p>
            <a:pPr algn="ctr" eaLnBrk="1" hangingPunct="1"/>
            <a:r>
              <a:rPr lang="en-US"/>
              <a:t>= or =</a:t>
            </a:r>
          </a:p>
          <a:p>
            <a:pPr algn="ctr" eaLnBrk="1" hangingPunct="1"/>
            <a:r>
              <a:rPr lang="en-US"/>
              <a:t/>
            </a:r>
            <a:br>
              <a:rPr lang="en-US"/>
            </a:br>
            <a:r>
              <a:rPr lang="en-US"/>
              <a:t>Pay 10 gold coins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254375" y="4144963"/>
            <a:ext cx="2663825" cy="1803400"/>
            <a:chOff x="3276600" y="4065006"/>
            <a:chExt cx="2664747" cy="1802394"/>
          </a:xfrm>
        </p:grpSpPr>
        <p:pic>
          <p:nvPicPr>
            <p:cNvPr id="48142" name="Picture 6" descr="C:\Users\Nick\AppData\Local\Microsoft\Windows\Temporary Internet Files\Content.IE5\LX87PKDC\MC900215354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065006"/>
              <a:ext cx="2068717" cy="172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366473" y="5037600"/>
              <a:ext cx="574874" cy="3078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</a:schemeClr>
                  </a:solidFill>
                  <a:cs typeface="+mn-cs"/>
                </a:rPr>
                <a:t>Time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76600" y="5559597"/>
              <a:ext cx="720974" cy="3078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</a:schemeClr>
                  </a:solidFill>
                  <a:cs typeface="+mn-cs"/>
                </a:rPr>
                <a:t>Money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65213" y="1093788"/>
            <a:ext cx="1082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B0F0"/>
                </a:solidFill>
              </a:rPr>
              <a:t>Bling</a:t>
            </a:r>
            <a:endParaRPr lang="en-US" b="1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482975" y="1089025"/>
            <a:ext cx="2363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B0F0"/>
                </a:solidFill>
              </a:rPr>
              <a:t>Accelerators</a:t>
            </a:r>
            <a:endParaRPr lang="en-US" b="1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619875" y="1093788"/>
            <a:ext cx="2022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B0F0"/>
                </a:solidFill>
              </a:rPr>
              <a:t>Power-ups</a:t>
            </a:r>
            <a:endParaRPr lang="en-US" b="1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54775" y="2054225"/>
            <a:ext cx="23685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Pay to get 10 gold coins to get +10% attack bonus for 12 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11" grpId="0"/>
      <p:bldP spid="23" grpId="0"/>
      <p:bldP spid="24" grpId="0"/>
      <p:bldP spid="2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>
            <a:off x="701675" y="1138238"/>
            <a:ext cx="4891088" cy="4313237"/>
          </a:xfrm>
          <a:custGeom>
            <a:avLst/>
            <a:gdLst>
              <a:gd name="connsiteX0" fmla="*/ 4891177 w 4891177"/>
              <a:gd name="connsiteY0" fmla="*/ 4313207 h 4313207"/>
              <a:gd name="connsiteX1" fmla="*/ 0 w 4891177"/>
              <a:gd name="connsiteY1" fmla="*/ 4304581 h 4313207"/>
              <a:gd name="connsiteX2" fmla="*/ 8627 w 4891177"/>
              <a:gd name="connsiteY2" fmla="*/ 0 h 4313207"/>
              <a:gd name="connsiteX3" fmla="*/ 94891 w 4891177"/>
              <a:gd name="connsiteY3" fmla="*/ 77637 h 4313207"/>
              <a:gd name="connsiteX4" fmla="*/ 189781 w 4891177"/>
              <a:gd name="connsiteY4" fmla="*/ 0 h 4313207"/>
              <a:gd name="connsiteX5" fmla="*/ 276045 w 4891177"/>
              <a:gd name="connsiteY5" fmla="*/ 25879 h 4313207"/>
              <a:gd name="connsiteX6" fmla="*/ 327804 w 4891177"/>
              <a:gd name="connsiteY6" fmla="*/ 146649 h 4313207"/>
              <a:gd name="connsiteX7" fmla="*/ 474453 w 4891177"/>
              <a:gd name="connsiteY7" fmla="*/ 776377 h 4313207"/>
              <a:gd name="connsiteX8" fmla="*/ 655608 w 4891177"/>
              <a:gd name="connsiteY8" fmla="*/ 1440611 h 4313207"/>
              <a:gd name="connsiteX9" fmla="*/ 836762 w 4891177"/>
              <a:gd name="connsiteY9" fmla="*/ 1897811 h 4313207"/>
              <a:gd name="connsiteX10" fmla="*/ 1043796 w 4891177"/>
              <a:gd name="connsiteY10" fmla="*/ 2363637 h 4313207"/>
              <a:gd name="connsiteX11" fmla="*/ 1181819 w 4891177"/>
              <a:gd name="connsiteY11" fmla="*/ 2587924 h 4313207"/>
              <a:gd name="connsiteX12" fmla="*/ 1362974 w 4891177"/>
              <a:gd name="connsiteY12" fmla="*/ 2872596 h 4313207"/>
              <a:gd name="connsiteX13" fmla="*/ 1570008 w 4891177"/>
              <a:gd name="connsiteY13" fmla="*/ 3088256 h 4313207"/>
              <a:gd name="connsiteX14" fmla="*/ 1777042 w 4891177"/>
              <a:gd name="connsiteY14" fmla="*/ 3303917 h 4313207"/>
              <a:gd name="connsiteX15" fmla="*/ 1940944 w 4891177"/>
              <a:gd name="connsiteY15" fmla="*/ 3407434 h 4313207"/>
              <a:gd name="connsiteX16" fmla="*/ 2070340 w 4891177"/>
              <a:gd name="connsiteY16" fmla="*/ 3519577 h 4313207"/>
              <a:gd name="connsiteX17" fmla="*/ 2337759 w 4891177"/>
              <a:gd name="connsiteY17" fmla="*/ 3657600 h 4313207"/>
              <a:gd name="connsiteX18" fmla="*/ 2639683 w 4891177"/>
              <a:gd name="connsiteY18" fmla="*/ 3804249 h 4313207"/>
              <a:gd name="connsiteX19" fmla="*/ 2950234 w 4891177"/>
              <a:gd name="connsiteY19" fmla="*/ 3916392 h 4313207"/>
              <a:gd name="connsiteX20" fmla="*/ 3355676 w 4891177"/>
              <a:gd name="connsiteY20" fmla="*/ 4037162 h 4313207"/>
              <a:gd name="connsiteX21" fmla="*/ 3812876 w 4891177"/>
              <a:gd name="connsiteY21" fmla="*/ 4140679 h 4313207"/>
              <a:gd name="connsiteX22" fmla="*/ 4278702 w 4891177"/>
              <a:gd name="connsiteY22" fmla="*/ 4209690 h 4313207"/>
              <a:gd name="connsiteX23" fmla="*/ 4649638 w 4891177"/>
              <a:gd name="connsiteY23" fmla="*/ 4261449 h 4313207"/>
              <a:gd name="connsiteX24" fmla="*/ 4891177 w 4891177"/>
              <a:gd name="connsiteY24" fmla="*/ 4313207 h 431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91177" h="4313207">
                <a:moveTo>
                  <a:pt x="4891177" y="4313207"/>
                </a:moveTo>
                <a:lnTo>
                  <a:pt x="0" y="4304581"/>
                </a:lnTo>
                <a:cubicBezTo>
                  <a:pt x="2876" y="2869721"/>
                  <a:pt x="5751" y="1434860"/>
                  <a:pt x="8627" y="0"/>
                </a:cubicBezTo>
                <a:lnTo>
                  <a:pt x="94891" y="77637"/>
                </a:lnTo>
                <a:lnTo>
                  <a:pt x="189781" y="0"/>
                </a:lnTo>
                <a:lnTo>
                  <a:pt x="276045" y="25879"/>
                </a:lnTo>
                <a:lnTo>
                  <a:pt x="327804" y="146649"/>
                </a:lnTo>
                <a:lnTo>
                  <a:pt x="474453" y="776377"/>
                </a:lnTo>
                <a:lnTo>
                  <a:pt x="655608" y="1440611"/>
                </a:lnTo>
                <a:lnTo>
                  <a:pt x="836762" y="1897811"/>
                </a:lnTo>
                <a:lnTo>
                  <a:pt x="1043796" y="2363637"/>
                </a:lnTo>
                <a:lnTo>
                  <a:pt x="1181819" y="2587924"/>
                </a:lnTo>
                <a:lnTo>
                  <a:pt x="1362974" y="2872596"/>
                </a:lnTo>
                <a:lnTo>
                  <a:pt x="1570008" y="3088256"/>
                </a:lnTo>
                <a:lnTo>
                  <a:pt x="1777042" y="3303917"/>
                </a:lnTo>
                <a:lnTo>
                  <a:pt x="1940944" y="3407434"/>
                </a:lnTo>
                <a:lnTo>
                  <a:pt x="2070340" y="3519577"/>
                </a:lnTo>
                <a:lnTo>
                  <a:pt x="2337759" y="3657600"/>
                </a:lnTo>
                <a:lnTo>
                  <a:pt x="2639683" y="3804249"/>
                </a:lnTo>
                <a:lnTo>
                  <a:pt x="2950234" y="3916392"/>
                </a:lnTo>
                <a:lnTo>
                  <a:pt x="3355676" y="4037162"/>
                </a:lnTo>
                <a:lnTo>
                  <a:pt x="3812876" y="4140679"/>
                </a:lnTo>
                <a:lnTo>
                  <a:pt x="4278702" y="4209690"/>
                </a:lnTo>
                <a:lnTo>
                  <a:pt x="4649638" y="4261449"/>
                </a:lnTo>
                <a:lnTo>
                  <a:pt x="4891177" y="4313207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50000"/>
                </a:srgbClr>
              </a:gs>
              <a:gs pos="100000">
                <a:srgbClr val="F8FFCD"/>
              </a:gs>
            </a:gsLst>
            <a:lin ang="1620000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42950" y="5451475"/>
            <a:ext cx="4872038" cy="377825"/>
          </a:xfrm>
          <a:prstGeom prst="rect">
            <a:avLst/>
          </a:prstGeom>
          <a:pattFill prst="wdUpDiag">
            <a:fgClr>
              <a:srgbClr val="00B050"/>
            </a:fgClr>
            <a:bgClr>
              <a:schemeClr val="bg1"/>
            </a:bgClr>
          </a:pattFill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156" name="Title 1"/>
          <p:cNvSpPr>
            <a:spLocks noGrp="1"/>
          </p:cNvSpPr>
          <p:nvPr>
            <p:ph type="title" idx="4294967295"/>
          </p:nvPr>
        </p:nvSpPr>
        <p:spPr>
          <a:xfrm>
            <a:off x="0" y="236538"/>
            <a:ext cx="8229600" cy="787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economic beauty of micro-transactions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17550" y="5818188"/>
            <a:ext cx="8226425" cy="309562"/>
            <a:chOff x="766618" y="5481782"/>
            <a:chExt cx="7996382" cy="30941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766618" y="5481782"/>
              <a:ext cx="7996382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70" name="TextBox 10"/>
            <p:cNvSpPr txBox="1">
              <a:spLocks noChangeArrowheads="1"/>
            </p:cNvSpPr>
            <p:nvPr/>
          </p:nvSpPr>
          <p:spPr bwMode="auto">
            <a:xfrm>
              <a:off x="7941147" y="5483423"/>
              <a:ext cx="7605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/>
                <a:t>Volume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04775" y="1393825"/>
            <a:ext cx="612775" cy="4419600"/>
            <a:chOff x="152400" y="1057563"/>
            <a:chExt cx="614218" cy="441960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766618" y="1057563"/>
              <a:ext cx="0" cy="44196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68" name="TextBox 11"/>
            <p:cNvSpPr txBox="1">
              <a:spLocks noChangeArrowheads="1"/>
            </p:cNvSpPr>
            <p:nvPr/>
          </p:nvSpPr>
          <p:spPr bwMode="auto">
            <a:xfrm>
              <a:off x="152400" y="1066800"/>
              <a:ext cx="5934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/>
                <a:t>Price</a:t>
              </a:r>
            </a:p>
          </p:txBody>
        </p:sp>
      </p:grpSp>
      <p:sp>
        <p:nvSpPr>
          <p:cNvPr id="18" name="Freeform 17"/>
          <p:cNvSpPr/>
          <p:nvPr/>
        </p:nvSpPr>
        <p:spPr>
          <a:xfrm>
            <a:off x="1014413" y="1250950"/>
            <a:ext cx="7404100" cy="4321175"/>
          </a:xfrm>
          <a:custGeom>
            <a:avLst/>
            <a:gdLst>
              <a:gd name="connsiteX0" fmla="*/ 0 w 7404100"/>
              <a:gd name="connsiteY0" fmla="*/ 0 h 4165600"/>
              <a:gd name="connsiteX1" fmla="*/ 1892300 w 7404100"/>
              <a:gd name="connsiteY1" fmla="*/ 3352800 h 4165600"/>
              <a:gd name="connsiteX2" fmla="*/ 7404100 w 7404100"/>
              <a:gd name="connsiteY2" fmla="*/ 4165600 h 41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4100" h="4165600">
                <a:moveTo>
                  <a:pt x="0" y="0"/>
                </a:moveTo>
                <a:cubicBezTo>
                  <a:pt x="329141" y="1329266"/>
                  <a:pt x="658283" y="2658533"/>
                  <a:pt x="1892300" y="3352800"/>
                </a:cubicBezTo>
                <a:cubicBezTo>
                  <a:pt x="3126317" y="4047067"/>
                  <a:pt x="5265208" y="4106333"/>
                  <a:pt x="7404100" y="4165600"/>
                </a:cubicBezTo>
              </a:path>
            </a:pathLst>
          </a:cu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717550" y="4189413"/>
            <a:ext cx="2054225" cy="1624012"/>
            <a:chOff x="766618" y="3853718"/>
            <a:chExt cx="2052782" cy="1623445"/>
          </a:xfrm>
        </p:grpSpPr>
        <p:sp>
          <p:nvSpPr>
            <p:cNvPr id="22" name="Rectangle 21"/>
            <p:cNvSpPr/>
            <p:nvPr/>
          </p:nvSpPr>
          <p:spPr>
            <a:xfrm>
              <a:off x="766618" y="4344084"/>
              <a:ext cx="2052782" cy="1133079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50800">
              <a:solidFill>
                <a:srgbClr val="FF75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166" name="TextBox 28"/>
            <p:cNvSpPr txBox="1">
              <a:spLocks noChangeArrowheads="1"/>
            </p:cNvSpPr>
            <p:nvPr/>
          </p:nvSpPr>
          <p:spPr bwMode="auto">
            <a:xfrm>
              <a:off x="1297178" y="3853718"/>
              <a:ext cx="8899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F1D71"/>
                  </a:solidFill>
                </a:rPr>
                <a:t>$19.95</a:t>
              </a:r>
            </a:p>
          </p:txBody>
        </p: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757488" y="5000625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9F1D71"/>
                </a:solidFill>
              </a:rPr>
              <a:t>$6.95</a:t>
            </a:r>
          </a:p>
        </p:txBody>
      </p:sp>
      <p:sp>
        <p:nvSpPr>
          <p:cNvPr id="35" name="Freeform 34"/>
          <p:cNvSpPr/>
          <p:nvPr/>
        </p:nvSpPr>
        <p:spPr>
          <a:xfrm>
            <a:off x="5629275" y="5441950"/>
            <a:ext cx="3100388" cy="396875"/>
          </a:xfrm>
          <a:custGeom>
            <a:avLst/>
            <a:gdLst>
              <a:gd name="connsiteX0" fmla="*/ 0 w 3101340"/>
              <a:gd name="connsiteY0" fmla="*/ 0 h 396240"/>
              <a:gd name="connsiteX1" fmla="*/ 7620 w 3101340"/>
              <a:gd name="connsiteY1" fmla="*/ 396240 h 396240"/>
              <a:gd name="connsiteX2" fmla="*/ 3002280 w 3101340"/>
              <a:gd name="connsiteY2" fmla="*/ 373380 h 396240"/>
              <a:gd name="connsiteX3" fmla="*/ 3101340 w 3101340"/>
              <a:gd name="connsiteY3" fmla="*/ 297180 h 396240"/>
              <a:gd name="connsiteX4" fmla="*/ 3009900 w 3101340"/>
              <a:gd name="connsiteY4" fmla="*/ 266700 h 396240"/>
              <a:gd name="connsiteX5" fmla="*/ 3040380 w 3101340"/>
              <a:gd name="connsiteY5" fmla="*/ 198120 h 396240"/>
              <a:gd name="connsiteX6" fmla="*/ 2926080 w 3101340"/>
              <a:gd name="connsiteY6" fmla="*/ 129540 h 396240"/>
              <a:gd name="connsiteX7" fmla="*/ 2430780 w 3101340"/>
              <a:gd name="connsiteY7" fmla="*/ 114300 h 396240"/>
              <a:gd name="connsiteX8" fmla="*/ 1874520 w 3101340"/>
              <a:gd name="connsiteY8" fmla="*/ 106680 h 396240"/>
              <a:gd name="connsiteX9" fmla="*/ 1310640 w 3101340"/>
              <a:gd name="connsiteY9" fmla="*/ 83820 h 396240"/>
              <a:gd name="connsiteX10" fmla="*/ 746760 w 3101340"/>
              <a:gd name="connsiteY10" fmla="*/ 53340 h 396240"/>
              <a:gd name="connsiteX11" fmla="*/ 266700 w 3101340"/>
              <a:gd name="connsiteY11" fmla="*/ 15240 h 396240"/>
              <a:gd name="connsiteX12" fmla="*/ 0 w 3101340"/>
              <a:gd name="connsiteY12" fmla="*/ 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1340" h="396240">
                <a:moveTo>
                  <a:pt x="0" y="0"/>
                </a:moveTo>
                <a:lnTo>
                  <a:pt x="7620" y="396240"/>
                </a:lnTo>
                <a:lnTo>
                  <a:pt x="3002280" y="373380"/>
                </a:lnTo>
                <a:lnTo>
                  <a:pt x="3101340" y="297180"/>
                </a:lnTo>
                <a:lnTo>
                  <a:pt x="3009900" y="266700"/>
                </a:lnTo>
                <a:lnTo>
                  <a:pt x="3040380" y="198120"/>
                </a:lnTo>
                <a:lnTo>
                  <a:pt x="2926080" y="129540"/>
                </a:lnTo>
                <a:lnTo>
                  <a:pt x="2430780" y="114300"/>
                </a:lnTo>
                <a:lnTo>
                  <a:pt x="1874520" y="106680"/>
                </a:lnTo>
                <a:lnTo>
                  <a:pt x="1310640" y="83820"/>
                </a:lnTo>
                <a:lnTo>
                  <a:pt x="746760" y="53340"/>
                </a:lnTo>
                <a:lnTo>
                  <a:pt x="266700" y="152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50000"/>
                </a:srgbClr>
              </a:gs>
              <a:gs pos="100000">
                <a:srgbClr val="F8FFC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970713" y="5102225"/>
            <a:ext cx="1860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The Long Tail …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300163" y="1643063"/>
            <a:ext cx="1847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The “Tall” Tail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/>
      <p:bldP spid="30" grpId="1"/>
      <p:bldP spid="36" grpId="0"/>
      <p:bldP spid="3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Big brands are starting to get it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5479179"/>
            <a:ext cx="4210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154829"/>
            <a:ext cx="4576762" cy="351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1637429"/>
            <a:ext cx="3624263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637429"/>
            <a:ext cx="5986463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0" y="495300"/>
            <a:ext cx="8229600" cy="866775"/>
          </a:xfrm>
        </p:spPr>
        <p:txBody>
          <a:bodyPr/>
          <a:lstStyle/>
          <a:p>
            <a:pPr eaLnBrk="1" hangingPunct="1"/>
            <a:r>
              <a:rPr lang="en-US" sz="4000" smtClean="0"/>
              <a:t>Just how big is FaceBook?</a:t>
            </a:r>
          </a:p>
        </p:txBody>
      </p:sp>
      <p:pic>
        <p:nvPicPr>
          <p:cNvPr id="2051" name="Picture 3" descr="C:\Users\Nick\AppData\Local\Microsoft\Windows\Temporary Internet Files\Content.IE5\FDGFFKZB\MC9102163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885950"/>
            <a:ext cx="27432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32200" y="2174875"/>
            <a:ext cx="3313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6.8 billion people on the planet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44938" y="2905125"/>
            <a:ext cx="451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2.0 billion people connected to the internet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24350" y="3632200"/>
            <a:ext cx="436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600 million registered facebook accounts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8288" y="5189538"/>
            <a:ext cx="8682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30% of the connected World already has a Facebook account!</a:t>
            </a:r>
          </a:p>
        </p:txBody>
      </p:sp>
      <p:sp>
        <p:nvSpPr>
          <p:cNvPr id="5" name="Pie 4"/>
          <p:cNvSpPr/>
          <p:nvPr/>
        </p:nvSpPr>
        <p:spPr>
          <a:xfrm rot="19416638">
            <a:off x="815975" y="1925638"/>
            <a:ext cx="2514600" cy="2536825"/>
          </a:xfrm>
          <a:prstGeom prst="pie">
            <a:avLst>
              <a:gd name="adj1" fmla="val 20707239"/>
              <a:gd name="adj2" fmla="val 5838024"/>
            </a:avLst>
          </a:prstGeom>
          <a:solidFill>
            <a:srgbClr val="0070C0">
              <a:alpha val="25000"/>
            </a:srgbClr>
          </a:solidFill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2" descr="Join UniSA Study Abroad Facebook Grou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3062288"/>
            <a:ext cx="9017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631950" y="393700"/>
            <a:ext cx="5795963" cy="1143000"/>
          </a:xfrm>
        </p:spPr>
        <p:txBody>
          <a:bodyPr/>
          <a:lstStyle/>
          <a:p>
            <a:pPr eaLnBrk="1" hangingPunct="1"/>
            <a:r>
              <a:rPr lang="en-US" smtClean="0"/>
              <a:t>MIT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663" y="1511300"/>
            <a:ext cx="5048250" cy="36195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When playing games, people are at 95-99% </a:t>
            </a:r>
            <a:r>
              <a:rPr lang="en-US" sz="1800" dirty="0" smtClean="0">
                <a:solidFill>
                  <a:srgbClr val="00B0F0"/>
                </a:solidFill>
              </a:rPr>
              <a:t>“focused attention”</a:t>
            </a:r>
            <a:br>
              <a:rPr lang="en-US" sz="1800" dirty="0" smtClean="0">
                <a:solidFill>
                  <a:srgbClr val="00B0F0"/>
                </a:solidFill>
              </a:rPr>
            </a:br>
            <a:r>
              <a:rPr lang="en-US" sz="1200" dirty="0" smtClean="0"/>
              <a:t>(As measured by pupil dilation, skin resistance, pulse, movement, breathing, brain activity …)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1800" dirty="0" smtClean="0"/>
              <a:t>This blows away all other media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/>
            <a:r>
              <a:rPr lang="en-US" sz="1800" dirty="0" smtClean="0"/>
              <a:t>With just 15 seconds exposure to a brand, there is &gt;80% unaided recall.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9218" name="Picture 2" descr="http://www.sciencedaily.com/images/2007/10/071024145626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1536700"/>
            <a:ext cx="331470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31542" y="4798887"/>
            <a:ext cx="70275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Sponsors can receive “Halo” effect by having their brands associated with success screens and level completion events.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71605E-6 L -0.2625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1881187" y="-30822"/>
            <a:ext cx="5619750" cy="57785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Pitching to potential sponsors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576263"/>
            <a:ext cx="8118475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5352" y="175517"/>
            <a:ext cx="8839200" cy="838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Honeymoon period for brand owners with fans!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434" y="1125020"/>
            <a:ext cx="8640566" cy="4495800"/>
          </a:xfrm>
        </p:spPr>
        <p:txBody>
          <a:bodyPr>
            <a:no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en-US" sz="1700" dirty="0" smtClean="0"/>
              <a:t>43% of fans visit </a:t>
            </a:r>
            <a:r>
              <a:rPr lang="en-US" sz="17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facebook</a:t>
            </a:r>
            <a:r>
              <a:rPr lang="en-US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700" dirty="0" smtClean="0"/>
              <a:t>several times a day.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sz="1700" dirty="0" smtClean="0"/>
              <a:t>50% of fans come to </a:t>
            </a:r>
            <a:r>
              <a:rPr lang="en-US" sz="17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facebook</a:t>
            </a:r>
            <a:r>
              <a:rPr lang="en-US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700" dirty="0" smtClean="0"/>
              <a:t>for entertainment.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sz="1700" dirty="0" smtClean="0"/>
              <a:t>92% say that being a fan has a positive impact in recommending to friends.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sz="1700" dirty="0" smtClean="0"/>
              <a:t>52% recommend others to follow the brand.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sz="1700" dirty="0" smtClean="0"/>
              <a:t>84% of fans consume (regularly/</a:t>
            </a:r>
            <a:r>
              <a:rPr lang="en-US" sz="1700" dirty="0" err="1" smtClean="0"/>
              <a:t>ocassionally</a:t>
            </a:r>
            <a:r>
              <a:rPr lang="en-US" sz="1700" dirty="0" smtClean="0"/>
              <a:t>) the brand.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sz="1700" dirty="0" smtClean="0"/>
              <a:t>There is no disconnect between brands followed on </a:t>
            </a:r>
            <a:r>
              <a:rPr lang="en-US" sz="17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facebook</a:t>
            </a:r>
            <a:r>
              <a:rPr lang="en-US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700" dirty="0" smtClean="0"/>
              <a:t>and regular consumers.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sz="1700" dirty="0" smtClean="0"/>
              <a:t>An average of 9 brands are followed by users.</a:t>
            </a:r>
          </a:p>
          <a:p>
            <a:pPr eaLnBrk="1" hangingPunct="1">
              <a:lnSpc>
                <a:spcPct val="200000"/>
              </a:lnSpc>
              <a:defRPr/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202273" y="6020693"/>
            <a:ext cx="18637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cs typeface="+mn-cs"/>
              </a:rPr>
              <a:t>Source: DDB, October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ctrTitle"/>
          </p:nvPr>
        </p:nvSpPr>
        <p:spPr>
          <a:xfrm>
            <a:off x="609600" y="2130425"/>
            <a:ext cx="8077200" cy="1470025"/>
          </a:xfrm>
        </p:spPr>
        <p:txBody>
          <a:bodyPr/>
          <a:lstStyle/>
          <a:p>
            <a:pPr eaLnBrk="1" hangingPunct="1"/>
            <a:r>
              <a:rPr lang="en-US" smtClean="0"/>
              <a:t>Advice to Social Game Developers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You’re a </a:t>
            </a:r>
            <a:r>
              <a:rPr lang="en-US" smtClean="0">
                <a:solidFill>
                  <a:srgbClr val="9F1D71"/>
                </a:solidFill>
              </a:rPr>
              <a:t>Service</a:t>
            </a:r>
            <a:r>
              <a:rPr lang="en-US" smtClean="0">
                <a:solidFill>
                  <a:srgbClr val="00B0F0"/>
                </a:solidFill>
              </a:rPr>
              <a:t> </a:t>
            </a:r>
            <a:r>
              <a:rPr lang="en-US" smtClean="0"/>
              <a:t>not a </a:t>
            </a:r>
            <a:r>
              <a:rPr lang="en-US" smtClean="0">
                <a:solidFill>
                  <a:srgbClr val="9F1D71"/>
                </a:solidFill>
              </a:rPr>
              <a:t>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506413" y="369888"/>
            <a:ext cx="8229600" cy="993775"/>
          </a:xfrm>
        </p:spPr>
        <p:txBody>
          <a:bodyPr/>
          <a:lstStyle/>
          <a:p>
            <a:pPr eaLnBrk="1" hangingPunct="1"/>
            <a:r>
              <a:rPr lang="en-US" smtClean="0"/>
              <a:t>Measure Everything!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0663" y="4363404"/>
            <a:ext cx="88011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000" dirty="0">
                <a:solidFill>
                  <a:srgbClr val="9F1D71"/>
                </a:solidFill>
              </a:rPr>
              <a:t>Analytics is now just as important as game design!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1590517"/>
            <a:ext cx="5829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>
          <a:xfrm>
            <a:off x="0" y="303213"/>
            <a:ext cx="3214688" cy="596900"/>
          </a:xfrm>
        </p:spPr>
        <p:txBody>
          <a:bodyPr/>
          <a:lstStyle/>
          <a:p>
            <a:pPr eaLnBrk="1" hangingPunct="1"/>
            <a:r>
              <a:rPr lang="en-US" smtClean="0"/>
              <a:t>A/B Testing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86350" y="4867275"/>
            <a:ext cx="609600" cy="339725"/>
          </a:xfrm>
          <a:prstGeom prst="rect">
            <a:avLst/>
          </a:prstGeom>
          <a:solidFill>
            <a:srgbClr val="FF0000">
              <a:alpha val="6196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/>
              <a:t>Play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53150" y="4867275"/>
            <a:ext cx="609600" cy="339725"/>
          </a:xfrm>
          <a:prstGeom prst="rect">
            <a:avLst/>
          </a:prstGeom>
          <a:solidFill>
            <a:srgbClr val="FF0000">
              <a:alpha val="6196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/>
              <a:t>Join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08650" y="4887913"/>
            <a:ext cx="38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or</a:t>
            </a:r>
          </a:p>
        </p:txBody>
      </p:sp>
      <p:pic>
        <p:nvPicPr>
          <p:cNvPr id="573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173163"/>
            <a:ext cx="3214688" cy="4714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90938" y="1122363"/>
            <a:ext cx="51355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It’s not just for adverts!</a:t>
            </a:r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/>
              <a:t>Use tools.  Measure baseline.</a:t>
            </a:r>
            <a:br>
              <a:rPr lang="en-US" sz="1600"/>
            </a:br>
            <a:r>
              <a:rPr lang="en-US" sz="1600"/>
              <a:t>Tweak, then measure again.</a:t>
            </a:r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/>
              <a:t>Denominators are large, so even minor changes can result in $$.</a:t>
            </a:r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/>
              <a:t>It’s all about the </a:t>
            </a:r>
            <a:r>
              <a:rPr lang="en-US" sz="1600" i="1">
                <a:solidFill>
                  <a:srgbClr val="9F1D71"/>
                </a:solidFill>
              </a:rPr>
              <a:t>“tastes of the fish, not the tastes of the fisherman”</a:t>
            </a:r>
            <a:r>
              <a:rPr lang="en-US" sz="1600" i="1"/>
              <a:t>.</a:t>
            </a:r>
          </a:p>
          <a:p>
            <a:pPr eaLnBrk="1" hangingPunct="1"/>
            <a:endParaRPr lang="en-US" sz="1600" i="1"/>
          </a:p>
          <a:p>
            <a:pPr eaLnBrk="1" hangingPunct="1"/>
            <a:r>
              <a:rPr lang="en-US" sz="1600"/>
              <a:t>Look at everything: </a:t>
            </a:r>
            <a:r>
              <a:rPr lang="en-US" sz="1600" i="1"/>
              <a:t>prices, tooltips, position, offers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" y="0"/>
            <a:ext cx="91517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1" name="Title 1"/>
          <p:cNvSpPr>
            <a:spLocks noGrp="1"/>
          </p:cNvSpPr>
          <p:nvPr>
            <p:ph type="title"/>
          </p:nvPr>
        </p:nvSpPr>
        <p:spPr>
          <a:xfrm>
            <a:off x="228600" y="515938"/>
            <a:ext cx="8634413" cy="838200"/>
          </a:xfrm>
        </p:spPr>
        <p:txBody>
          <a:bodyPr/>
          <a:lstStyle/>
          <a:p>
            <a:pPr eaLnBrk="1" hangingPunct="1"/>
            <a:r>
              <a:rPr lang="en-US" sz="2800" smtClean="0"/>
              <a:t>We’re now on the second generation of Social Games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7850" y="1784350"/>
            <a:ext cx="647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9F1D71"/>
                </a:solidFill>
              </a:rPr>
              <a:t>Generation #1 </a:t>
            </a:r>
            <a:r>
              <a:rPr lang="en-US"/>
              <a:t>– Build it, and throw it live </a:t>
            </a:r>
            <a:r>
              <a:rPr lang="en-US" u="sng"/>
              <a:t>immediately</a:t>
            </a:r>
            <a:r>
              <a:rPr lang="en-US"/>
              <a:t>.</a:t>
            </a:r>
            <a:br>
              <a:rPr lang="en-US"/>
            </a:br>
            <a:r>
              <a:rPr lang="en-US"/>
              <a:t> 		 Fix and modify it live. Those days are over!</a:t>
            </a:r>
            <a:endParaRPr lang="en-US" u="sng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7850" y="2817813"/>
            <a:ext cx="8174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9F1D71"/>
                </a:solidFill>
              </a:rPr>
              <a:t>Generation #2 </a:t>
            </a:r>
            <a:r>
              <a:rPr lang="en-US"/>
              <a:t>– Get it mechanics reasonably polished </a:t>
            </a:r>
            <a:r>
              <a:rPr lang="en-US" u="sng"/>
              <a:t>before</a:t>
            </a:r>
            <a:r>
              <a:rPr lang="en-US"/>
              <a:t> general release.</a:t>
            </a:r>
            <a:endParaRPr lang="en-US" u="sng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3640138"/>
            <a:ext cx="8872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 i="1">
                <a:solidFill>
                  <a:srgbClr val="9F1D71"/>
                </a:solidFill>
              </a:rPr>
              <a:t>“You don’t get a second chance to make a first impression”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7850" y="4554538"/>
            <a:ext cx="57975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Today’s early adopters of new games …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	… Virally introduce more people to your game</a:t>
            </a:r>
          </a:p>
          <a:p>
            <a:pPr eaLnBrk="1" hangingPunct="1"/>
            <a:r>
              <a:rPr lang="en-US"/>
              <a:t>	… Typically spend more over lifetime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5"/>
          <p:cNvSpPr>
            <a:spLocks noGrp="1"/>
          </p:cNvSpPr>
          <p:nvPr>
            <p:ph type="ctrTitle"/>
          </p:nvPr>
        </p:nvSpPr>
        <p:spPr>
          <a:xfrm>
            <a:off x="658813" y="2351088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The End</a:t>
            </a:r>
          </a:p>
        </p:txBody>
      </p:sp>
      <p:sp>
        <p:nvSpPr>
          <p:cNvPr id="59395" name="TextBox 1"/>
          <p:cNvSpPr txBox="1">
            <a:spLocks noChangeArrowheads="1"/>
          </p:cNvSpPr>
          <p:nvPr/>
        </p:nvSpPr>
        <p:spPr bwMode="auto">
          <a:xfrm>
            <a:off x="1874838" y="4556125"/>
            <a:ext cx="5345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Nick@DataGenetics.com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3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586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 idx="4294967295"/>
          </p:nvPr>
        </p:nvSpPr>
        <p:spPr>
          <a:xfrm>
            <a:off x="914400" y="488950"/>
            <a:ext cx="8229600" cy="838200"/>
          </a:xfrm>
        </p:spPr>
        <p:txBody>
          <a:bodyPr/>
          <a:lstStyle/>
          <a:p>
            <a:pPr algn="l" eaLnBrk="1" hangingPunct="1"/>
            <a:r>
              <a:rPr lang="en-US" smtClean="0"/>
              <a:t>If facebook were a country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05400" y="2049463"/>
            <a:ext cx="4038600" cy="2057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#1	China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#2	India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#3	</a:t>
            </a:r>
            <a:r>
              <a:rPr lang="en-US" smtClean="0">
                <a:solidFill>
                  <a:srgbClr val="0070C0"/>
                </a:solidFill>
              </a:rPr>
              <a:t>facebook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2088" y="4349750"/>
            <a:ext cx="87058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>
                <a:latin typeface="Calibri" pitchFamily="34" charset="0"/>
              </a:rPr>
              <a:t>… it would the 3</a:t>
            </a:r>
            <a:r>
              <a:rPr lang="en-US" sz="4000" baseline="30000">
                <a:latin typeface="Calibri" pitchFamily="34" charset="0"/>
              </a:rPr>
              <a:t>rd</a:t>
            </a:r>
            <a:r>
              <a:rPr lang="en-US" sz="4000">
                <a:latin typeface="Calibri" pitchFamily="34" charset="0"/>
              </a:rPr>
              <a:t> largest in the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914400" y="395198"/>
            <a:ext cx="7315200" cy="1905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What is the most popular Windows application of all time?</a:t>
            </a:r>
          </a:p>
        </p:txBody>
      </p:sp>
      <p:pic>
        <p:nvPicPr>
          <p:cNvPr id="6146" name="Picture 2" descr="http://www.bruceongames.com/wp-content/uploads/2008/07/solitaire-for-window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2690813"/>
            <a:ext cx="323850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566953" y="125769"/>
            <a:ext cx="8229600" cy="6889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Effect of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on traditional Casual Gaming web sites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83161"/>
              </p:ext>
            </p:extLst>
          </p:nvPr>
        </p:nvGraphicFramePr>
        <p:xfrm>
          <a:off x="155575" y="751795"/>
          <a:ext cx="8591106" cy="5250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6" name="Picture 2" descr="Play card games, board games, bingo, trivia games, arcade games, puzzle games, and word games for FREE!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049338"/>
            <a:ext cx="8858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6"/>
          <p:cNvSpPr txBox="1">
            <a:spLocks noChangeArrowheads="1"/>
          </p:cNvSpPr>
          <p:nvPr/>
        </p:nvSpPr>
        <p:spPr bwMode="auto">
          <a:xfrm rot="-5400000">
            <a:off x="-355599" y="1408112"/>
            <a:ext cx="13001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Peak Population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56338" y="2620963"/>
            <a:ext cx="2138362" cy="17541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As facebook grows as a gaming platform, traditional game-only based portals starts to decline.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472611" y="36710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People love to play games!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4933" y="2299805"/>
            <a:ext cx="8774131" cy="4265381"/>
          </a:xfrm>
        </p:spPr>
        <p:txBody>
          <a:bodyPr/>
          <a:lstStyle/>
          <a:p>
            <a:pPr eaLnBrk="1" hangingPunct="1"/>
            <a:r>
              <a:rPr lang="en-US" sz="2000" dirty="0" smtClean="0"/>
              <a:t>Decline in traditional web portals is </a:t>
            </a:r>
            <a:r>
              <a:rPr lang="en-US" sz="2000" b="1" u="sng" dirty="0" smtClean="0">
                <a:solidFill>
                  <a:srgbClr val="9F1D71"/>
                </a:solidFill>
              </a:rPr>
              <a:t>not</a:t>
            </a:r>
            <a:r>
              <a:rPr lang="en-US" sz="2000" dirty="0" smtClean="0">
                <a:solidFill>
                  <a:srgbClr val="9F1D71"/>
                </a:solidFill>
              </a:rPr>
              <a:t> </a:t>
            </a:r>
            <a:r>
              <a:rPr lang="en-US" sz="2000" dirty="0" smtClean="0"/>
              <a:t>a decline in people playing games.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/>
            <a:r>
              <a:rPr lang="en-US" sz="2000" dirty="0" smtClean="0"/>
              <a:t>People are getting their gaming entertainment through other platforms.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/>
            <a:r>
              <a:rPr lang="en-US" sz="2000" dirty="0" smtClean="0"/>
              <a:t>Put a device in front of someone and they will want to play a game on it!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Over half of </a:t>
            </a:r>
            <a:r>
              <a:rPr lang="en-US" sz="2000" dirty="0" err="1" smtClean="0"/>
              <a:t>facebook</a:t>
            </a:r>
            <a:r>
              <a:rPr lang="en-US" sz="2000" dirty="0" smtClean="0"/>
              <a:t> users go there for “entertainment”.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Custom Desig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1985</TotalTime>
  <Words>1109</Words>
  <Application>Microsoft Office PowerPoint</Application>
  <PresentationFormat>On-screen Show (4:3)</PresentationFormat>
  <Paragraphs>349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1_Custom Design</vt:lpstr>
      <vt:lpstr>2_Custom Design</vt:lpstr>
      <vt:lpstr>3_Custom Design</vt:lpstr>
      <vt:lpstr>Demographics and Affinities of Facebook Gamers</vt:lpstr>
      <vt:lpstr>Biography – Nick Berry</vt:lpstr>
      <vt:lpstr>PowerPoint Presentation</vt:lpstr>
      <vt:lpstr>PowerPoint Presentation</vt:lpstr>
      <vt:lpstr>Just how big is FaceBook?</vt:lpstr>
      <vt:lpstr>If facebook were a country …</vt:lpstr>
      <vt:lpstr>What is the most popular Windows application of all time?</vt:lpstr>
      <vt:lpstr>Effect of facebook on traditional Casual Gaming web sites</vt:lpstr>
      <vt:lpstr>People love to play games!</vt:lpstr>
      <vt:lpstr>PowerPoint Presentation</vt:lpstr>
      <vt:lpstr>facebook gaming is big business</vt:lpstr>
      <vt:lpstr>Example of top facebook Game</vt:lpstr>
      <vt:lpstr>Farmville - MAU</vt:lpstr>
      <vt:lpstr>Café World - MAU</vt:lpstr>
      <vt:lpstr>Café World - DAU</vt:lpstr>
      <vt:lpstr>Café World - Engagement</vt:lpstr>
      <vt:lpstr>Where in the World?</vt:lpstr>
      <vt:lpstr>Top 25 countries on facebook</vt:lpstr>
      <vt:lpstr>Gender breakdown of FaceBook users Worldwide</vt:lpstr>
      <vt:lpstr>Demographics</vt:lpstr>
      <vt:lpstr>facebook Demographics</vt:lpstr>
      <vt:lpstr>facebook Demographics</vt:lpstr>
      <vt:lpstr>Similar Countries … Similar Profiles</vt:lpstr>
      <vt:lpstr>Similar Countries … Similar Profiles</vt:lpstr>
      <vt:lpstr>Different Countries … Different Profiles</vt:lpstr>
      <vt:lpstr>PowerPoint Presentation</vt:lpstr>
      <vt:lpstr>Games and Interests</vt:lpstr>
      <vt:lpstr>PowerPoint Presentation</vt:lpstr>
      <vt:lpstr>PowerPoint Presentation</vt:lpstr>
      <vt:lpstr>PowerPoint Presentation</vt:lpstr>
      <vt:lpstr>Jay Leno vs. Conan</vt:lpstr>
      <vt:lpstr>Quiz Time – Guess the movie</vt:lpstr>
      <vt:lpstr>Comparing Demographic “Genes”</vt:lpstr>
      <vt:lpstr>Comparing Demographic “Genes”</vt:lpstr>
      <vt:lpstr>Cross correlation between brands</vt:lpstr>
      <vt:lpstr>Bejeweled Blitz Affinity</vt:lpstr>
      <vt:lpstr>What are fans of glee on facebook interested in?</vt:lpstr>
      <vt:lpstr>PowerPoint Presentation</vt:lpstr>
      <vt:lpstr>Affinity for Games</vt:lpstr>
      <vt:lpstr>TV Shows</vt:lpstr>
      <vt:lpstr>Music</vt:lpstr>
      <vt:lpstr>Drinks, Fast Food and Footwear</vt:lpstr>
      <vt:lpstr>Hobbies, Animals and Misc.</vt:lpstr>
      <vt:lpstr>Micro transactions</vt:lpstr>
      <vt:lpstr>Propensity to pay?</vt:lpstr>
      <vt:lpstr>Are you targeting your game to the paying audience?</vt:lpstr>
      <vt:lpstr>Micro-transaction types</vt:lpstr>
      <vt:lpstr>The economic beauty of micro-transactions</vt:lpstr>
      <vt:lpstr>Big brands are starting to get it</vt:lpstr>
      <vt:lpstr>MIT research</vt:lpstr>
      <vt:lpstr>Pitching to potential sponsors</vt:lpstr>
      <vt:lpstr>Honeymoon period for brand owners with fans!</vt:lpstr>
      <vt:lpstr>Advice to Social Game Developers</vt:lpstr>
      <vt:lpstr>You’re a Service not a Product</vt:lpstr>
      <vt:lpstr>Measure Everything!</vt:lpstr>
      <vt:lpstr>A/B Testing</vt:lpstr>
      <vt:lpstr>We’re now on the second generation of Social Games</vt:lpstr>
      <vt:lpstr>The End</vt:lpstr>
    </vt:vector>
  </TitlesOfParts>
  <Company>CMP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CMP Technology</dc:creator>
  <cp:lastModifiedBy>Nick</cp:lastModifiedBy>
  <cp:revision>111</cp:revision>
  <dcterms:created xsi:type="dcterms:W3CDTF">2010-12-02T22:18:14Z</dcterms:created>
  <dcterms:modified xsi:type="dcterms:W3CDTF">2011-05-18T04:55:32Z</dcterms:modified>
</cp:coreProperties>
</file>