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340" r:id="rId4"/>
    <p:sldId id="341" r:id="rId5"/>
    <p:sldId id="358" r:id="rId6"/>
    <p:sldId id="342" r:id="rId7"/>
    <p:sldId id="264" r:id="rId8"/>
    <p:sldId id="265" r:id="rId9"/>
    <p:sldId id="343" r:id="rId10"/>
    <p:sldId id="359" r:id="rId11"/>
    <p:sldId id="268" r:id="rId12"/>
    <p:sldId id="269" r:id="rId13"/>
    <p:sldId id="270" r:id="rId14"/>
    <p:sldId id="271" r:id="rId15"/>
    <p:sldId id="272" r:id="rId16"/>
    <p:sldId id="273" r:id="rId17"/>
    <p:sldId id="3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344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46" r:id="rId45"/>
    <p:sldId id="354" r:id="rId46"/>
    <p:sldId id="347" r:id="rId47"/>
    <p:sldId id="350" r:id="rId48"/>
    <p:sldId id="351" r:id="rId49"/>
    <p:sldId id="352" r:id="rId50"/>
    <p:sldId id="353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61" r:id="rId61"/>
    <p:sldId id="312" r:id="rId62"/>
    <p:sldId id="313" r:id="rId63"/>
    <p:sldId id="345" r:id="rId64"/>
    <p:sldId id="314" r:id="rId65"/>
    <p:sldId id="355" r:id="rId6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D71"/>
    <a:srgbClr val="FA6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2437" autoAdjust="0"/>
  </p:normalViewPr>
  <p:slideViewPr>
    <p:cSldViewPr snapToGrid="0">
      <p:cViewPr>
        <p:scale>
          <a:sx n="90" d="100"/>
          <a:sy n="90" d="100"/>
        </p:scale>
        <p:origin x="-588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Transfer\Recovered%20HardDrive\My%20Documents\Sheets\QBR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social%20netwoek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84465060679297E-2"/>
          <c:y val="4.5605928046872926E-2"/>
          <c:w val="0.914565369922819"/>
          <c:h val="0.849388106789681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Sheet1!$A$1:$A$8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5.5</c:v>
                </c:pt>
                <c:pt idx="3">
                  <c:v>12</c:v>
                </c:pt>
                <c:pt idx="4">
                  <c:v>50</c:v>
                </c:pt>
                <c:pt idx="5">
                  <c:v>100</c:v>
                </c:pt>
                <c:pt idx="6">
                  <c:v>350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89900160"/>
        <c:axId val="89901696"/>
      </c:barChart>
      <c:catAx>
        <c:axId val="8990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9901696"/>
        <c:crosses val="autoZero"/>
        <c:auto val="1"/>
        <c:lblAlgn val="ctr"/>
        <c:lblOffset val="100"/>
        <c:noMultiLvlLbl val="0"/>
      </c:catAx>
      <c:valAx>
        <c:axId val="89901696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90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1177344"/>
        <c:axId val="91178880"/>
      </c:barChart>
      <c:catAx>
        <c:axId val="9117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1178880"/>
        <c:crosses val="autoZero"/>
        <c:auto val="1"/>
        <c:lblAlgn val="ctr"/>
        <c:lblOffset val="100"/>
        <c:noMultiLvlLbl val="0"/>
      </c:catAx>
      <c:valAx>
        <c:axId val="911788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117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74952415670263439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1194496"/>
        <c:axId val="91196032"/>
      </c:barChart>
      <c:catAx>
        <c:axId val="9119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1196032"/>
        <c:crosses val="autoZero"/>
        <c:auto val="1"/>
        <c:lblAlgn val="ctr"/>
        <c:lblOffset val="100"/>
        <c:noMultiLvlLbl val="0"/>
      </c:catAx>
      <c:valAx>
        <c:axId val="911960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119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1945526040015"/>
          <c:y val="3.4267036064936328E-2"/>
          <c:w val="0.70002547758453271"/>
          <c:h val="0.7552330611451346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1211648"/>
        <c:axId val="91213184"/>
      </c:barChart>
      <c:catAx>
        <c:axId val="9121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1213184"/>
        <c:crosses val="autoZero"/>
        <c:auto val="1"/>
        <c:lblAlgn val="ctr"/>
        <c:lblOffset val="100"/>
        <c:noMultiLvlLbl val="0"/>
      </c:catAx>
      <c:valAx>
        <c:axId val="9121318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121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0"/>
          <c:order val="0"/>
          <c:tx>
            <c:strRef>
              <c:f>Composite!$L$1</c:f>
              <c:strCache>
                <c:ptCount val="1"/>
                <c:pt idx="0">
                  <c:v>Pogo 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cat>
            <c:numRef>
              <c:f>Composite!$A$2:$A$138</c:f>
              <c:numCache>
                <c:formatCode>m/d/yyyy</c:formatCode>
                <c:ptCount val="13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</c:numCache>
            </c:numRef>
          </c:cat>
          <c:val>
            <c:numRef>
              <c:f>Composite!$L$2:$L$140</c:f>
              <c:numCache>
                <c:formatCode>General</c:formatCode>
                <c:ptCount val="139"/>
                <c:pt idx="0">
                  <c:v>4964</c:v>
                </c:pt>
                <c:pt idx="1">
                  <c:v>6805</c:v>
                </c:pt>
                <c:pt idx="2">
                  <c:v>7733</c:v>
                </c:pt>
                <c:pt idx="3">
                  <c:v>8378</c:v>
                </c:pt>
                <c:pt idx="4">
                  <c:v>8900</c:v>
                </c:pt>
                <c:pt idx="5">
                  <c:v>10131</c:v>
                </c:pt>
                <c:pt idx="6">
                  <c:v>11785</c:v>
                </c:pt>
                <c:pt idx="7">
                  <c:v>11668</c:v>
                </c:pt>
                <c:pt idx="8">
                  <c:v>12174</c:v>
                </c:pt>
                <c:pt idx="9">
                  <c:v>12210</c:v>
                </c:pt>
                <c:pt idx="10">
                  <c:v>13056</c:v>
                </c:pt>
                <c:pt idx="11">
                  <c:v>17239</c:v>
                </c:pt>
                <c:pt idx="12">
                  <c:v>20240</c:v>
                </c:pt>
                <c:pt idx="13">
                  <c:v>23368</c:v>
                </c:pt>
                <c:pt idx="14">
                  <c:v>24048</c:v>
                </c:pt>
                <c:pt idx="15">
                  <c:v>30912</c:v>
                </c:pt>
                <c:pt idx="16">
                  <c:v>38793</c:v>
                </c:pt>
                <c:pt idx="17">
                  <c:v>45183</c:v>
                </c:pt>
                <c:pt idx="18">
                  <c:v>44337</c:v>
                </c:pt>
                <c:pt idx="19">
                  <c:v>51430</c:v>
                </c:pt>
                <c:pt idx="20">
                  <c:v>54985</c:v>
                </c:pt>
                <c:pt idx="21">
                  <c:v>54856</c:v>
                </c:pt>
                <c:pt idx="22">
                  <c:v>58009</c:v>
                </c:pt>
                <c:pt idx="23">
                  <c:v>63640</c:v>
                </c:pt>
                <c:pt idx="24">
                  <c:v>71874</c:v>
                </c:pt>
                <c:pt idx="25">
                  <c:v>75412</c:v>
                </c:pt>
                <c:pt idx="26">
                  <c:v>78368</c:v>
                </c:pt>
                <c:pt idx="27">
                  <c:v>88853</c:v>
                </c:pt>
                <c:pt idx="28">
                  <c:v>86452</c:v>
                </c:pt>
                <c:pt idx="29">
                  <c:v>85109</c:v>
                </c:pt>
                <c:pt idx="30">
                  <c:v>85881</c:v>
                </c:pt>
                <c:pt idx="31">
                  <c:v>105096</c:v>
                </c:pt>
                <c:pt idx="32">
                  <c:v>111993</c:v>
                </c:pt>
                <c:pt idx="33">
                  <c:v>118291</c:v>
                </c:pt>
                <c:pt idx="34">
                  <c:v>133632</c:v>
                </c:pt>
                <c:pt idx="35">
                  <c:v>140122</c:v>
                </c:pt>
                <c:pt idx="36">
                  <c:v>147984</c:v>
                </c:pt>
                <c:pt idx="37">
                  <c:v>157131</c:v>
                </c:pt>
                <c:pt idx="38">
                  <c:v>169847</c:v>
                </c:pt>
                <c:pt idx="39">
                  <c:v>182090</c:v>
                </c:pt>
                <c:pt idx="40">
                  <c:v>185879</c:v>
                </c:pt>
                <c:pt idx="41">
                  <c:v>178788</c:v>
                </c:pt>
                <c:pt idx="42">
                  <c:v>176056</c:v>
                </c:pt>
                <c:pt idx="43">
                  <c:v>176792</c:v>
                </c:pt>
                <c:pt idx="44">
                  <c:v>179085</c:v>
                </c:pt>
                <c:pt idx="45">
                  <c:v>181320</c:v>
                </c:pt>
                <c:pt idx="46">
                  <c:v>186744</c:v>
                </c:pt>
                <c:pt idx="47">
                  <c:v>195574</c:v>
                </c:pt>
                <c:pt idx="48">
                  <c:v>201269</c:v>
                </c:pt>
                <c:pt idx="49">
                  <c:v>217116</c:v>
                </c:pt>
                <c:pt idx="50">
                  <c:v>225600</c:v>
                </c:pt>
                <c:pt idx="51">
                  <c:v>218115</c:v>
                </c:pt>
                <c:pt idx="52">
                  <c:v>200772</c:v>
                </c:pt>
                <c:pt idx="53">
                  <c:v>195099</c:v>
                </c:pt>
                <c:pt idx="54">
                  <c:v>236277</c:v>
                </c:pt>
                <c:pt idx="55">
                  <c:v>193122</c:v>
                </c:pt>
                <c:pt idx="56">
                  <c:v>200767</c:v>
                </c:pt>
                <c:pt idx="57">
                  <c:v>212060</c:v>
                </c:pt>
                <c:pt idx="58">
                  <c:v>214230</c:v>
                </c:pt>
                <c:pt idx="59">
                  <c:v>237258</c:v>
                </c:pt>
                <c:pt idx="60">
                  <c:v>253006</c:v>
                </c:pt>
                <c:pt idx="61">
                  <c:v>270067</c:v>
                </c:pt>
                <c:pt idx="62">
                  <c:v>263891</c:v>
                </c:pt>
                <c:pt idx="63">
                  <c:v>269482</c:v>
                </c:pt>
                <c:pt idx="64">
                  <c:v>281859</c:v>
                </c:pt>
                <c:pt idx="65">
                  <c:v>271048</c:v>
                </c:pt>
                <c:pt idx="66">
                  <c:v>266387</c:v>
                </c:pt>
                <c:pt idx="67">
                  <c:v>277702</c:v>
                </c:pt>
                <c:pt idx="68">
                  <c:v>290548</c:v>
                </c:pt>
                <c:pt idx="69">
                  <c:v>280559</c:v>
                </c:pt>
                <c:pt idx="70">
                  <c:v>292061</c:v>
                </c:pt>
                <c:pt idx="71">
                  <c:v>296731</c:v>
                </c:pt>
                <c:pt idx="72">
                  <c:v>304294</c:v>
                </c:pt>
                <c:pt idx="73">
                  <c:v>312504</c:v>
                </c:pt>
                <c:pt idx="74">
                  <c:v>308768</c:v>
                </c:pt>
                <c:pt idx="75">
                  <c:v>323462</c:v>
                </c:pt>
                <c:pt idx="76">
                  <c:v>323390</c:v>
                </c:pt>
                <c:pt idx="77">
                  <c:v>305087</c:v>
                </c:pt>
                <c:pt idx="78">
                  <c:v>296656</c:v>
                </c:pt>
                <c:pt idx="79">
                  <c:v>297640</c:v>
                </c:pt>
                <c:pt idx="80">
                  <c:v>310326</c:v>
                </c:pt>
                <c:pt idx="81">
                  <c:v>302646</c:v>
                </c:pt>
                <c:pt idx="82">
                  <c:v>331983</c:v>
                </c:pt>
                <c:pt idx="83">
                  <c:v>313030</c:v>
                </c:pt>
                <c:pt idx="84">
                  <c:v>309749</c:v>
                </c:pt>
                <c:pt idx="85">
                  <c:v>312661</c:v>
                </c:pt>
                <c:pt idx="86">
                  <c:v>307840</c:v>
                </c:pt>
                <c:pt idx="87">
                  <c:v>321590</c:v>
                </c:pt>
                <c:pt idx="88">
                  <c:v>316738</c:v>
                </c:pt>
                <c:pt idx="89">
                  <c:v>306439</c:v>
                </c:pt>
                <c:pt idx="90">
                  <c:v>317775</c:v>
                </c:pt>
                <c:pt idx="91">
                  <c:v>326921</c:v>
                </c:pt>
                <c:pt idx="92">
                  <c:v>361608</c:v>
                </c:pt>
                <c:pt idx="93">
                  <c:v>346620</c:v>
                </c:pt>
                <c:pt idx="94">
                  <c:v>354989</c:v>
                </c:pt>
                <c:pt idx="95">
                  <c:v>335669</c:v>
                </c:pt>
                <c:pt idx="96">
                  <c:v>318668</c:v>
                </c:pt>
                <c:pt idx="97">
                  <c:v>394909</c:v>
                </c:pt>
                <c:pt idx="98">
                  <c:v>326060</c:v>
                </c:pt>
                <c:pt idx="99">
                  <c:v>370000</c:v>
                </c:pt>
                <c:pt idx="100">
                  <c:v>350000</c:v>
                </c:pt>
                <c:pt idx="101">
                  <c:v>323559</c:v>
                </c:pt>
                <c:pt idx="102">
                  <c:v>336037</c:v>
                </c:pt>
                <c:pt idx="103">
                  <c:v>364203</c:v>
                </c:pt>
                <c:pt idx="104">
                  <c:v>354142</c:v>
                </c:pt>
                <c:pt idx="105">
                  <c:v>353959</c:v>
                </c:pt>
                <c:pt idx="106">
                  <c:v>358208</c:v>
                </c:pt>
                <c:pt idx="107">
                  <c:v>365953</c:v>
                </c:pt>
                <c:pt idx="108">
                  <c:v>354147</c:v>
                </c:pt>
                <c:pt idx="109">
                  <c:v>375944</c:v>
                </c:pt>
                <c:pt idx="110">
                  <c:v>394833</c:v>
                </c:pt>
                <c:pt idx="111">
                  <c:v>366327</c:v>
                </c:pt>
                <c:pt idx="112">
                  <c:v>387089</c:v>
                </c:pt>
                <c:pt idx="113">
                  <c:v>382827</c:v>
                </c:pt>
                <c:pt idx="114">
                  <c:v>359699</c:v>
                </c:pt>
                <c:pt idx="115">
                  <c:v>400000</c:v>
                </c:pt>
                <c:pt idx="116">
                  <c:v>396686</c:v>
                </c:pt>
                <c:pt idx="117">
                  <c:v>392362</c:v>
                </c:pt>
                <c:pt idx="118">
                  <c:v>391854</c:v>
                </c:pt>
                <c:pt idx="119">
                  <c:v>386827</c:v>
                </c:pt>
                <c:pt idx="120">
                  <c:v>367226</c:v>
                </c:pt>
                <c:pt idx="121">
                  <c:v>400648</c:v>
                </c:pt>
                <c:pt idx="122">
                  <c:v>388334</c:v>
                </c:pt>
                <c:pt idx="123">
                  <c:v>389012.1</c:v>
                </c:pt>
                <c:pt idx="124">
                  <c:v>381000</c:v>
                </c:pt>
                <c:pt idx="125">
                  <c:v>381000</c:v>
                </c:pt>
                <c:pt idx="126">
                  <c:v>381436</c:v>
                </c:pt>
                <c:pt idx="127">
                  <c:v>366172</c:v>
                </c:pt>
                <c:pt idx="128">
                  <c:v>376423</c:v>
                </c:pt>
                <c:pt idx="129">
                  <c:v>388318</c:v>
                </c:pt>
                <c:pt idx="130">
                  <c:v>376817</c:v>
                </c:pt>
                <c:pt idx="131">
                  <c:v>373966</c:v>
                </c:pt>
                <c:pt idx="132">
                  <c:v>345696</c:v>
                </c:pt>
                <c:pt idx="133">
                  <c:v>333183</c:v>
                </c:pt>
                <c:pt idx="134">
                  <c:v>349484</c:v>
                </c:pt>
                <c:pt idx="135">
                  <c:v>319712</c:v>
                </c:pt>
                <c:pt idx="136">
                  <c:v>325895</c:v>
                </c:pt>
                <c:pt idx="137">
                  <c:v>310214</c:v>
                </c:pt>
                <c:pt idx="138">
                  <c:v>294002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48928"/>
        <c:axId val="33150464"/>
      </c:lineChart>
      <c:dateAx>
        <c:axId val="3314892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33150464"/>
        <c:crosses val="autoZero"/>
        <c:auto val="1"/>
        <c:lblOffset val="100"/>
        <c:baseTimeUnit val="months"/>
      </c:dateAx>
      <c:valAx>
        <c:axId val="3315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4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76177701558136E-2"/>
          <c:y val="2.3809523809523808E-2"/>
          <c:w val="0.8624315549343311"/>
          <c:h val="0.921966117871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Sheet3!$B$2:$B$25</c:f>
              <c:strCache>
                <c:ptCount val="24"/>
                <c:pt idx="0">
                  <c:v>Facebook</c:v>
                </c:pt>
                <c:pt idx="1">
                  <c:v>Qzone</c:v>
                </c:pt>
                <c:pt idx="2">
                  <c:v>Habbo</c:v>
                </c:pt>
                <c:pt idx="3">
                  <c:v>MySpace</c:v>
                </c:pt>
                <c:pt idx="4">
                  <c:v>Bebo</c:v>
                </c:pt>
                <c:pt idx="5">
                  <c:v>Orkut</c:v>
                </c:pt>
                <c:pt idx="6">
                  <c:v>Friendster</c:v>
                </c:pt>
                <c:pt idx="7">
                  <c:v>Vkontakte</c:v>
                </c:pt>
                <c:pt idx="8">
                  <c:v>hi5</c:v>
                </c:pt>
                <c:pt idx="9">
                  <c:v>Twitter</c:v>
                </c:pt>
                <c:pt idx="10">
                  <c:v>LinkedIn</c:v>
                </c:pt>
                <c:pt idx="11">
                  <c:v>Tagged</c:v>
                </c:pt>
                <c:pt idx="12">
                  <c:v>Badoo</c:v>
                </c:pt>
                <c:pt idx="13">
                  <c:v>Netlog</c:v>
                </c:pt>
                <c:pt idx="14">
                  <c:v>Flixster</c:v>
                </c:pt>
                <c:pt idx="15">
                  <c:v>MyLife</c:v>
                </c:pt>
                <c:pt idx="16">
                  <c:v>Classmates.com</c:v>
                </c:pt>
                <c:pt idx="17">
                  <c:v>Odnoklassniki</c:v>
                </c:pt>
                <c:pt idx="18">
                  <c:v>Flickr</c:v>
                </c:pt>
                <c:pt idx="19">
                  <c:v>WeeWorld</c:v>
                </c:pt>
                <c:pt idx="20">
                  <c:v>Viadeo</c:v>
                </c:pt>
                <c:pt idx="21">
                  <c:v>Last.fm</c:v>
                </c:pt>
                <c:pt idx="22">
                  <c:v>MyHeritage</c:v>
                </c:pt>
                <c:pt idx="23">
                  <c:v>Xanga</c:v>
                </c:pt>
              </c:strCache>
            </c:strRef>
          </c:cat>
          <c:val>
            <c:numRef>
              <c:f>Sheet3!$C$2:$C$25</c:f>
              <c:numCache>
                <c:formatCode>#,##0</c:formatCode>
                <c:ptCount val="24"/>
                <c:pt idx="0">
                  <c:v>600000000</c:v>
                </c:pt>
                <c:pt idx="1">
                  <c:v>200000000</c:v>
                </c:pt>
                <c:pt idx="2">
                  <c:v>162000000</c:v>
                </c:pt>
                <c:pt idx="3">
                  <c:v>130000000</c:v>
                </c:pt>
                <c:pt idx="4">
                  <c:v>117000000</c:v>
                </c:pt>
                <c:pt idx="5">
                  <c:v>100000000</c:v>
                </c:pt>
                <c:pt idx="6">
                  <c:v>90000000</c:v>
                </c:pt>
                <c:pt idx="7">
                  <c:v>81500000</c:v>
                </c:pt>
                <c:pt idx="8">
                  <c:v>80000000</c:v>
                </c:pt>
                <c:pt idx="9">
                  <c:v>75000000</c:v>
                </c:pt>
                <c:pt idx="10">
                  <c:v>75000000</c:v>
                </c:pt>
                <c:pt idx="11">
                  <c:v>70000000</c:v>
                </c:pt>
                <c:pt idx="12">
                  <c:v>69000000</c:v>
                </c:pt>
                <c:pt idx="13">
                  <c:v>65126000.000000007</c:v>
                </c:pt>
                <c:pt idx="14">
                  <c:v>63000000</c:v>
                </c:pt>
                <c:pt idx="15">
                  <c:v>51000000</c:v>
                </c:pt>
                <c:pt idx="16">
                  <c:v>50000000</c:v>
                </c:pt>
                <c:pt idx="17">
                  <c:v>45000000</c:v>
                </c:pt>
                <c:pt idx="18">
                  <c:v>32000000</c:v>
                </c:pt>
                <c:pt idx="19">
                  <c:v>30000000</c:v>
                </c:pt>
                <c:pt idx="20">
                  <c:v>30000000</c:v>
                </c:pt>
                <c:pt idx="21">
                  <c:v>30000000</c:v>
                </c:pt>
                <c:pt idx="22">
                  <c:v>30000000</c:v>
                </c:pt>
                <c:pt idx="23">
                  <c:v>27000000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83590144"/>
        <c:axId val="83591936"/>
      </c:barChart>
      <c:catAx>
        <c:axId val="835901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3591936"/>
        <c:crosses val="autoZero"/>
        <c:auto val="1"/>
        <c:lblAlgn val="ctr"/>
        <c:lblOffset val="100"/>
        <c:noMultiLvlLbl val="0"/>
      </c:catAx>
      <c:valAx>
        <c:axId val="83591936"/>
        <c:scaling>
          <c:orientation val="minMax"/>
          <c:max val="6000000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8359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636608"/>
        <c:axId val="83638144"/>
      </c:barChart>
      <c:catAx>
        <c:axId val="8363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 pitchFamily="34" charset="0"/>
                <a:cs typeface="Arial" pitchFamily="34" charset="0"/>
              </a:defRPr>
            </a:pPr>
            <a:endParaRPr lang="en-US"/>
          </a:p>
        </c:txPr>
        <c:crossAx val="83638144"/>
        <c:crosses val="autoZero"/>
        <c:auto val="1"/>
        <c:lblAlgn val="ctr"/>
        <c:lblOffset val="100"/>
        <c:noMultiLvlLbl val="0"/>
      </c:catAx>
      <c:valAx>
        <c:axId val="8363814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363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666816"/>
        <c:axId val="83668352"/>
      </c:barChart>
      <c:catAx>
        <c:axId val="83666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83668352"/>
        <c:crosses val="autoZero"/>
        <c:auto val="1"/>
        <c:lblAlgn val="ctr"/>
        <c:lblOffset val="100"/>
        <c:noMultiLvlLbl val="0"/>
      </c:catAx>
      <c:valAx>
        <c:axId val="8366835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366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1704704"/>
        <c:axId val="91714688"/>
      </c:barChart>
      <c:catAx>
        <c:axId val="9170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91714688"/>
        <c:crosses val="autoZero"/>
        <c:auto val="1"/>
        <c:lblAlgn val="ctr"/>
        <c:lblOffset val="100"/>
        <c:noMultiLvlLbl val="0"/>
      </c:catAx>
      <c:valAx>
        <c:axId val="9171468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170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7459128025663459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2279936"/>
        <c:axId val="92281472"/>
      </c:barChart>
      <c:catAx>
        <c:axId val="9227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2281472"/>
        <c:crosses val="autoZero"/>
        <c:auto val="1"/>
        <c:lblAlgn val="ctr"/>
        <c:lblOffset val="100"/>
        <c:noMultiLvlLbl val="0"/>
      </c:catAx>
      <c:valAx>
        <c:axId val="9228147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227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3309015194342"/>
          <c:y val="2.5007776805677069E-2"/>
          <c:w val="0.81403790673480636"/>
          <c:h val="0.75167395742198895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2301184"/>
        <c:axId val="92302720"/>
      </c:barChart>
      <c:catAx>
        <c:axId val="9230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2302720"/>
        <c:crosses val="autoZero"/>
        <c:auto val="1"/>
        <c:lblAlgn val="ctr"/>
        <c:lblOffset val="100"/>
        <c:noMultiLvlLbl val="0"/>
      </c:catAx>
      <c:valAx>
        <c:axId val="923027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230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7564624399375"/>
          <c:y val="3.4267036064936328E-2"/>
          <c:w val="0.815139854132229"/>
          <c:h val="0.747934042966851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2318336"/>
        <c:axId val="92332416"/>
      </c:barChart>
      <c:catAx>
        <c:axId val="9231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2332416"/>
        <c:crosses val="autoZero"/>
        <c:auto val="1"/>
        <c:lblAlgn val="ctr"/>
        <c:lblOffset val="100"/>
        <c:noMultiLvlLbl val="0"/>
      </c:catAx>
      <c:valAx>
        <c:axId val="9233241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23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A30B-1F44-430C-8CCA-37437394B0B5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456F-F8BD-4A30-BA1A-404ED7F5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B0C7-C2F0-4E1B-89CA-9FFFD32CFAA9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E26D-F960-4626-9CAE-06F56E008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7560-D50E-4A8F-AB51-2FEC6A8C839F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2B3B-660B-407C-A490-6F17E440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013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1821-BAC7-45D7-A1A4-DF4163ECC5A1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80C5-8FAE-4A36-AFCB-3E4E1F49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497E-06E5-4152-A2EF-0A5727A8490C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E9CA-AAEB-47C7-AD05-AB21D881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5446-1E8D-4C3A-893E-575A2A47894F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87C-24B3-43B4-97F6-381593E7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D87F-DFA7-4A4D-B764-D9ECFC76E72F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8BB9-9D7E-40D3-B1A5-D7D4D879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9091-4ED1-4FC5-9C03-7320FD03F946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09A4-1895-4F5A-BEC1-8EA6BCF2F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3712-4427-474E-A014-135E101770CD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1911-DCCC-466D-8194-26E4EC4C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849D-43EF-4D0F-8B68-89A4E6F1DD58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8B29-02E9-418B-825D-B7522907D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D5B8-C2B2-4A1A-911E-F181B8FDBA69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61CE-3CC4-47B8-A05D-42A45F44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3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81150"/>
            <a:ext cx="822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AB27F-7B05-4AA3-AD4D-0F5E195F6B7F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4CF06-1E65-4468-AAA7-E3DA27E6C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o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hyperlink" Target="http://go.microsoft.com/fwlink/?LinkId=1861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8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18618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go.microsoft.com/fwlink/?LinkId=186191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78" y="3959954"/>
            <a:ext cx="3370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Nick Berry </a:t>
            </a:r>
            <a:r>
              <a:rPr lang="en-US" sz="2000" dirty="0" smtClean="0">
                <a:solidFill>
                  <a:schemeClr val="bg1"/>
                </a:solidFill>
              </a:rPr>
              <a:t>President, DataGenetics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278" y="3232374"/>
            <a:ext cx="376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Demographics and Affinities of </a:t>
            </a:r>
            <a:r>
              <a:rPr lang="en-US" sz="2000" dirty="0" err="1" smtClean="0">
                <a:solidFill>
                  <a:schemeClr val="bg1"/>
                </a:solidFill>
              </a:rPr>
              <a:t>FaceBook</a:t>
            </a:r>
            <a:r>
              <a:rPr lang="en-US" sz="2000" dirty="0" smtClean="0">
                <a:solidFill>
                  <a:schemeClr val="bg1"/>
                </a:solidFill>
              </a:rPr>
              <a:t> gamers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Games on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94081"/>
            <a:ext cx="2057400" cy="7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672" y="3176201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how big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811106"/>
              </p:ext>
            </p:extLst>
          </p:nvPr>
        </p:nvGraphicFramePr>
        <p:xfrm>
          <a:off x="914400" y="1187450"/>
          <a:ext cx="71628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58" y="1276350"/>
            <a:ext cx="12367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Year End Registrations (MM)</a:t>
            </a:r>
            <a:endParaRPr lang="en-US" sz="1050" dirty="0"/>
          </a:p>
        </p:txBody>
      </p:sp>
      <p:sp>
        <p:nvSpPr>
          <p:cNvPr id="15" name="Title 1"/>
          <p:cNvSpPr>
            <a:spLocks noGrp="1"/>
          </p:cNvSpPr>
          <p:nvPr/>
        </p:nvSpPr>
        <p:spPr bwMode="auto">
          <a:xfrm>
            <a:off x="457200" y="590550"/>
            <a:ext cx="8305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FaceBook</a:t>
            </a:r>
            <a:r>
              <a:rPr lang="en-US" sz="3200" dirty="0" smtClean="0"/>
              <a:t> Worldwide Registrations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8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Just how big is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1" name="Picture 3" descr="C:\Users\Nick\AppData\Local\Microsoft\Windows\Temporary Internet Files\Content.IE5\FDGFFKZB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5274"/>
            <a:ext cx="2743200" cy="2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8187" y="2038350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billion people on the planet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0925" y="2585583"/>
            <a:ext cx="437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billion people connected to the internet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91080" y="3131424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 million registered </a:t>
            </a:r>
            <a:r>
              <a:rPr lang="en-US" dirty="0" err="1" smtClean="0"/>
              <a:t>facebook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7823" y="4560130"/>
            <a:ext cx="86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30% of the connected World already has a Facebook account!</a:t>
            </a:r>
            <a:endParaRPr lang="en-US" sz="2400" dirty="0"/>
          </a:p>
        </p:txBody>
      </p:sp>
      <p:sp>
        <p:nvSpPr>
          <p:cNvPr id="5" name="Pie 4"/>
          <p:cNvSpPr/>
          <p:nvPr/>
        </p:nvSpPr>
        <p:spPr>
          <a:xfrm rot="19416638">
            <a:off x="886493" y="1463797"/>
            <a:ext cx="2466851" cy="2668856"/>
          </a:xfrm>
          <a:prstGeom prst="pie">
            <a:avLst>
              <a:gd name="adj1" fmla="val 20707239"/>
              <a:gd name="adj2" fmla="val 5838024"/>
            </a:avLst>
          </a:prstGeom>
          <a:solidFill>
            <a:srgbClr val="0070C0">
              <a:alpha val="25000"/>
            </a:srgbClr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8548"/>
            <a:ext cx="901929" cy="2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123950"/>
            <a:ext cx="89535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590550"/>
            <a:ext cx="82296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If </a:t>
            </a:r>
            <a:r>
              <a:rPr lang="en-US" dirty="0" err="1" smtClean="0"/>
              <a:t>facebook</a:t>
            </a:r>
            <a:r>
              <a:rPr lang="en-US" dirty="0" smtClean="0"/>
              <a:t> were a country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224" y="1962150"/>
            <a:ext cx="4038600" cy="1543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#1	China</a:t>
            </a:r>
          </a:p>
          <a:p>
            <a:pPr marL="0" indent="0">
              <a:buNone/>
            </a:pPr>
            <a:r>
              <a:rPr lang="en-US" dirty="0" smtClean="0"/>
              <a:t>#2	India</a:t>
            </a:r>
          </a:p>
          <a:p>
            <a:pPr marL="0" indent="0">
              <a:buNone/>
            </a:pPr>
            <a:r>
              <a:rPr lang="en-US" dirty="0" smtClean="0"/>
              <a:t>#3	</a:t>
            </a:r>
            <a:r>
              <a:rPr lang="en-US" dirty="0" err="1" smtClean="0">
                <a:solidFill>
                  <a:srgbClr val="0070C0"/>
                </a:solidFill>
              </a:rPr>
              <a:t>facebook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00550"/>
            <a:ext cx="8705849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… it would the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largest in the World.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74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42950"/>
            <a:ext cx="7315200" cy="1428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most popular Windows application of all time?</a:t>
            </a:r>
            <a:endParaRPr lang="en-US" sz="3200" dirty="0"/>
          </a:p>
        </p:txBody>
      </p:sp>
      <p:pic>
        <p:nvPicPr>
          <p:cNvPr id="6146" name="Picture 2" descr="http://www.bruceongames.com/wp-content/uploads/2008/07/solitaire-for-wind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2266949"/>
            <a:ext cx="3238500" cy="23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5171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 of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on traditional Casual Gaming web sites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87660"/>
              </p:ext>
            </p:extLst>
          </p:nvPr>
        </p:nvGraphicFramePr>
        <p:xfrm>
          <a:off x="792480" y="1110049"/>
          <a:ext cx="7818120" cy="375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Play card games, board games, bingo, trivia games, arcade games, puzzle games, and word games for FREE!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1302466"/>
            <a:ext cx="927100" cy="2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4878" y="2672132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Population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86255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courtesy of </a:t>
            </a:r>
            <a:endParaRPr lang="en-US" sz="1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4" y="4784228"/>
            <a:ext cx="604837" cy="41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37106" y="2346960"/>
            <a:ext cx="2390614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facebook</a:t>
            </a:r>
            <a:r>
              <a:rPr lang="en-US" dirty="0" smtClean="0"/>
              <a:t> grows as a gaming platform, traditional game-only based portals starts to decline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love to play games!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779270"/>
            <a:ext cx="8625840" cy="2777490"/>
          </a:xfrm>
        </p:spPr>
        <p:txBody>
          <a:bodyPr/>
          <a:lstStyle/>
          <a:p>
            <a:r>
              <a:rPr lang="en-US" sz="2100" dirty="0" smtClean="0"/>
              <a:t>Decline in traditional web portals is </a:t>
            </a:r>
            <a:r>
              <a:rPr lang="en-US" sz="2100" b="1" u="sng" dirty="0" smtClean="0">
                <a:solidFill>
                  <a:srgbClr val="9F1D71"/>
                </a:solidFill>
              </a:rPr>
              <a:t>not</a:t>
            </a:r>
            <a:r>
              <a:rPr lang="en-US" sz="2100" dirty="0" smtClean="0">
                <a:solidFill>
                  <a:srgbClr val="9F1D71"/>
                </a:solidFill>
              </a:rPr>
              <a:t> </a:t>
            </a:r>
            <a:r>
              <a:rPr lang="en-US" sz="2100" dirty="0" smtClean="0"/>
              <a:t>a decline in people playing games.</a:t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2100" dirty="0" smtClean="0"/>
              <a:t>People are getting their gaming entertainment through other platforms.</a:t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2100" dirty="0" smtClean="0"/>
              <a:t>Put a device in front of someone and they will want to play a game on it!</a:t>
            </a:r>
          </a:p>
          <a:p>
            <a:endParaRPr lang="en-US" sz="2100" dirty="0" smtClean="0"/>
          </a:p>
          <a:p>
            <a:r>
              <a:rPr lang="en-US" sz="2100" dirty="0" smtClean="0"/>
              <a:t>Over </a:t>
            </a:r>
            <a:r>
              <a:rPr lang="en-US" sz="2100" dirty="0"/>
              <a:t>half of </a:t>
            </a:r>
            <a:r>
              <a:rPr lang="en-US" sz="2100" dirty="0" err="1"/>
              <a:t>facebook</a:t>
            </a:r>
            <a:r>
              <a:rPr lang="en-US" sz="2100" dirty="0"/>
              <a:t> users go there for “entertainment”.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3271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90550"/>
            <a:ext cx="640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Worldwide Registrations – Social Networks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697375"/>
              </p:ext>
            </p:extLst>
          </p:nvPr>
        </p:nvGraphicFramePr>
        <p:xfrm>
          <a:off x="228600" y="1189970"/>
          <a:ext cx="8839200" cy="389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"/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"/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facebook</a:t>
            </a:r>
            <a:r>
              <a:rPr lang="en-US" sz="4000" dirty="0" smtClean="0"/>
              <a:t> gaming is big business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7437" y="1781453"/>
            <a:ext cx="3554084" cy="1081135"/>
            <a:chOff x="560716" y="1373270"/>
            <a:chExt cx="4800600" cy="1474207"/>
          </a:xfrm>
        </p:grpSpPr>
        <p:sp>
          <p:nvSpPr>
            <p:cNvPr id="4" name="Rectangle 3"/>
            <p:cNvSpPr/>
            <p:nvPr/>
          </p:nvSpPr>
          <p:spPr>
            <a:xfrm>
              <a:off x="560716" y="1966157"/>
              <a:ext cx="4800600" cy="881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“Disney </a:t>
              </a:r>
              <a:r>
                <a:rPr lang="en-US" dirty="0"/>
                <a:t>Buys </a:t>
              </a:r>
              <a:r>
                <a:rPr lang="en-US" dirty="0" err="1"/>
                <a:t>Playdom</a:t>
              </a:r>
              <a:r>
                <a:rPr lang="en-US" dirty="0"/>
                <a:t> in $763 Million </a:t>
              </a:r>
              <a:r>
                <a:rPr lang="en-US" dirty="0" smtClean="0"/>
                <a:t>Deal”</a:t>
              </a:r>
              <a:endParaRPr lang="en-US" dirty="0">
                <a:effectLst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15" y="1373270"/>
              <a:ext cx="3705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724400" y="2539422"/>
            <a:ext cx="3962400" cy="1037506"/>
            <a:chOff x="3835879" y="3048000"/>
            <a:chExt cx="4800600" cy="1313675"/>
          </a:xfrm>
        </p:grpSpPr>
        <p:sp>
          <p:nvSpPr>
            <p:cNvPr id="10" name="Rectangle 9"/>
            <p:cNvSpPr/>
            <p:nvPr/>
          </p:nvSpPr>
          <p:spPr>
            <a:xfrm>
              <a:off x="3835879" y="3543300"/>
              <a:ext cx="4800600" cy="81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“EA </a:t>
              </a:r>
              <a:r>
                <a:rPr lang="en-US" dirty="0"/>
                <a:t>Buys </a:t>
              </a:r>
              <a:r>
                <a:rPr lang="en-US" dirty="0" err="1"/>
                <a:t>Playfish</a:t>
              </a:r>
              <a:r>
                <a:rPr lang="en-US" dirty="0"/>
                <a:t> For $300 Million, Plus a $100 Million </a:t>
              </a:r>
              <a:r>
                <a:rPr lang="en-US" dirty="0" err="1"/>
                <a:t>Earnout</a:t>
              </a:r>
              <a:r>
                <a:rPr lang="en-US" dirty="0" smtClean="0"/>
                <a:t>.”</a:t>
              </a:r>
              <a:endParaRPr lang="en-US" dirty="0">
                <a:effectLst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54" y="3048000"/>
              <a:ext cx="2381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72341" y="3867150"/>
            <a:ext cx="5050521" cy="771545"/>
            <a:chOff x="675016" y="4684128"/>
            <a:chExt cx="5597021" cy="1000268"/>
          </a:xfrm>
        </p:grpSpPr>
        <p:sp>
          <p:nvSpPr>
            <p:cNvPr id="9" name="Rectangle 8"/>
            <p:cNvSpPr/>
            <p:nvPr/>
          </p:nvSpPr>
          <p:spPr>
            <a:xfrm>
              <a:off x="675016" y="4953001"/>
              <a:ext cx="5597021" cy="73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Zynga</a:t>
              </a:r>
              <a:r>
                <a:rPr lang="en-US" dirty="0" smtClean="0"/>
                <a:t> </a:t>
              </a:r>
              <a:r>
                <a:rPr lang="en-US" dirty="0"/>
                <a:t>Issues Shares </a:t>
              </a:r>
              <a:r>
                <a:rPr lang="en-US" dirty="0" smtClean="0"/>
                <a:t>at a $</a:t>
              </a:r>
              <a:r>
                <a:rPr lang="en-US" dirty="0"/>
                <a:t>4 Billion </a:t>
              </a:r>
              <a:r>
                <a:rPr lang="en-US" dirty="0" smtClean="0"/>
                <a:t>Valuation”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76" y="4684128"/>
              <a:ext cx="1866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16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" y="457200"/>
            <a:ext cx="8229600" cy="8572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352550"/>
            <a:ext cx="8229600" cy="3013075"/>
          </a:xfrm>
        </p:spPr>
        <p:txBody>
          <a:bodyPr/>
          <a:lstStyle/>
          <a:p>
            <a:r>
              <a:rPr lang="en-US" dirty="0" smtClean="0"/>
              <a:t>Brief overview of PC Casual Game Market</a:t>
            </a:r>
          </a:p>
          <a:p>
            <a:r>
              <a:rPr lang="en-US" dirty="0" smtClean="0"/>
              <a:t>Where does the revenue come from?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Deep dive into demographics</a:t>
            </a:r>
          </a:p>
          <a:p>
            <a:r>
              <a:rPr lang="en-US" dirty="0" smtClean="0"/>
              <a:t>Case Study</a:t>
            </a:r>
          </a:p>
          <a:p>
            <a:r>
              <a:rPr lang="en-US" dirty="0" smtClean="0"/>
              <a:t>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8382000" cy="857250"/>
          </a:xfrm>
        </p:spPr>
        <p:txBody>
          <a:bodyPr/>
          <a:lstStyle/>
          <a:p>
            <a:r>
              <a:rPr lang="en-US" dirty="0" smtClean="0"/>
              <a:t>Example of top </a:t>
            </a:r>
            <a:r>
              <a:rPr lang="en-US" dirty="0" err="1" smtClean="0"/>
              <a:t>facebook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038350"/>
            <a:ext cx="51816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Peaked at 84 </a:t>
            </a:r>
            <a:r>
              <a:rPr lang="en-US" sz="1600" dirty="0" smtClean="0"/>
              <a:t>MM</a:t>
            </a:r>
            <a:r>
              <a:rPr lang="en-US" sz="2000" dirty="0" smtClean="0"/>
              <a:t> </a:t>
            </a:r>
            <a:r>
              <a:rPr lang="en-US" sz="2000" i="1" dirty="0" smtClean="0"/>
              <a:t>Monthly Active Users</a:t>
            </a:r>
            <a:r>
              <a:rPr lang="en-US" sz="2000" dirty="0" smtClean="0"/>
              <a:t> (MAU).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32 </a:t>
            </a:r>
            <a:r>
              <a:rPr lang="en-US" sz="1600" dirty="0" smtClean="0"/>
              <a:t>MM</a:t>
            </a:r>
            <a:r>
              <a:rPr lang="en-US" sz="2000" dirty="0" smtClean="0"/>
              <a:t> distinct people used the application at least once a day (DAU).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Close to 40% of all their users visit the application every single day!</a:t>
            </a:r>
            <a:endParaRPr lang="en-US" sz="2000" dirty="0"/>
          </a:p>
        </p:txBody>
      </p:sp>
      <p:pic>
        <p:nvPicPr>
          <p:cNvPr id="4" name="Picture 6" descr="http://www.gamepron.com/imagery/2010/01/FarmVill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90750"/>
            <a:ext cx="253695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Farmville - MAU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3550"/>
            <a:ext cx="83058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MAU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87058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DAU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57350"/>
            <a:ext cx="86677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Engagement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250"/>
            <a:ext cx="8686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1550"/>
            <a:ext cx="5486400" cy="3757613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7975" y="590550"/>
            <a:ext cx="8229600" cy="628650"/>
          </a:xfrm>
        </p:spPr>
        <p:txBody>
          <a:bodyPr/>
          <a:lstStyle/>
          <a:p>
            <a:pPr algn="l"/>
            <a:r>
              <a:rPr lang="en-US" sz="4000" dirty="0" smtClean="0"/>
              <a:t>Where in the World?</a:t>
            </a:r>
            <a:endParaRPr lang="en-US" sz="4000" dirty="0"/>
          </a:p>
        </p:txBody>
      </p:sp>
      <p:pic>
        <p:nvPicPr>
          <p:cNvPr id="7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4015740"/>
            <a:ext cx="1828800" cy="488840"/>
          </a:xfrm>
          <a:prstGeom prst="rect">
            <a:avLst/>
          </a:prstGeom>
          <a:noFill/>
          <a:effectLst>
            <a:reflection blurRad="6350" stA="50000" endA="300" endPos="81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38150"/>
            <a:ext cx="8229600" cy="514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 25 countries on </a:t>
            </a:r>
            <a:r>
              <a:rPr lang="en-US" sz="3200" dirty="0" err="1" smtClean="0"/>
              <a:t>facebook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73118"/>
            <a:ext cx="4607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25 countries account for 79% of all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 registered accounts.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6961" y="4881890"/>
            <a:ext cx="3679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After Venezuela, no country accounts for more than 1%.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" y="971550"/>
            <a:ext cx="7391401" cy="379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2" y="1286844"/>
            <a:ext cx="21296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67" y="1286844"/>
            <a:ext cx="216443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1" y="1286844"/>
            <a:ext cx="217632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80" y="1286844"/>
            <a:ext cx="21613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5245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Gender breakdown of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users Worldwide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9400" y="4092511"/>
            <a:ext cx="8724900" cy="569543"/>
            <a:chOff x="203200" y="4602040"/>
            <a:chExt cx="8724900" cy="759392"/>
          </a:xfrm>
        </p:grpSpPr>
        <p:sp>
          <p:nvSpPr>
            <p:cNvPr id="4" name="Left-Right Arrow 3"/>
            <p:cNvSpPr/>
            <p:nvPr/>
          </p:nvSpPr>
          <p:spPr>
            <a:xfrm>
              <a:off x="203200" y="4995424"/>
              <a:ext cx="8724900" cy="366008"/>
            </a:xfrm>
            <a:prstGeom prst="leftRightArrow">
              <a:avLst/>
            </a:prstGeom>
            <a:gradFill flip="none" rotWithShape="1">
              <a:gsLst>
                <a:gs pos="0">
                  <a:srgbClr val="FA66D0"/>
                </a:gs>
                <a:gs pos="50000">
                  <a:schemeClr val="bg1"/>
                </a:gs>
                <a:gs pos="100000">
                  <a:srgbClr val="0070C0"/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84922" y="4603020"/>
              <a:ext cx="1885644" cy="492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 dominant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313" y="4602040"/>
              <a:ext cx="1653017" cy="492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 dominant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 flipV="1">
            <a:off x="152401" y="-274320"/>
            <a:ext cx="2258566" cy="10858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609600" y="4453363"/>
            <a:ext cx="0" cy="142875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342844" y="-284085"/>
            <a:ext cx="2335187" cy="110966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5398" y="-284086"/>
            <a:ext cx="2361581" cy="11834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552" y="467494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India 70.7%</a:t>
            </a:r>
            <a:r>
              <a:rPr lang="en-US" dirty="0" smtClean="0"/>
              <a:t>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55767" y="4705718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Indonesia 59.5% male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29605" y="470571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UK 48.3% male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878156" y="-291466"/>
            <a:ext cx="2220133" cy="12572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75399" y="-284086"/>
            <a:ext cx="2278956" cy="11834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47359" y="4705717"/>
            <a:ext cx="154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USA 44.3% 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49213E-7 L -0.00261 0.44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2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6667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44815 L -0.00572 1.102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31256E-7 L -0.00087 0.39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5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54 L 0.4257 -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39104 L -0.00121 1.111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90898E-6 L -0.00035 0.720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0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031 L 0.68681 -0.000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72068 L -0.00156 1.138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089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81 -0.00031 L 0.92014 -0.0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7525E-6 L 0.00104 0.70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5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7003 L 0.00052 1.148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24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014 -0.00031 L 1.12639 -0.000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4" grpId="0"/>
      <p:bldP spid="20" grpId="0"/>
      <p:bldP spid="21" grpId="0"/>
      <p:bldP spid="25" grpId="0" animBg="1"/>
      <p:bldP spid="25" grpId="1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7" y="533936"/>
            <a:ext cx="7290992" cy="972308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0000"/>
                    </a14:imgEffect>
                    <a14:imgEffect>
                      <a14:brightnessContrast bright="51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3" y="585904"/>
            <a:ext cx="8735616" cy="43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3" y="585904"/>
            <a:ext cx="8735616" cy="43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52260" y="789828"/>
            <a:ext cx="767916" cy="3954053"/>
            <a:chOff x="3400425" y="990600"/>
            <a:chExt cx="866775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00425" y="2918395"/>
              <a:ext cx="5778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30681" y="620551"/>
            <a:ext cx="74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871" y="4574604"/>
            <a:ext cx="79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65+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50289" y="789828"/>
            <a:ext cx="2638090" cy="415328"/>
            <a:chOff x="5181600" y="990600"/>
            <a:chExt cx="2977706" cy="48824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52936" y="1080852"/>
              <a:ext cx="1006370" cy="397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1384" y="790712"/>
            <a:ext cx="2565350" cy="404954"/>
            <a:chOff x="914400" y="990600"/>
            <a:chExt cx="2895600" cy="476045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25908" y="1068657"/>
              <a:ext cx="724108" cy="397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0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Casual Game Universe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4702" y="1618392"/>
            <a:ext cx="4817838" cy="2286000"/>
            <a:chOff x="696282" y="1073115"/>
            <a:chExt cx="4817838" cy="3048000"/>
          </a:xfrm>
        </p:grpSpPr>
        <p:sp>
          <p:nvSpPr>
            <p:cNvPr id="6" name="Oval 5"/>
            <p:cNvSpPr/>
            <p:nvPr/>
          </p:nvSpPr>
          <p:spPr>
            <a:xfrm>
              <a:off x="696282" y="1073115"/>
              <a:ext cx="4817838" cy="3048000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9555" y="1220894"/>
              <a:ext cx="61196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Web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01633" y="1423823"/>
            <a:ext cx="5156568" cy="2681314"/>
            <a:chOff x="2279410" y="1073115"/>
            <a:chExt cx="5842367" cy="3575085"/>
          </a:xfrm>
        </p:grpSpPr>
        <p:sp>
          <p:nvSpPr>
            <p:cNvPr id="9" name="Oval 8"/>
            <p:cNvSpPr/>
            <p:nvPr/>
          </p:nvSpPr>
          <p:spPr>
            <a:xfrm>
              <a:off x="2279410" y="1073115"/>
              <a:ext cx="5669700" cy="3575085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1910" y="4088753"/>
              <a:ext cx="11498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Download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1414" y="2883592"/>
            <a:ext cx="3023679" cy="2038690"/>
            <a:chOff x="1116560" y="3585473"/>
            <a:chExt cx="4333560" cy="2429544"/>
          </a:xfrm>
        </p:grpSpPr>
        <p:sp>
          <p:nvSpPr>
            <p:cNvPr id="12" name="Oval 11"/>
            <p:cNvSpPr/>
            <p:nvPr/>
          </p:nvSpPr>
          <p:spPr>
            <a:xfrm>
              <a:off x="1178103" y="3585473"/>
              <a:ext cx="4272017" cy="2277828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6560" y="5659271"/>
              <a:ext cx="1458986" cy="35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Social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4" name="Picture 2" descr="http://zone.msn.com/images/v12/en-us/Theme1/headerupdate/msn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00" y="2559178"/>
            <a:ext cx="876300" cy="2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155575" y="-125016"/>
            <a:ext cx="1143000" cy="2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307975" y="-10716"/>
            <a:ext cx="1143000" cy="2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8" descr="http://www.jynxgraphix.com/downloads/image/pogo310x9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49" y="2305739"/>
            <a:ext cx="939710" cy="2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kittywompus.com/macadamia/20090430/big-fish-games-logo-trans_rgb_on_light1-300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79" y="2750015"/>
            <a:ext cx="634522" cy="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23" y="1985720"/>
            <a:ext cx="1130940" cy="32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30" y="2643982"/>
            <a:ext cx="1002007" cy="47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6" y="2323889"/>
            <a:ext cx="755982" cy="47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63" y="1933458"/>
            <a:ext cx="798873" cy="2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18" descr="data:image/jpg;base64,/9j/4AAQSkZJRgABAQAAAQABAAD/2wCEAAkGBhQQERQUDxMQExUVGCIZFBcXGR8fHxscGR0gGxgcJh4fJyoqHCUkJR4bIDAsIycqOCwtGyMxNTAqNyorLCoBCQoKDgwOGg8PGTMiHyUxMDA1NTU1NSsqNjA1MjQ1LykvMCk1LzUpNCs1Ly4zLCw1KSwsNCwsLC8vKSwsLCktLv/AABEIAD8AoAMBIgACEQEDEQH/xAAcAAEAAgIDAQAAAAAAAAAAAAAABgcEBQIDCAH/xAA6EAABAwIDAgsGBgMBAQAAAAABAgMEABEFEiEGMQcTFyIyQVFSkZTSFDNhcYGhFSRCdLPRVHKxNAj/xAAZAQEBAQEBAQAAAAAAAAAAAAAAAQIDBAb/xAAsEQABAwIFAQcFAQAAAAAAAAABAAIRIUEDBBIxURMUYXGBkbHBIjJC0eEF/9oADAMBAAIRAxEAPwC8aUpREpSlESlKURKUpREpSlESlKURKUpRFoto9rG4a2GcqnH5K8jLY0v3lE/pSL6nWvm2WLvxIypEZDTvFc51tRIKkDpZVbgRv1BqB8NhMWThk8leRl0pWEGyiDZenzCVCo3tdw+olNOx2oYW04kpJdXY67jZPYbHf1URXXs1tA3PjNSGb5XBex3g7iD8Qa2dVbwB7SsOQExUrAfaKlKQdCUk6KHaO3sq0qIlKUoiUpSiJSlKIlKUoiUpSiJSlKIlKUoiUpSiKnv/AKRUv2SMB7vjjm/2ynL9s1efa9UbaYymSp6CcPenNISgyC0tOZsuXKLJOpUAknQ1512vwRiK6ExnXlpULlLzRbWixtlUDoT8U6URZ/BQpwYvD4nNfjOdbuWOf6WvXravGGzu0j+HvB6IsIcAKbkA6K0OhqebIcO8qJdMpJlIUrMVKWc4uNwJ0t12tRF6TpWn2V2qYxKOl+Kq6TooHpJUN6SOo1uKIoZyltgJKmgjMkLAXIYSrKoXSSkruLgg185Tme615qP66pbbD3zX7Zj+FFSTZ/YmC/hy5jjssFoHjUpCbZh2XGo1HXXjGK4mAvoXZDAZhte6/id/NWLynM91rzUf105Tme615qP66rhvYuE3hyJUx2U04tJyt83nq6sqbXy7tT/VdULYqKxCbl4m8+kPe5bZAzEbwSVXG7Wr1HrPY8t37xsanuqrM5Tme615qP66cpzPda81H9dVltBsPHRFamw3XnIylAOBYGdNzYnSw+FrVtNouC1huGp+E884tKEu5F21bVfWwHz8DTXiKdkytKmpjY78GtFOeU5nuteaj+unKcz3WvNR/XVYY7spDbw9mTHclKcfUEtpWE2uOnew+dqzMQ2KgYeGkYk/K49xOZQYCcqAe24N9b7t9t1Oo9XsWWO0zURBmm97Kw+U5nuteaj+unKcz3WvNR/XVYYlsjDaxJmMHnlMuJTz0lJVmVu3C1t3VW+f4NcPEz2L2mWH1JzJuElJ0J3gfCqHvKjsplWwTNROx29VMeU5nuteaj+unKcz3WvNR/XVe7K8HUeQ/KjSHnw7HWRdsJCVIGl9Qdb30rtw7YjDZSXfZ35udttSwHEpAUE6Eg21F+yge9HZXKgkVpFjfa6nvKcz3WvNR/XTlOa7rXmo/rqr8H2MjogibiTryG3FZWkMgZlb9ecCOo+G+unajZ6E3DakwXn18YspKXCm6QBrcADW9Z6r4lbGRy5dpE7xMGJ4mVI4W0L7IcLT8Jt2Q8t2U9xzC1W6LKEJKwLJFgSr42FavaaAnEUD2ycXloB4k8ZEQElVt+VZJGgpsNwfMTGkOSnXWy84pDKUW52ROZRuQfj4Vj7LbDsumd7c462mH0ii28FWbeD2C3zq9R9Fk5LKguEmnceYpWtVC+Tl7/Jw3zTf905OXv8AJw3zTf8AdWmODfDbxQZE0e1i7NwjsvrppWHhfB/BcTMLr0tJhrUHLBPRF8pFxqbA9la1vXPsuViZPoeY91w4KXfwcP8AHux3eNKbJblMZRlvrzlA36vlVgcpbZCiloLypKyESGFKypF1EJC7mwBNVvK2OgLhSJEV6YVsoCwl1ITcKNgd2o+INR3Y/wB87+2f/hXWDiuBhdh/n4DmOc2acyPlNsPfNftmP4UVZfBxBdbwZ9XEB0rJW02vcsAC30uPtUDxWCxKLbgmMt2ZaQUqbduFIbSlXRQQdR1GuDWH5UhKcUQlI0AAkAeGSubTpcSvZigYuC3DmIixt4KY7V4A5jGHsT2kFLyUWcb6lJSTzk/c/I/Cm0eHrxTCYJgpDqmdHEJIzJOUJIt8CKhyMPypypxRATa2UCRa3ZbJXGLhQauWsTabJ35EyE38EVdU+feshmmId9pkUOxsVLdoG/w/AkQ5BSJDy83F31AzZiT4DxrbYxIcgSMPkOI/LmOmPIO8c65sflv8arqTgyXTd3EmVntUmQT4lFcnsJStISvE2lJG4KTIIH0KKa+FOkw/c7ckmhvxxCm3CFh6IEWClBzNokqWn/U84Cs3a3Bly8QjS2I7c2MtsJIvzd5uT8gq/wBKrt/CUuABzE2lgbgpMggdWl0aV2RoHFDK1iqEDsSJAHgEULptRRuEGgEP+oTY38FNNqtnUNYpBaiRmWwVhd0HnEC2a46gPvUrmykpxUtqZabddY/KySm6ipI5yTfs31Ty8MClhasUbKxuWRIzeOS9fV4ddSVHFEFSeioiRcX32OTStB8bD2WHZcPADn7AjY+v8U94McDlMzZypKSVgZVqJvmWef8AW4IP1rrm7ISZ4zTW/Y0RmVhPFW55zFXR/SLfeoQIZuT+KpurVR/M3J3a8zXsoqISLHFkkHf/AOn0VNQiPlaLD1DiBwBp+JpAspW9FViOCREw0h5yOsca0CLi1xu+OnjWTtfssgYcwWoDDMl5aUKSDzkKVuA7b/8AKg0XCEtElrEmmyd5QmQn/iK7XoRXlz4qlWU3Tm9oNj2i6NDU1CKj2W9EOGl9ASdnXseVYsri8PcwyOuM+44gWZWhywzr94Cn9Vr9fUaifCts061OK2kq4uURax0Lh0KT8Sdde2tI9h+dSVLxRClJ6KlCQSn5Eo0+lfZEHjLcZiqF2NxmEg2PaLo0o52oR+lMFgwnh+qxmhrJnyUt4S8DfRAhLyEezoyukHoE2A+/ZXZwUQH/AGGc4lsLLoAaC9QtSQq4IO/Ujf21DX8O4wZXMUQsHeFCQR4FFGcOyCyMUQkdiRIA8AimoatXyqWTgdIuvOx5lSzazZiRJYkTJiFReJZQltpJBCinQ3tuTc6CoPsf7539s/8AwrrNdgZwUrxVCgd4IkEH6FFcsKgsRS44ZjLl2XUBKW3blS21JT0kADU9ZrJqZXRh04TmEzxAI8qr/9k="/>
          <p:cNvSpPr>
            <a:spLocks noChangeAspect="1" noChangeArrowheads="1"/>
          </p:cNvSpPr>
          <p:nvPr/>
        </p:nvSpPr>
        <p:spPr bwMode="auto">
          <a:xfrm>
            <a:off x="155575" y="-210741"/>
            <a:ext cx="1524000" cy="4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0" descr="http://www.geekosystem.com/wp-content/uploads/2010/07/kongregate-gamesto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36" y="1913892"/>
            <a:ext cx="1224885" cy="3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18" y="3123203"/>
            <a:ext cx="375616" cy="32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5" y="2969026"/>
            <a:ext cx="1517853" cy="19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4" descr="http://cdn.trak.in/wp-content/uploads/2009/11/Zynga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46" y="4134544"/>
            <a:ext cx="1189403" cy="3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http://www.gamasutra.com/db_area/images/news2001/29353/playdo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16" y="3904392"/>
            <a:ext cx="468705" cy="4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25979" y="4705350"/>
            <a:ext cx="43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different players in many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7" y="533936"/>
            <a:ext cx="7290992" cy="972308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0000"/>
                    </a14:imgEffect>
                    <a14:imgEffect>
                      <a14:brightnessContrast bright="51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3" y="585904"/>
            <a:ext cx="8735616" cy="43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3" y="585904"/>
            <a:ext cx="8735616" cy="43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09600" y="1028700"/>
            <a:ext cx="8001000" cy="514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828801" y="4668143"/>
            <a:ext cx="6781799" cy="1723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2925" y="1645772"/>
            <a:ext cx="1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455" y="3953217"/>
            <a:ext cx="230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391025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2" y="1089085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85850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1458 0.2659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32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1406 0.2652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19599"/>
            <a:ext cx="8229600" cy="657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1550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971550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971550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71549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 0.18218 C 0 0.26435 -0.12656 0.36597 -0.22934 0.36597 L -0.45833 0.36597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9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3.33333E-6 0.18171 C 3.33333E-6 0.26412 -0.05712 0.36597 -0.1033 0.36597 L -0.20625 0.36597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0.18287 C 0.00017 0.26458 0.0158 0.36597 0.02899 0.36597 L 0.05833 0.36597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3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7225"/>
            <a:ext cx="8229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Countries … Different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4375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08984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21924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49" y="721923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5" y="731628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08984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08984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08983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08983"/>
            <a:ext cx="3162300" cy="18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4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14328 C -0.00035 0.20833 -0.13559 0.28819 -0.24514 0.28819 L -0.48958 0.28819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14236 C 0 0.20695 -0.06649 0.28681 -0.12031 0.28681 L -0.23958 0.28681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9 L 4.44444E-6 0.14259 C 4.44444E-6 0.20695 0.00277 0.28681 0.00538 0.28681 L 0.01111 0.28681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3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4306 C -1.66667E-6 0.20718 0.07274 0.28681 0.13351 0.28681 L 0.26771 0.28681 " pathEditMode="relative" rAng="5400000" ptsTypes="FfFF">
                                      <p:cBhvr>
                                        <p:cTn id="5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0018 0.23819 C -0.00018 0.34583 -0.13577 0.47824 -0.24566 0.47824 L -0.49045 0.47824 " pathEditMode="relative" rAng="5400000" ptsTypes="FfFF">
                                      <p:cBhvr>
                                        <p:cTn id="7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9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-0.00018 0.23865 C -0.00018 0.34606 -0.06667 0.47824 -0.12049 0.47824 L -0.24045 0.47824 " pathEditMode="relative" rAng="5400000" ptsTypes="FfFF">
                                      <p:cBhvr>
                                        <p:cTn id="8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2391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0.00017 0.23819 C 0.00017 0.34537 0.00243 0.47824 0.00451 0.47824 L 0.00955 0.47824 " pathEditMode="relative" rAng="5400000" ptsTypes="FfFF">
                                      <p:cBhvr>
                                        <p:cTn id="9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39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2375 C -3.33333E-6 0.34514 0.07257 0.47778 0.1323 0.47778 L 0.26667 0.47778 " pathEditMode="relative" rAng="5400000" ptsTypes="FfFF">
                                      <p:cBhvr>
                                        <p:cTn id="1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Games and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642746"/>
            <a:ext cx="8754237" cy="442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5350" y="3657600"/>
            <a:ext cx="3362325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Bejeweled Blitz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70" y="5172075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Call of Duty 4</a:t>
            </a:r>
          </a:p>
          <a:p>
            <a:pPr algn="r"/>
            <a:r>
              <a:rPr lang="en-US" sz="1400" dirty="0"/>
              <a:t>Tetris</a:t>
            </a:r>
          </a:p>
          <a:p>
            <a:pPr algn="r"/>
            <a:r>
              <a:rPr lang="en-US" sz="1400" dirty="0"/>
              <a:t>Country and Rock</a:t>
            </a:r>
          </a:p>
          <a:p>
            <a:pPr algn="r"/>
            <a:r>
              <a:rPr lang="en-US" sz="1400" dirty="0"/>
              <a:t>Fishing</a:t>
            </a:r>
          </a:p>
          <a:p>
            <a:pPr algn="r"/>
            <a:r>
              <a:rPr lang="en-US" sz="1400" dirty="0"/>
              <a:t>Hunting</a:t>
            </a:r>
          </a:p>
          <a:p>
            <a:pPr algn="r"/>
            <a:r>
              <a:rPr lang="en-US" sz="1400" dirty="0"/>
              <a:t>NASCAR</a:t>
            </a:r>
          </a:p>
          <a:p>
            <a:pPr algn="r"/>
            <a:r>
              <a:rPr lang="en-US" sz="1400" dirty="0"/>
              <a:t>Black Eyed Peas</a:t>
            </a:r>
          </a:p>
          <a:p>
            <a:pPr algn="r"/>
            <a:r>
              <a:rPr lang="en-US" sz="1400" dirty="0"/>
              <a:t>Star Trek</a:t>
            </a:r>
          </a:p>
          <a:p>
            <a:pPr algn="r"/>
            <a:r>
              <a:rPr lang="en-US" sz="1400" dirty="0"/>
              <a:t>Star Wars</a:t>
            </a:r>
          </a:p>
          <a:p>
            <a:pPr algn="r"/>
            <a:r>
              <a:rPr lang="en-US" sz="1400" dirty="0" err="1"/>
              <a:t>Yoville</a:t>
            </a:r>
            <a:endParaRPr lang="en-US" sz="1400" dirty="0"/>
          </a:p>
          <a:p>
            <a:pPr algn="r"/>
            <a:r>
              <a:rPr lang="en-US" sz="1400" dirty="0"/>
              <a:t>Texas </a:t>
            </a:r>
            <a:r>
              <a:rPr lang="en-US" sz="1400" dirty="0" err="1"/>
              <a:t>Holdem</a:t>
            </a:r>
            <a:r>
              <a:rPr lang="en-US" sz="1400" dirty="0"/>
              <a:t> Poker</a:t>
            </a:r>
          </a:p>
          <a:p>
            <a:pPr algn="r"/>
            <a:r>
              <a:rPr lang="en-US" sz="1400" dirty="0" err="1"/>
              <a:t>Warstorm</a:t>
            </a:r>
            <a:endParaRPr lang="en-US" sz="1400" dirty="0"/>
          </a:p>
          <a:p>
            <a:pPr algn="r"/>
            <a:r>
              <a:rPr lang="en-US" sz="1400" dirty="0"/>
              <a:t>Happy Island</a:t>
            </a:r>
          </a:p>
          <a:p>
            <a:pPr algn="r"/>
            <a:r>
              <a:rPr lang="en-US" sz="1400" dirty="0"/>
              <a:t>Pet Society</a:t>
            </a:r>
          </a:p>
          <a:p>
            <a:pPr algn="r"/>
            <a:r>
              <a:rPr lang="en-US" sz="1400" dirty="0" err="1"/>
              <a:t>Fishville</a:t>
            </a:r>
            <a:endParaRPr lang="en-US" sz="1400" dirty="0"/>
          </a:p>
          <a:p>
            <a:pPr algn="r"/>
            <a:r>
              <a:rPr lang="en-US" sz="1400" dirty="0"/>
              <a:t>Collapse!</a:t>
            </a:r>
          </a:p>
          <a:p>
            <a:pPr algn="r"/>
            <a:r>
              <a:rPr lang="en-US" sz="1400" dirty="0"/>
              <a:t>Taylor Swift</a:t>
            </a:r>
          </a:p>
          <a:p>
            <a:pPr algn="r"/>
            <a:r>
              <a:rPr lang="en-US" sz="1400" dirty="0"/>
              <a:t>Transformers</a:t>
            </a:r>
          </a:p>
          <a:p>
            <a:pPr algn="r"/>
            <a:r>
              <a:rPr lang="en-US" sz="1400" dirty="0"/>
              <a:t>Country Life</a:t>
            </a:r>
          </a:p>
          <a:p>
            <a:pPr algn="r"/>
            <a:r>
              <a:rPr lang="en-US" sz="1400" dirty="0"/>
              <a:t>Harry Potter</a:t>
            </a:r>
          </a:p>
          <a:p>
            <a:pPr algn="r"/>
            <a:r>
              <a:rPr lang="en-US" sz="1400" dirty="0"/>
              <a:t>Britney Spears</a:t>
            </a:r>
          </a:p>
          <a:p>
            <a:pPr algn="r"/>
            <a:r>
              <a:rPr lang="en-US" sz="1400" dirty="0"/>
              <a:t>Mobsters 2 - Vendetta</a:t>
            </a:r>
          </a:p>
          <a:p>
            <a:pPr algn="r"/>
            <a:r>
              <a:rPr lang="en-US" sz="1400" dirty="0"/>
              <a:t>Castle Age</a:t>
            </a:r>
          </a:p>
          <a:p>
            <a:pPr algn="r"/>
            <a:r>
              <a:rPr lang="en-US" sz="1400" dirty="0"/>
              <a:t>Vampire Wars</a:t>
            </a:r>
          </a:p>
          <a:p>
            <a:pPr algn="r"/>
            <a:r>
              <a:rPr lang="en-US" sz="1400" dirty="0"/>
              <a:t>Twilight</a:t>
            </a:r>
          </a:p>
          <a:p>
            <a:pPr algn="r"/>
            <a:r>
              <a:rPr lang="en-US" sz="1400" dirty="0"/>
              <a:t>Mobsters</a:t>
            </a:r>
          </a:p>
          <a:p>
            <a:pPr algn="r"/>
            <a:r>
              <a:rPr lang="en-US" sz="1400" dirty="0"/>
              <a:t>World of </a:t>
            </a:r>
            <a:r>
              <a:rPr lang="en-US" sz="1400" dirty="0" err="1"/>
              <a:t>Warcraft</a:t>
            </a:r>
            <a:endParaRPr lang="en-US" sz="1400" dirty="0"/>
          </a:p>
          <a:p>
            <a:pPr algn="r"/>
            <a:r>
              <a:rPr lang="en-US" sz="1400" dirty="0" err="1"/>
              <a:t>Zoosk</a:t>
            </a:r>
            <a:endParaRPr lang="en-US" sz="1400" dirty="0"/>
          </a:p>
          <a:p>
            <a:pPr algn="r"/>
            <a:r>
              <a:rPr lang="en-US" sz="1400" dirty="0"/>
              <a:t>Civilization</a:t>
            </a:r>
          </a:p>
          <a:p>
            <a:pPr algn="r"/>
            <a:r>
              <a:rPr lang="en-US" sz="1400" dirty="0"/>
              <a:t>Pepsi</a:t>
            </a:r>
          </a:p>
          <a:p>
            <a:pPr algn="r"/>
            <a:r>
              <a:rPr lang="en-US" sz="1400" dirty="0"/>
              <a:t>NFL</a:t>
            </a:r>
          </a:p>
          <a:p>
            <a:pPr algn="r"/>
            <a:r>
              <a:rPr lang="en-US" sz="1400" dirty="0"/>
              <a:t>Converse</a:t>
            </a:r>
          </a:p>
          <a:p>
            <a:pPr algn="r"/>
            <a:r>
              <a:rPr lang="en-US" sz="1400" dirty="0"/>
              <a:t>Jersey Shore</a:t>
            </a:r>
          </a:p>
          <a:p>
            <a:pPr algn="r"/>
            <a:r>
              <a:rPr lang="en-US" sz="1400" dirty="0" err="1"/>
              <a:t>Victorias</a:t>
            </a:r>
            <a:r>
              <a:rPr lang="en-US" sz="1400" dirty="0"/>
              <a:t> Secret</a:t>
            </a:r>
          </a:p>
          <a:p>
            <a:pPr algn="r"/>
            <a:r>
              <a:rPr lang="en-US" sz="1400" dirty="0"/>
              <a:t>MTV</a:t>
            </a:r>
          </a:p>
          <a:p>
            <a:pPr algn="r"/>
            <a:r>
              <a:rPr lang="en-US" sz="1400" dirty="0"/>
              <a:t>Coca-Cola</a:t>
            </a:r>
          </a:p>
          <a:p>
            <a:pPr algn="r"/>
            <a:r>
              <a:rPr lang="en-US" sz="1400" dirty="0"/>
              <a:t>Pillow Fight</a:t>
            </a:r>
          </a:p>
          <a:p>
            <a:pPr algn="r"/>
            <a:r>
              <a:rPr lang="en-US" sz="1400" dirty="0"/>
              <a:t>Sims 3</a:t>
            </a:r>
          </a:p>
          <a:p>
            <a:pPr algn="r"/>
            <a:r>
              <a:rPr lang="en-US" sz="1400" dirty="0"/>
              <a:t>Super Mario Bros</a:t>
            </a:r>
          </a:p>
          <a:p>
            <a:pPr algn="r"/>
            <a:r>
              <a:rPr lang="en-US" sz="1400" dirty="0"/>
              <a:t>Mafia Wars</a:t>
            </a:r>
          </a:p>
          <a:p>
            <a:pPr algn="r"/>
            <a:r>
              <a:rPr lang="en-US" sz="1400" dirty="0"/>
              <a:t>Happy Aquarium</a:t>
            </a:r>
          </a:p>
          <a:p>
            <a:pPr algn="r"/>
            <a:r>
              <a:rPr lang="en-US" sz="1400" dirty="0"/>
              <a:t>Cafe World</a:t>
            </a:r>
          </a:p>
          <a:p>
            <a:pPr algn="r"/>
            <a:r>
              <a:rPr lang="en-US" sz="1400" dirty="0"/>
              <a:t>Jigsaw Puzzles</a:t>
            </a:r>
          </a:p>
          <a:p>
            <a:pPr algn="r"/>
            <a:r>
              <a:rPr lang="en-US" sz="1400" dirty="0"/>
              <a:t>Barn Buddy</a:t>
            </a:r>
          </a:p>
          <a:p>
            <a:pPr algn="r"/>
            <a:r>
              <a:rPr lang="en-US" sz="1400" dirty="0"/>
              <a:t>Country Story</a:t>
            </a:r>
          </a:p>
          <a:p>
            <a:pPr algn="r"/>
            <a:r>
              <a:rPr lang="en-US" sz="1400" dirty="0" err="1"/>
              <a:t>Mythbusters</a:t>
            </a:r>
            <a:endParaRPr lang="en-US" sz="1400" dirty="0"/>
          </a:p>
          <a:p>
            <a:pPr algn="r"/>
            <a:r>
              <a:rPr lang="en-US" sz="1400" dirty="0" err="1"/>
              <a:t>Avril</a:t>
            </a:r>
            <a:r>
              <a:rPr lang="en-US" sz="1400" dirty="0"/>
              <a:t> </a:t>
            </a:r>
            <a:r>
              <a:rPr lang="en-US" sz="1400" dirty="0" err="1"/>
              <a:t>Lavigne</a:t>
            </a:r>
            <a:endParaRPr lang="en-US" sz="1400" dirty="0"/>
          </a:p>
          <a:p>
            <a:pPr algn="r"/>
            <a:r>
              <a:rPr lang="en-US" sz="1400" dirty="0"/>
              <a:t>Red Bull</a:t>
            </a:r>
          </a:p>
          <a:p>
            <a:pPr algn="r"/>
            <a:r>
              <a:rPr lang="en-US" sz="1400" dirty="0"/>
              <a:t>Disney</a:t>
            </a:r>
          </a:p>
          <a:p>
            <a:pPr algn="r"/>
            <a:r>
              <a:rPr lang="en-US" sz="1400" dirty="0" err="1"/>
              <a:t>Johhny</a:t>
            </a:r>
            <a:r>
              <a:rPr lang="en-US" sz="1400" dirty="0"/>
              <a:t> Depp</a:t>
            </a:r>
          </a:p>
          <a:p>
            <a:pPr algn="r"/>
            <a:r>
              <a:rPr lang="en-US" sz="1400" dirty="0"/>
              <a:t>Titanic</a:t>
            </a:r>
          </a:p>
          <a:p>
            <a:pPr algn="r"/>
            <a:r>
              <a:rPr lang="en-US" sz="1400" dirty="0"/>
              <a:t>Starbucks</a:t>
            </a:r>
          </a:p>
          <a:p>
            <a:pPr algn="r"/>
            <a:r>
              <a:rPr lang="en-US" sz="1400" dirty="0"/>
              <a:t>Red Hot Chili Peppers</a:t>
            </a:r>
          </a:p>
          <a:p>
            <a:pPr algn="r"/>
            <a:r>
              <a:rPr lang="en-US" sz="1400" dirty="0"/>
              <a:t>Lord of the Rings</a:t>
            </a:r>
          </a:p>
          <a:p>
            <a:pPr algn="r"/>
            <a:r>
              <a:rPr lang="en-US" sz="1400" dirty="0"/>
              <a:t>SpongeBob</a:t>
            </a:r>
          </a:p>
          <a:p>
            <a:pPr algn="r"/>
            <a:r>
              <a:rPr lang="en-US" sz="1400" dirty="0"/>
              <a:t>McDonalds</a:t>
            </a:r>
          </a:p>
          <a:p>
            <a:pPr algn="r"/>
            <a:r>
              <a:rPr lang="en-US" sz="1400" dirty="0"/>
              <a:t>Scrabble</a:t>
            </a:r>
          </a:p>
          <a:p>
            <a:pPr algn="r"/>
            <a:r>
              <a:rPr lang="en-US" sz="1400" dirty="0"/>
              <a:t>(LIL) Farm Life</a:t>
            </a:r>
          </a:p>
          <a:p>
            <a:pPr algn="r"/>
            <a:r>
              <a:rPr lang="en-US" sz="1400" dirty="0"/>
              <a:t>Dilbert</a:t>
            </a:r>
          </a:p>
          <a:p>
            <a:pPr algn="r"/>
            <a:r>
              <a:rPr lang="en-US" sz="1400" dirty="0"/>
              <a:t>Investing</a:t>
            </a:r>
          </a:p>
          <a:p>
            <a:pPr algn="r"/>
            <a:r>
              <a:rPr lang="en-US" sz="1400" dirty="0"/>
              <a:t>Farm Town</a:t>
            </a:r>
          </a:p>
          <a:p>
            <a:pPr algn="r"/>
            <a:r>
              <a:rPr lang="en-US" sz="1400" dirty="0"/>
              <a:t>Law and Order</a:t>
            </a:r>
          </a:p>
          <a:p>
            <a:pPr algn="r"/>
            <a:r>
              <a:rPr lang="en-US" sz="1400" dirty="0" err="1"/>
              <a:t>TextTwist</a:t>
            </a:r>
            <a:endParaRPr lang="en-US" sz="1400" dirty="0"/>
          </a:p>
          <a:p>
            <a:pPr algn="r"/>
            <a:r>
              <a:rPr lang="en-US" sz="1400" dirty="0"/>
              <a:t>Farmville </a:t>
            </a:r>
          </a:p>
          <a:p>
            <a:pPr algn="r"/>
            <a:r>
              <a:rPr lang="en-US" sz="1400" dirty="0"/>
              <a:t>Treasure Isle</a:t>
            </a:r>
          </a:p>
          <a:p>
            <a:pPr algn="r"/>
            <a:r>
              <a:rPr lang="en-US" sz="1400" dirty="0"/>
              <a:t>Doodle Jump</a:t>
            </a:r>
          </a:p>
          <a:p>
            <a:pPr algn="r"/>
            <a:r>
              <a:rPr lang="en-US" sz="1400" dirty="0"/>
              <a:t>Playboy</a:t>
            </a:r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Phil</a:t>
            </a:r>
          </a:p>
          <a:p>
            <a:pPr algn="r"/>
            <a:r>
              <a:rPr lang="en-US" sz="1400" dirty="0"/>
              <a:t>Island Paradise</a:t>
            </a:r>
          </a:p>
          <a:p>
            <a:pPr algn="r"/>
            <a:r>
              <a:rPr lang="en-US" sz="1400" dirty="0"/>
              <a:t>Zoo World</a:t>
            </a:r>
          </a:p>
          <a:p>
            <a:pPr algn="r"/>
            <a:r>
              <a:rPr lang="en-US" sz="1400" dirty="0"/>
              <a:t>Fish World</a:t>
            </a:r>
          </a:p>
          <a:p>
            <a:pPr algn="r"/>
            <a:r>
              <a:rPr lang="en-US" sz="1400" dirty="0"/>
              <a:t>Bejeweled Blitz</a:t>
            </a:r>
          </a:p>
          <a:p>
            <a:pPr algn="r"/>
            <a:r>
              <a:rPr lang="en-US" sz="1400" dirty="0"/>
              <a:t>Roller Coaster Kingdom</a:t>
            </a:r>
          </a:p>
          <a:p>
            <a:pPr algn="r"/>
            <a:r>
              <a:rPr lang="en-US" sz="1400" dirty="0"/>
              <a:t>Justin </a:t>
            </a:r>
            <a:r>
              <a:rPr lang="en-US" sz="1400" dirty="0" err="1"/>
              <a:t>Bieber</a:t>
            </a:r>
            <a:endParaRPr lang="en-US" sz="1400" dirty="0"/>
          </a:p>
          <a:p>
            <a:pPr algn="r"/>
            <a:r>
              <a:rPr lang="en-US" sz="1400" dirty="0"/>
              <a:t>Conan </a:t>
            </a:r>
            <a:r>
              <a:rPr lang="en-US" sz="1400" dirty="0" err="1"/>
              <a:t>oBrien</a:t>
            </a:r>
            <a:endParaRPr lang="en-US" sz="1400" dirty="0"/>
          </a:p>
          <a:p>
            <a:pPr algn="r"/>
            <a:r>
              <a:rPr lang="en-US" sz="1400" dirty="0"/>
              <a:t>Jay Leno</a:t>
            </a:r>
          </a:p>
          <a:p>
            <a:pPr algn="r"/>
            <a:r>
              <a:rPr lang="en-US" sz="1400" dirty="0"/>
              <a:t>Michael Jackson</a:t>
            </a:r>
          </a:p>
          <a:p>
            <a:pPr algn="r"/>
            <a:r>
              <a:rPr lang="en-US" sz="1400" dirty="0"/>
              <a:t>James Bond</a:t>
            </a:r>
          </a:p>
          <a:p>
            <a:pPr algn="r"/>
            <a:r>
              <a:rPr lang="en-US" sz="1400" dirty="0"/>
              <a:t>James Patterson</a:t>
            </a:r>
          </a:p>
          <a:p>
            <a:pPr algn="r"/>
            <a:r>
              <a:rPr lang="en-US" sz="1400" dirty="0"/>
              <a:t>Angels and Demons</a:t>
            </a:r>
          </a:p>
          <a:p>
            <a:pPr algn="r"/>
            <a:r>
              <a:rPr lang="en-US" sz="1400" dirty="0"/>
              <a:t>Roller Coasters</a:t>
            </a:r>
          </a:p>
          <a:p>
            <a:pPr algn="r"/>
            <a:r>
              <a:rPr lang="en-US" sz="1400" dirty="0"/>
              <a:t>Chess</a:t>
            </a:r>
          </a:p>
          <a:p>
            <a:pPr algn="r"/>
            <a:r>
              <a:rPr lang="en-US" sz="1400" dirty="0"/>
              <a:t>Mahjong Dimensions</a:t>
            </a:r>
          </a:p>
          <a:p>
            <a:pPr algn="r"/>
            <a:r>
              <a:rPr lang="en-US" sz="1400" dirty="0"/>
              <a:t>Mahjong</a:t>
            </a:r>
          </a:p>
          <a:p>
            <a:pPr algn="r"/>
            <a:r>
              <a:rPr lang="en-US" sz="1400" dirty="0" err="1"/>
              <a:t>Petville</a:t>
            </a:r>
            <a:endParaRPr lang="en-US" sz="1400" dirty="0"/>
          </a:p>
          <a:p>
            <a:pPr algn="r"/>
            <a:r>
              <a:rPr lang="en-US" sz="1400" dirty="0"/>
              <a:t>Uno</a:t>
            </a:r>
          </a:p>
          <a:p>
            <a:pPr algn="r"/>
            <a:r>
              <a:rPr lang="en-US" sz="1400" dirty="0"/>
              <a:t>Elvis</a:t>
            </a:r>
          </a:p>
          <a:p>
            <a:pPr algn="r"/>
            <a:r>
              <a:rPr lang="en-US" sz="1400" dirty="0"/>
              <a:t>Frank Sinatra</a:t>
            </a:r>
          </a:p>
          <a:p>
            <a:pPr algn="r"/>
            <a:r>
              <a:rPr lang="en-US" sz="1400" dirty="0"/>
              <a:t>Soccer</a:t>
            </a:r>
          </a:p>
          <a:p>
            <a:pPr algn="r"/>
            <a:r>
              <a:rPr lang="en-US" sz="1400" dirty="0"/>
              <a:t>Cigars</a:t>
            </a:r>
          </a:p>
          <a:p>
            <a:pPr algn="r"/>
            <a:r>
              <a:rPr lang="en-US" sz="1400" dirty="0"/>
              <a:t>Golf</a:t>
            </a:r>
          </a:p>
          <a:p>
            <a:pPr algn="r"/>
            <a:r>
              <a:rPr lang="en-US" sz="1400" dirty="0"/>
              <a:t>Jogging</a:t>
            </a:r>
          </a:p>
          <a:p>
            <a:pPr algn="r"/>
            <a:r>
              <a:rPr lang="en-US" sz="1400" dirty="0"/>
              <a:t>Pilates</a:t>
            </a:r>
          </a:p>
          <a:p>
            <a:pPr algn="r"/>
            <a:r>
              <a:rPr lang="en-US" sz="1400" dirty="0"/>
              <a:t>Yoga</a:t>
            </a:r>
          </a:p>
          <a:p>
            <a:pPr algn="r"/>
            <a:r>
              <a:rPr lang="en-US" sz="1400" dirty="0"/>
              <a:t>Puma</a:t>
            </a:r>
          </a:p>
          <a:p>
            <a:pPr algn="r"/>
            <a:r>
              <a:rPr lang="en-US" sz="1400" dirty="0"/>
              <a:t>Adidas</a:t>
            </a:r>
          </a:p>
          <a:p>
            <a:pPr algn="r"/>
            <a:r>
              <a:rPr lang="en-US" sz="1400" dirty="0"/>
              <a:t>Nike</a:t>
            </a:r>
          </a:p>
          <a:p>
            <a:pPr algn="r"/>
            <a:r>
              <a:rPr lang="en-US" sz="1400" dirty="0"/>
              <a:t>Reebok</a:t>
            </a:r>
          </a:p>
          <a:p>
            <a:pPr algn="r"/>
            <a:r>
              <a:rPr lang="en-US" sz="1400" dirty="0"/>
              <a:t>Lifetime</a:t>
            </a:r>
          </a:p>
          <a:p>
            <a:pPr algn="r"/>
            <a:r>
              <a:rPr lang="en-US" sz="1400" dirty="0"/>
              <a:t>Colbert</a:t>
            </a:r>
          </a:p>
          <a:p>
            <a:pPr algn="r"/>
            <a:r>
              <a:rPr lang="en-US" sz="1400" dirty="0"/>
              <a:t>Howard Stern</a:t>
            </a:r>
          </a:p>
          <a:p>
            <a:pPr algn="r"/>
            <a:r>
              <a:rPr lang="en-US" sz="1400" dirty="0"/>
              <a:t>Big Bang Theory</a:t>
            </a:r>
          </a:p>
          <a:p>
            <a:pPr algn="r"/>
            <a:r>
              <a:rPr lang="en-US" sz="1400" dirty="0"/>
              <a:t>Ellen </a:t>
            </a:r>
            <a:r>
              <a:rPr lang="en-US" sz="1400" dirty="0" err="1"/>
              <a:t>Degenerous</a:t>
            </a:r>
            <a:endParaRPr lang="en-US" sz="1400" dirty="0"/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Who</a:t>
            </a:r>
          </a:p>
          <a:p>
            <a:pPr algn="r"/>
            <a:r>
              <a:rPr lang="en-US" sz="1400" dirty="0"/>
              <a:t>Lost</a:t>
            </a:r>
          </a:p>
          <a:p>
            <a:pPr algn="r"/>
            <a:r>
              <a:rPr lang="en-US" sz="1400" dirty="0"/>
              <a:t>Top Gear</a:t>
            </a:r>
          </a:p>
          <a:p>
            <a:pPr algn="r"/>
            <a:r>
              <a:rPr lang="en-US" sz="1400" dirty="0"/>
              <a:t>WWE</a:t>
            </a:r>
          </a:p>
          <a:p>
            <a:pPr algn="r"/>
            <a:r>
              <a:rPr lang="en-US" sz="1400" dirty="0"/>
              <a:t>Wrestling</a:t>
            </a:r>
          </a:p>
          <a:p>
            <a:pPr algn="r"/>
            <a:r>
              <a:rPr lang="en-US" sz="1400" dirty="0" err="1"/>
              <a:t>Jui</a:t>
            </a:r>
            <a:r>
              <a:rPr lang="en-US" sz="1400" dirty="0"/>
              <a:t> </a:t>
            </a:r>
            <a:r>
              <a:rPr lang="en-US" sz="1400" dirty="0" err="1"/>
              <a:t>Jitsu</a:t>
            </a:r>
            <a:endParaRPr lang="en-US" sz="1400" dirty="0"/>
          </a:p>
          <a:p>
            <a:pPr algn="r"/>
            <a:r>
              <a:rPr lang="en-US" sz="1400" dirty="0"/>
              <a:t>Martial Arts</a:t>
            </a:r>
          </a:p>
          <a:p>
            <a:pPr algn="r"/>
            <a:r>
              <a:rPr lang="en-US" sz="1400" dirty="0"/>
              <a:t>MMA</a:t>
            </a:r>
          </a:p>
          <a:p>
            <a:pPr algn="r"/>
            <a:r>
              <a:rPr lang="en-US" sz="1400" dirty="0"/>
              <a:t>UFC</a:t>
            </a:r>
          </a:p>
          <a:p>
            <a:pPr algn="r"/>
            <a:r>
              <a:rPr lang="en-US" sz="1400" dirty="0"/>
              <a:t>Boxing</a:t>
            </a:r>
          </a:p>
          <a:p>
            <a:pPr algn="r"/>
            <a:r>
              <a:rPr lang="en-US" sz="1400" dirty="0"/>
              <a:t>NCIS</a:t>
            </a:r>
          </a:p>
          <a:p>
            <a:pPr algn="r"/>
            <a:r>
              <a:rPr lang="en-US" sz="1400" dirty="0"/>
              <a:t>Cooking</a:t>
            </a:r>
          </a:p>
          <a:p>
            <a:pPr algn="r"/>
            <a:r>
              <a:rPr lang="en-US" sz="1400" dirty="0"/>
              <a:t>Sewing</a:t>
            </a:r>
          </a:p>
          <a:p>
            <a:pPr algn="r"/>
            <a:r>
              <a:rPr lang="en-US" sz="1400" dirty="0"/>
              <a:t>Knitting</a:t>
            </a:r>
          </a:p>
          <a:p>
            <a:pPr algn="r"/>
            <a:r>
              <a:rPr lang="en-US" sz="1400" dirty="0"/>
              <a:t>Martha Stewart</a:t>
            </a:r>
          </a:p>
          <a:p>
            <a:pPr algn="r"/>
            <a:r>
              <a:rPr lang="en-US" sz="1400" dirty="0"/>
              <a:t>Horses</a:t>
            </a:r>
          </a:p>
          <a:p>
            <a:pPr algn="r"/>
            <a:r>
              <a:rPr lang="en-US" sz="1400" dirty="0"/>
              <a:t>Makeup</a:t>
            </a:r>
          </a:p>
          <a:p>
            <a:pPr algn="r"/>
            <a:r>
              <a:rPr lang="en-US" sz="1400" dirty="0"/>
              <a:t>Fashion</a:t>
            </a:r>
          </a:p>
          <a:p>
            <a:pPr algn="r"/>
            <a:r>
              <a:rPr lang="en-US" sz="1400" dirty="0"/>
              <a:t>Cake Decorating</a:t>
            </a:r>
          </a:p>
          <a:p>
            <a:pPr algn="r"/>
            <a:r>
              <a:rPr lang="en-US" sz="1400" dirty="0"/>
              <a:t>Greenhouse</a:t>
            </a:r>
          </a:p>
          <a:p>
            <a:pPr algn="r"/>
            <a:r>
              <a:rPr lang="en-US" sz="1400" dirty="0"/>
              <a:t>Bird Watching</a:t>
            </a:r>
          </a:p>
          <a:p>
            <a:pPr algn="r"/>
            <a:r>
              <a:rPr lang="en-US" sz="1400" dirty="0"/>
              <a:t>Dogs</a:t>
            </a:r>
          </a:p>
          <a:p>
            <a:pPr algn="r"/>
            <a:r>
              <a:rPr lang="en-US" sz="1400" dirty="0"/>
              <a:t>Plants</a:t>
            </a:r>
          </a:p>
          <a:p>
            <a:pPr algn="r"/>
            <a:r>
              <a:rPr lang="en-US" sz="1400" dirty="0"/>
              <a:t>Cats</a:t>
            </a:r>
          </a:p>
          <a:p>
            <a:pPr algn="r"/>
            <a:r>
              <a:rPr lang="en-US" sz="1400" dirty="0"/>
              <a:t>Flowers</a:t>
            </a:r>
          </a:p>
          <a:p>
            <a:pPr algn="r"/>
            <a:r>
              <a:rPr lang="en-US" sz="1400" dirty="0"/>
              <a:t>Gardening</a:t>
            </a:r>
          </a:p>
          <a:p>
            <a:pPr algn="r"/>
            <a:r>
              <a:rPr lang="en-US" sz="1400" dirty="0"/>
              <a:t>Baking</a:t>
            </a:r>
          </a:p>
          <a:p>
            <a:pPr algn="r"/>
            <a:r>
              <a:rPr lang="en-US" sz="1400" dirty="0"/>
              <a:t>The Bachelor</a:t>
            </a:r>
          </a:p>
          <a:p>
            <a:pPr algn="r"/>
            <a:r>
              <a:rPr lang="en-US" sz="1400" dirty="0"/>
              <a:t>Crocs</a:t>
            </a:r>
          </a:p>
          <a:p>
            <a:pPr algn="r"/>
            <a:r>
              <a:rPr lang="en-US" sz="1400" dirty="0"/>
              <a:t>Jeep</a:t>
            </a:r>
          </a:p>
          <a:p>
            <a:pPr algn="r"/>
            <a:r>
              <a:rPr lang="en-US" sz="1400" dirty="0"/>
              <a:t>The Office</a:t>
            </a:r>
          </a:p>
          <a:p>
            <a:pPr algn="r"/>
            <a:r>
              <a:rPr lang="en-US" sz="1400" dirty="0"/>
              <a:t>Saturday Night Live</a:t>
            </a:r>
          </a:p>
          <a:p>
            <a:pPr algn="r"/>
            <a:r>
              <a:rPr lang="en-US" sz="1400" dirty="0"/>
              <a:t>Scrubs</a:t>
            </a:r>
          </a:p>
          <a:p>
            <a:pPr algn="r"/>
            <a:r>
              <a:rPr lang="en-US" sz="1400" dirty="0"/>
              <a:t>South Park</a:t>
            </a:r>
          </a:p>
          <a:p>
            <a:pPr algn="r"/>
            <a:r>
              <a:rPr lang="en-US" sz="1400" dirty="0"/>
              <a:t>Family Guy</a:t>
            </a:r>
          </a:p>
          <a:p>
            <a:pPr algn="r"/>
            <a:r>
              <a:rPr lang="en-US" sz="1400" dirty="0"/>
              <a:t>Simpsons</a:t>
            </a:r>
          </a:p>
          <a:p>
            <a:pPr algn="r"/>
            <a:r>
              <a:rPr lang="en-US" sz="1400" dirty="0"/>
              <a:t>Heroes</a:t>
            </a:r>
          </a:p>
          <a:p>
            <a:pPr algn="r"/>
            <a:r>
              <a:rPr lang="en-US" sz="1400" dirty="0"/>
              <a:t>Ugly Betty</a:t>
            </a:r>
          </a:p>
          <a:p>
            <a:pPr algn="r"/>
            <a:r>
              <a:rPr lang="en-US" sz="1400" dirty="0" err="1"/>
              <a:t>Battlestar</a:t>
            </a:r>
            <a:r>
              <a:rPr lang="en-US" sz="1400" dirty="0"/>
              <a:t> </a:t>
            </a:r>
            <a:r>
              <a:rPr lang="en-US" sz="1400" dirty="0" err="1"/>
              <a:t>Galactica</a:t>
            </a:r>
            <a:endParaRPr lang="en-US" sz="1400" dirty="0"/>
          </a:p>
          <a:p>
            <a:pPr algn="r"/>
            <a:r>
              <a:rPr lang="en-US" sz="1400" dirty="0"/>
              <a:t>Dunkin Donuts</a:t>
            </a:r>
          </a:p>
          <a:p>
            <a:pPr algn="r"/>
            <a:r>
              <a:rPr lang="en-US" sz="1400" dirty="0"/>
              <a:t>Pizza Hut</a:t>
            </a:r>
          </a:p>
          <a:p>
            <a:pPr algn="r"/>
            <a:r>
              <a:rPr lang="en-US" sz="1400" dirty="0"/>
              <a:t>Taco Bell</a:t>
            </a:r>
          </a:p>
          <a:p>
            <a:pPr algn="r"/>
            <a:r>
              <a:rPr lang="en-US" sz="1400" dirty="0"/>
              <a:t>Scuba Diving</a:t>
            </a:r>
          </a:p>
          <a:p>
            <a:pPr algn="r"/>
            <a:r>
              <a:rPr lang="en-US" sz="1400" dirty="0"/>
              <a:t>Skiing</a:t>
            </a:r>
          </a:p>
          <a:p>
            <a:pPr algn="r"/>
            <a:r>
              <a:rPr lang="en-US" sz="1400" dirty="0"/>
              <a:t>Snowboarding</a:t>
            </a:r>
          </a:p>
          <a:p>
            <a:pPr algn="r"/>
            <a:r>
              <a:rPr lang="en-US" sz="1400" dirty="0"/>
              <a:t>iTunes</a:t>
            </a:r>
          </a:p>
          <a:p>
            <a:pPr algn="r"/>
            <a:r>
              <a:rPr lang="en-US" sz="1400" dirty="0"/>
              <a:t>Barry </a:t>
            </a:r>
            <a:r>
              <a:rPr lang="en-US" sz="1400" dirty="0" err="1"/>
              <a:t>Manilow</a:t>
            </a:r>
            <a:endParaRPr lang="en-US" sz="1400" dirty="0"/>
          </a:p>
          <a:p>
            <a:pPr algn="r"/>
            <a:r>
              <a:rPr lang="en-US" sz="1400" dirty="0"/>
              <a:t>Dairy Queen</a:t>
            </a:r>
          </a:p>
          <a:p>
            <a:pPr algn="r"/>
            <a:r>
              <a:rPr lang="en-US" sz="1400" dirty="0"/>
              <a:t>Lady Gaga</a:t>
            </a:r>
          </a:p>
          <a:p>
            <a:pPr algn="r"/>
            <a:r>
              <a:rPr lang="en-US" sz="1400" dirty="0"/>
              <a:t>Vin Diesel</a:t>
            </a:r>
          </a:p>
          <a:p>
            <a:pPr algn="r"/>
            <a:r>
              <a:rPr lang="en-US" sz="1400" dirty="0"/>
              <a:t>Criminal Minds</a:t>
            </a:r>
          </a:p>
          <a:p>
            <a:pPr algn="r"/>
            <a:r>
              <a:rPr lang="en-US" sz="1400" dirty="0"/>
              <a:t>Two and a Half Men</a:t>
            </a:r>
          </a:p>
          <a:p>
            <a:pPr algn="r"/>
            <a:r>
              <a:rPr lang="en-US" sz="1400" dirty="0"/>
              <a:t>How I met your Mother</a:t>
            </a:r>
          </a:p>
          <a:p>
            <a:pPr algn="r"/>
            <a:r>
              <a:rPr lang="en-US" sz="1400" dirty="0"/>
              <a:t>Medium</a:t>
            </a:r>
          </a:p>
          <a:p>
            <a:pPr algn="r"/>
            <a:r>
              <a:rPr lang="en-US" sz="1400" dirty="0"/>
              <a:t>Ghost Whisperer</a:t>
            </a:r>
          </a:p>
          <a:p>
            <a:pPr algn="r"/>
            <a:r>
              <a:rPr lang="en-US" sz="1400" dirty="0"/>
              <a:t>Biggest Loser</a:t>
            </a:r>
          </a:p>
          <a:p>
            <a:pPr algn="r"/>
            <a:r>
              <a:rPr lang="en-US" sz="1400" dirty="0"/>
              <a:t>Americas Next Top Model</a:t>
            </a:r>
          </a:p>
          <a:p>
            <a:pPr algn="r"/>
            <a:r>
              <a:rPr lang="en-US" sz="1400" dirty="0"/>
              <a:t>Sex and the City</a:t>
            </a:r>
          </a:p>
          <a:p>
            <a:pPr algn="r"/>
            <a:r>
              <a:rPr lang="en-US" sz="1400" dirty="0"/>
              <a:t>Desperate Housewives</a:t>
            </a:r>
          </a:p>
          <a:p>
            <a:pPr algn="r"/>
            <a:r>
              <a:rPr lang="en-US" sz="1400" dirty="0"/>
              <a:t>CSI</a:t>
            </a:r>
          </a:p>
          <a:p>
            <a:pPr algn="r"/>
            <a:r>
              <a:rPr lang="en-US" sz="1400" dirty="0"/>
              <a:t>American Idol</a:t>
            </a:r>
          </a:p>
          <a:p>
            <a:pPr algn="r"/>
            <a:r>
              <a:rPr lang="en-US" sz="1400" dirty="0"/>
              <a:t>Happy Pets</a:t>
            </a:r>
          </a:p>
          <a:p>
            <a:pPr algn="r"/>
            <a:r>
              <a:rPr lang="en-US" sz="1400" dirty="0"/>
              <a:t>Mind Jolt Games</a:t>
            </a:r>
          </a:p>
          <a:p>
            <a:pPr algn="r"/>
            <a:r>
              <a:rPr lang="en-US" sz="1400" dirty="0"/>
              <a:t>Restaurant City</a:t>
            </a:r>
          </a:p>
          <a:p>
            <a:pPr algn="r"/>
            <a:r>
              <a:rPr lang="en-US" sz="1400" dirty="0"/>
              <a:t>Twitter</a:t>
            </a:r>
          </a:p>
          <a:p>
            <a:pPr algn="r"/>
            <a:r>
              <a:rPr lang="en-US" sz="1400" dirty="0" err="1"/>
              <a:t>iPHONE</a:t>
            </a:r>
            <a:endParaRPr lang="en-US" sz="1400" dirty="0"/>
          </a:p>
          <a:p>
            <a:pPr algn="r"/>
            <a:r>
              <a:rPr lang="en-US" sz="1400" dirty="0" err="1"/>
              <a:t>iPad</a:t>
            </a:r>
            <a:endParaRPr lang="en-US" sz="1400" dirty="0"/>
          </a:p>
          <a:p>
            <a:pPr algn="r"/>
            <a:r>
              <a:rPr lang="en-US" sz="1400" dirty="0" err="1"/>
              <a:t>Pokemon</a:t>
            </a:r>
            <a:endParaRPr lang="en-US" sz="1400" dirty="0"/>
          </a:p>
          <a:p>
            <a:pPr algn="r"/>
            <a:r>
              <a:rPr lang="en-US" sz="1400" dirty="0"/>
              <a:t>Nintendo DS</a:t>
            </a:r>
          </a:p>
          <a:p>
            <a:pPr algn="r"/>
            <a:r>
              <a:rPr lang="en-US" sz="1400" dirty="0"/>
              <a:t>Xbox 360</a:t>
            </a:r>
          </a:p>
          <a:p>
            <a:pPr algn="r"/>
            <a:r>
              <a:rPr lang="en-US" sz="1400" dirty="0"/>
              <a:t>PS3</a:t>
            </a:r>
          </a:p>
          <a:p>
            <a:pPr algn="r"/>
            <a:r>
              <a:rPr lang="en-US" sz="1400" dirty="0"/>
              <a:t>Diabetes</a:t>
            </a:r>
          </a:p>
          <a:p>
            <a:pPr algn="r"/>
            <a:r>
              <a:rPr lang="en-US" sz="1400" dirty="0"/>
              <a:t>Monopoly</a:t>
            </a:r>
          </a:p>
          <a:p>
            <a:pPr algn="r"/>
            <a:r>
              <a:rPr lang="en-US" sz="1400" dirty="0"/>
              <a:t>Settlers of </a:t>
            </a:r>
            <a:r>
              <a:rPr lang="en-US" sz="1400" dirty="0" err="1"/>
              <a:t>Catan</a:t>
            </a:r>
            <a:endParaRPr lang="en-US" sz="1400" dirty="0"/>
          </a:p>
          <a:p>
            <a:pPr algn="r"/>
            <a:r>
              <a:rPr lang="en-US" sz="1400" dirty="0"/>
              <a:t>Megan Fox</a:t>
            </a:r>
          </a:p>
          <a:p>
            <a:pPr algn="r"/>
            <a:r>
              <a:rPr lang="en-US" sz="1400" dirty="0"/>
              <a:t>Rock Band</a:t>
            </a:r>
          </a:p>
          <a:p>
            <a:pPr algn="r"/>
            <a:r>
              <a:rPr lang="en-US" sz="1400" dirty="0"/>
              <a:t>Foursquare</a:t>
            </a:r>
          </a:p>
          <a:p>
            <a:pPr algn="r"/>
            <a:r>
              <a:rPr lang="en-US" sz="1400" dirty="0"/>
              <a:t>Guitar Hero</a:t>
            </a:r>
          </a:p>
          <a:p>
            <a:pPr algn="r"/>
            <a:r>
              <a:rPr lang="en-US" sz="1400" dirty="0"/>
              <a:t>Oprah Winfrey Show</a:t>
            </a:r>
          </a:p>
          <a:p>
            <a:pPr algn="r"/>
            <a:r>
              <a:rPr lang="en-US" sz="1400" dirty="0"/>
              <a:t>Halo</a:t>
            </a:r>
          </a:p>
          <a:p>
            <a:pPr algn="r"/>
            <a:r>
              <a:rPr lang="en-US" sz="1400" dirty="0"/>
              <a:t>Wii Fit</a:t>
            </a:r>
          </a:p>
          <a:p>
            <a:pPr algn="r"/>
            <a:r>
              <a:rPr lang="en-US" sz="1400" dirty="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2" y="810556"/>
            <a:ext cx="3114199" cy="3770471"/>
          </a:xfrm>
          <a:prstGeom prst="rect">
            <a:avLst/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773445" y="986404"/>
            <a:ext cx="3120390" cy="3764280"/>
          </a:xfrm>
          <a:prstGeom prst="rect">
            <a:avLst/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240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9981E-6 L 0.00174 -9.8602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9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" y="696856"/>
            <a:ext cx="3733800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95" y="696857"/>
            <a:ext cx="3733800" cy="21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95" y="2907847"/>
            <a:ext cx="372903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6" y="2886414"/>
            <a:ext cx="3724275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5179"/>
            <a:ext cx="3724275" cy="21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25179"/>
            <a:ext cx="3724275" cy="21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Time – Guess the movie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247" y="3886201"/>
            <a:ext cx="363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Answer</a:t>
            </a:r>
            <a:r>
              <a:rPr lang="en-US" sz="3600" dirty="0" smtClean="0"/>
              <a:t>: </a:t>
            </a:r>
            <a:r>
              <a:rPr lang="en-US" sz="3600" i="1" dirty="0" smtClean="0"/>
              <a:t>Twilight™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0" y="1579336"/>
            <a:ext cx="3719513" cy="21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1548353"/>
            <a:ext cx="4883940" cy="2356039"/>
            <a:chOff x="630180" y="979730"/>
            <a:chExt cx="4883940" cy="3141385"/>
          </a:xfrm>
        </p:grpSpPr>
        <p:sp>
          <p:nvSpPr>
            <p:cNvPr id="21" name="Oval 20"/>
            <p:cNvSpPr/>
            <p:nvPr/>
          </p:nvSpPr>
          <p:spPr>
            <a:xfrm>
              <a:off x="696282" y="1073115"/>
              <a:ext cx="4817838" cy="3048000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0180" y="979730"/>
              <a:ext cx="61196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Web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01633" y="1423823"/>
            <a:ext cx="5257058" cy="2784792"/>
            <a:chOff x="2279410" y="1073115"/>
            <a:chExt cx="5956222" cy="3713055"/>
          </a:xfrm>
        </p:grpSpPr>
        <p:sp>
          <p:nvSpPr>
            <p:cNvPr id="24" name="Oval 23"/>
            <p:cNvSpPr/>
            <p:nvPr/>
          </p:nvSpPr>
          <p:spPr>
            <a:xfrm>
              <a:off x="2279410" y="1073115"/>
              <a:ext cx="5669700" cy="3575085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765" y="4293727"/>
              <a:ext cx="11498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Download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47800" y="2883592"/>
            <a:ext cx="3377293" cy="2048777"/>
            <a:chOff x="609758" y="3585473"/>
            <a:chExt cx="4840362" cy="2441565"/>
          </a:xfrm>
        </p:grpSpPr>
        <p:sp>
          <p:nvSpPr>
            <p:cNvPr id="27" name="Oval 26"/>
            <p:cNvSpPr/>
            <p:nvPr/>
          </p:nvSpPr>
          <p:spPr>
            <a:xfrm>
              <a:off x="1178103" y="3585473"/>
              <a:ext cx="4272017" cy="2277828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758" y="5671292"/>
              <a:ext cx="1458985" cy="35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Social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Where does the revenue come from?</a:t>
            </a:r>
            <a:endParaRPr lang="en-US" sz="4000" dirty="0"/>
          </a:p>
        </p:txBody>
      </p:sp>
      <p:sp>
        <p:nvSpPr>
          <p:cNvPr id="13" name="Down Arrow 12"/>
          <p:cNvSpPr/>
          <p:nvPr/>
        </p:nvSpPr>
        <p:spPr>
          <a:xfrm rot="15780023">
            <a:off x="5531676" y="1930443"/>
            <a:ext cx="236527" cy="2422537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527320">
            <a:off x="2526347" y="1885991"/>
            <a:ext cx="236527" cy="1910878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62542">
            <a:off x="3453664" y="3467762"/>
            <a:ext cx="238956" cy="924393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C:\Users\Nick\AppData\Local\Microsoft\Windows\Temporary Internet Files\Content.IE5\XZXGOJJ9\MC90043163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60712"/>
            <a:ext cx="696974" cy="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6671" y="223707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Advertising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6593" y="2783197"/>
            <a:ext cx="104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671" y="4268414"/>
            <a:ext cx="297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Micro-transactions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4388757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Comparing Demographic “Genes”</a:t>
            </a:r>
            <a:endParaRPr lang="en-US" sz="4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893"/>
            <a:ext cx="3729038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626893"/>
            <a:ext cx="3719513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1" y="919787"/>
            <a:ext cx="3648075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912643"/>
            <a:ext cx="3652838" cy="15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3623" y="3626801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17" y="658753"/>
            <a:ext cx="3743325" cy="21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32" y="4410075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Comparing Demographic “Genes”</a:t>
            </a:r>
            <a:endParaRPr lang="en-US" sz="4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8" y="658753"/>
            <a:ext cx="3729038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0" y="944503"/>
            <a:ext cx="3652838" cy="15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8433" y="3573022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59" y="951648"/>
            <a:ext cx="3652838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25" y="1762124"/>
            <a:ext cx="4638675" cy="2143125"/>
          </a:xfrm>
        </p:spPr>
        <p:txBody>
          <a:bodyPr/>
          <a:lstStyle/>
          <a:p>
            <a:r>
              <a:rPr lang="en-US" dirty="0" smtClean="0"/>
              <a:t>Cross correlation between brands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000125"/>
            <a:ext cx="3317272" cy="386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1066800"/>
            <a:ext cx="3429000" cy="1428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177290"/>
            <a:ext cx="4848225" cy="226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1291590"/>
            <a:ext cx="5105400" cy="171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38649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2235519"/>
            <a:ext cx="3013710" cy="2734944"/>
          </a:xfrm>
        </p:spPr>
        <p:txBody>
          <a:bodyPr/>
          <a:lstStyle/>
          <a:p>
            <a:pPr algn="l"/>
            <a:r>
              <a:rPr lang="en-US" sz="4000" dirty="0" smtClean="0"/>
              <a:t>What are fans of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glee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interested in?</a:t>
            </a:r>
            <a:endParaRPr lang="en-US" sz="4000" dirty="0"/>
          </a:p>
        </p:txBody>
      </p:sp>
      <p:pic>
        <p:nvPicPr>
          <p:cNvPr id="12290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830897"/>
            <a:ext cx="2381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731838"/>
            <a:ext cx="4838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2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23954"/>
            <a:ext cx="2168525" cy="283933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6" y="1914168"/>
            <a:ext cx="2168525" cy="29068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2" y="899894"/>
            <a:ext cx="2181182" cy="268745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5" y="1918387"/>
            <a:ext cx="2198058" cy="29026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4" y="899893"/>
            <a:ext cx="2176963" cy="305028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87" y="4114800"/>
            <a:ext cx="1479840" cy="82871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94360"/>
          </a:xfrm>
        </p:spPr>
        <p:txBody>
          <a:bodyPr/>
          <a:lstStyle/>
          <a:p>
            <a:r>
              <a:rPr lang="en-US" sz="3600" dirty="0" smtClean="0"/>
              <a:t>Affinity for Games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6" y="617856"/>
            <a:ext cx="857249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23432"/>
              </p:ext>
            </p:extLst>
          </p:nvPr>
        </p:nvGraphicFramePr>
        <p:xfrm>
          <a:off x="144780" y="1028700"/>
          <a:ext cx="8999220" cy="419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2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"/>
                                        <p:tgtEl>
                                          <p:spTgt spid="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"/>
                                        <p:tgtEl>
                                          <p:spTgt spid="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"/>
                                        <p:tgtEl>
                                          <p:spTgt spid="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"/>
                                        <p:tgtEl>
                                          <p:spTgt spid="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"/>
                                        <p:tgtEl>
                                          <p:spTgt spid="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"/>
                                        <p:tgtEl>
                                          <p:spTgt spid="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"/>
                                        <p:tgtEl>
                                          <p:spTgt spid="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"/>
                                        <p:tgtEl>
                                          <p:spTgt spid="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"/>
                                        <p:tgtEl>
                                          <p:spTgt spid="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"/>
                                        <p:tgtEl>
                                          <p:spTgt spid="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"/>
                                        <p:tgtEl>
                                          <p:spTgt spid="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"/>
                                        <p:tgtEl>
                                          <p:spTgt spid="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00"/>
                                        <p:tgtEl>
                                          <p:spTgt spid="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"/>
                                        <p:tgtEl>
                                          <p:spTgt spid="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94360"/>
          </a:xfrm>
        </p:spPr>
        <p:txBody>
          <a:bodyPr/>
          <a:lstStyle/>
          <a:p>
            <a:r>
              <a:rPr lang="en-US" sz="3600" dirty="0" smtClean="0"/>
              <a:t>TV Shows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6" y="617856"/>
            <a:ext cx="857249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47082"/>
              </p:ext>
            </p:extLst>
          </p:nvPr>
        </p:nvGraphicFramePr>
        <p:xfrm>
          <a:off x="149543" y="1028700"/>
          <a:ext cx="899445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36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7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7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7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7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7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7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7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7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7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7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7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7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7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7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7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7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7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7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7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7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7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7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7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7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94360"/>
          </a:xfrm>
        </p:spPr>
        <p:txBody>
          <a:bodyPr/>
          <a:lstStyle/>
          <a:p>
            <a:r>
              <a:rPr lang="en-US" sz="3600" dirty="0" smtClean="0"/>
              <a:t>Music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6" y="617856"/>
            <a:ext cx="857249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605381"/>
              </p:ext>
            </p:extLst>
          </p:nvPr>
        </p:nvGraphicFramePr>
        <p:xfrm>
          <a:off x="172403" y="1028700"/>
          <a:ext cx="89715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85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57836"/>
          </a:xfrm>
        </p:spPr>
        <p:txBody>
          <a:bodyPr/>
          <a:lstStyle/>
          <a:p>
            <a:r>
              <a:rPr lang="en-US" sz="3600" dirty="0" smtClean="0"/>
              <a:t>Drinks, Fast Food and Footwear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6" y="549276"/>
            <a:ext cx="857249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443024"/>
              </p:ext>
            </p:extLst>
          </p:nvPr>
        </p:nvGraphicFramePr>
        <p:xfrm>
          <a:off x="175260" y="1028700"/>
          <a:ext cx="216408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45034"/>
              </p:ext>
            </p:extLst>
          </p:nvPr>
        </p:nvGraphicFramePr>
        <p:xfrm>
          <a:off x="2344103" y="1052196"/>
          <a:ext cx="335565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544058"/>
              </p:ext>
            </p:extLst>
          </p:nvPr>
        </p:nvGraphicFramePr>
        <p:xfrm>
          <a:off x="5768340" y="1028700"/>
          <a:ext cx="33756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996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El"/>
        </p:bldSub>
      </p:bldGraphic>
      <p:bldGraphic spid="8" grpId="0" uiExpand="1">
        <p:bldSub>
          <a:bldChart bld="categoryEl"/>
        </p:bldSub>
      </p:bldGraphic>
      <p:bldGraphic spid="9" grpId="0" uiExpand="1">
        <p:bldSub>
          <a:bldChart bld="category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Traditional Web Game Portals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73076"/>
          </a:xfrm>
        </p:spPr>
        <p:txBody>
          <a:bodyPr/>
          <a:lstStyle/>
          <a:p>
            <a:r>
              <a:rPr lang="en-US" sz="3600" dirty="0" smtClean="0"/>
              <a:t>Hobbies, Animals and Misc.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46" y="564516"/>
            <a:ext cx="857249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41246"/>
              </p:ext>
            </p:extLst>
          </p:nvPr>
        </p:nvGraphicFramePr>
        <p:xfrm>
          <a:off x="182880" y="1028700"/>
          <a:ext cx="50673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185067"/>
              </p:ext>
            </p:extLst>
          </p:nvPr>
        </p:nvGraphicFramePr>
        <p:xfrm>
          <a:off x="5204460" y="1028700"/>
          <a:ext cx="17907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274275"/>
              </p:ext>
            </p:extLst>
          </p:nvPr>
        </p:nvGraphicFramePr>
        <p:xfrm>
          <a:off x="6972300" y="1021716"/>
          <a:ext cx="20802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26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El"/>
        </p:bldSub>
      </p:bldGraphic>
      <p:bldGraphic spid="11" grpId="0" uiExpand="1">
        <p:bldSub>
          <a:bldChart bld="categoryEl"/>
        </p:bldSub>
      </p:bldGraphic>
      <p:bldGraphic spid="12" grpId="0" uiExpand="1">
        <p:bldSub>
          <a:bldChart bld="categoryEl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48" y="-1444625"/>
            <a:ext cx="5715000" cy="628650"/>
          </a:xfrm>
        </p:spPr>
        <p:txBody>
          <a:bodyPr/>
          <a:lstStyle/>
          <a:p>
            <a:r>
              <a:rPr lang="en-US" dirty="0" smtClean="0"/>
              <a:t>Propensity to pay?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8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4" y="793567"/>
            <a:ext cx="8390811" cy="374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3542" y="1328846"/>
            <a:ext cx="8390811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3544" y="1762619"/>
            <a:ext cx="8390811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3544" y="2377799"/>
            <a:ext cx="8390811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544" y="3091631"/>
            <a:ext cx="8390811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90748" y="947968"/>
            <a:ext cx="48964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0.8% users spend</a:t>
            </a:r>
            <a:endParaRPr lang="en-US" sz="16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72343" y="1239399"/>
            <a:ext cx="48964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2.1%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6498" y="1669913"/>
            <a:ext cx="52856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3.0% users spend</a:t>
            </a:r>
            <a:endParaRPr lang="en-US" sz="4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0748" y="2377799"/>
            <a:ext cx="4896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2.6% users spend</a:t>
            </a:r>
            <a:endParaRPr lang="en-US" sz="36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2344" y="3314327"/>
            <a:ext cx="48964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2.4%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Playdom Continues Acquisitions Spree With Acclaim Bu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05" y="454145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15641" y="4633122"/>
            <a:ext cx="3332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Sorority Life, % users who spend by age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Source</a:t>
            </a:r>
            <a:r>
              <a:rPr lang="en-US" sz="1100" b="1" i="1" dirty="0" smtClean="0"/>
              <a:t>: </a:t>
            </a:r>
            <a:r>
              <a:rPr lang="en-US" sz="1100" i="1" dirty="0" smtClean="0"/>
              <a:t>“Rules to Monetize By …”, </a:t>
            </a:r>
            <a:r>
              <a:rPr lang="en-US" sz="1100" dirty="0" err="1" smtClean="0"/>
              <a:t>Playdom</a:t>
            </a:r>
            <a:r>
              <a:rPr lang="en-US" sz="1100" dirty="0" smtClean="0"/>
              <a:t> 2010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15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07" y="1417692"/>
            <a:ext cx="2743200" cy="1362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7" y="1430937"/>
            <a:ext cx="2733675" cy="1352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542925"/>
            <a:ext cx="9144000" cy="628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you targeting your game to the paying audience?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71872" y="1168507"/>
            <a:ext cx="8082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+mj-lt"/>
              </a:rPr>
              <a:t>$</a:t>
            </a:r>
            <a:endParaRPr lang="en-US" sz="9600" dirty="0">
              <a:solidFill>
                <a:srgbClr val="00B05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1727" y="978004"/>
            <a:ext cx="132600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Wingdings 2" pitchFamily="18" charset="2"/>
              </a:rPr>
              <a:t>O</a:t>
            </a:r>
            <a:endParaRPr lang="en-US" sz="13800" dirty="0">
              <a:solidFill>
                <a:srgbClr val="FF0000"/>
              </a:solidFill>
              <a:latin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206" y="2891572"/>
            <a:ext cx="286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Even if this game had 5x the traffic, it would not generate the same revenue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91699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F1D71"/>
                </a:solidFill>
              </a:rPr>
              <a:t>Would you like to have the largest game on </a:t>
            </a:r>
            <a:r>
              <a:rPr lang="en-US" sz="3200" i="1" dirty="0" err="1" smtClean="0">
                <a:solidFill>
                  <a:srgbClr val="9F1D71"/>
                </a:solidFill>
              </a:rPr>
              <a:t>facebook</a:t>
            </a:r>
            <a:r>
              <a:rPr lang="en-US" sz="3200" i="1" dirty="0" smtClean="0">
                <a:solidFill>
                  <a:srgbClr val="9F1D71"/>
                </a:solidFill>
              </a:rPr>
              <a:t>, or the most profitable?</a:t>
            </a:r>
            <a:endParaRPr lang="en-US" sz="3200" i="1" dirty="0">
              <a:solidFill>
                <a:srgbClr val="9F1D7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0075" y="1579136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0075" y="1750586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0075" y="1979186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0075" y="224149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15" y="495299"/>
            <a:ext cx="8229600" cy="714375"/>
          </a:xfrm>
        </p:spPr>
        <p:txBody>
          <a:bodyPr/>
          <a:lstStyle/>
          <a:p>
            <a:r>
              <a:rPr lang="en-US" sz="4000" dirty="0" smtClean="0"/>
              <a:t>Micro-transaction types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1" y="1362075"/>
            <a:ext cx="0" cy="360045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1" y="1362075"/>
            <a:ext cx="0" cy="360045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1" y="3965664"/>
            <a:ext cx="2139351" cy="7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23682" y="3648524"/>
            <a:ext cx="1676028" cy="983681"/>
            <a:chOff x="7019924" y="4361000"/>
            <a:chExt cx="1676028" cy="1311574"/>
          </a:xfrm>
        </p:grpSpPr>
        <p:pic>
          <p:nvPicPr>
            <p:cNvPr id="2058" name="Picture 10" descr="C:\Users\Nick\AppData\Local\Microsoft\Windows\Temporary Internet Files\Content.IE5\YOCOZZMX\MC9003404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4" y="4361000"/>
              <a:ext cx="796067" cy="131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661695" y="4579289"/>
              <a:ext cx="1034257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Comic Sans MS" pitchFamily="66" charset="0"/>
                </a:rPr>
                <a:t>+10%</a:t>
              </a:r>
              <a:endParaRPr lang="en-US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813" y="1955753"/>
            <a:ext cx="25408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Avatars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Fashion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Accessories</a:t>
            </a:r>
          </a:p>
          <a:p>
            <a:endParaRPr lang="en-US" dirty="0"/>
          </a:p>
          <a:p>
            <a:r>
              <a:rPr lang="en-US" sz="1600" dirty="0" smtClean="0"/>
              <a:t>Things that do not adjust the balance of the game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431064" y="1955753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Kill 10 more </a:t>
            </a:r>
            <a:r>
              <a:rPr lang="en-US" dirty="0" err="1" smtClean="0"/>
              <a:t>Orcs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= or =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10 gold coins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1" y="3534318"/>
            <a:ext cx="2640959" cy="1428740"/>
            <a:chOff x="3276600" y="4065006"/>
            <a:chExt cx="2640959" cy="1904986"/>
          </a:xfrm>
        </p:grpSpPr>
        <p:pic>
          <p:nvPicPr>
            <p:cNvPr id="2054" name="Picture 6" descr="C:\Users\Nick\AppData\Local\Microsoft\Windows\Temporary Internet Files\Content.IE5\LX87PKDC\MC90021535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065006"/>
              <a:ext cx="2068717" cy="172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65805" y="5037790"/>
              <a:ext cx="55175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Time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559623"/>
              <a:ext cx="68512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Money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7864" y="1245141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Bling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1242507"/>
            <a:ext cx="205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Accelerators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977" y="1245141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Power-ups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2" y="1966600"/>
            <a:ext cx="23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to get 10 gold coins to get +10% attack bonus for 12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765152" y="1219808"/>
            <a:ext cx="4891177" cy="3234905"/>
          </a:xfrm>
          <a:custGeom>
            <a:avLst/>
            <a:gdLst>
              <a:gd name="connsiteX0" fmla="*/ 4891177 w 4891177"/>
              <a:gd name="connsiteY0" fmla="*/ 4313207 h 4313207"/>
              <a:gd name="connsiteX1" fmla="*/ 0 w 4891177"/>
              <a:gd name="connsiteY1" fmla="*/ 4304581 h 4313207"/>
              <a:gd name="connsiteX2" fmla="*/ 8627 w 4891177"/>
              <a:gd name="connsiteY2" fmla="*/ 0 h 4313207"/>
              <a:gd name="connsiteX3" fmla="*/ 94891 w 4891177"/>
              <a:gd name="connsiteY3" fmla="*/ 77637 h 4313207"/>
              <a:gd name="connsiteX4" fmla="*/ 189781 w 4891177"/>
              <a:gd name="connsiteY4" fmla="*/ 0 h 4313207"/>
              <a:gd name="connsiteX5" fmla="*/ 276045 w 4891177"/>
              <a:gd name="connsiteY5" fmla="*/ 25879 h 4313207"/>
              <a:gd name="connsiteX6" fmla="*/ 327804 w 4891177"/>
              <a:gd name="connsiteY6" fmla="*/ 146649 h 4313207"/>
              <a:gd name="connsiteX7" fmla="*/ 474453 w 4891177"/>
              <a:gd name="connsiteY7" fmla="*/ 776377 h 4313207"/>
              <a:gd name="connsiteX8" fmla="*/ 655608 w 4891177"/>
              <a:gd name="connsiteY8" fmla="*/ 1440611 h 4313207"/>
              <a:gd name="connsiteX9" fmla="*/ 836762 w 4891177"/>
              <a:gd name="connsiteY9" fmla="*/ 1897811 h 4313207"/>
              <a:gd name="connsiteX10" fmla="*/ 1043796 w 4891177"/>
              <a:gd name="connsiteY10" fmla="*/ 2363637 h 4313207"/>
              <a:gd name="connsiteX11" fmla="*/ 1181819 w 4891177"/>
              <a:gd name="connsiteY11" fmla="*/ 2587924 h 4313207"/>
              <a:gd name="connsiteX12" fmla="*/ 1362974 w 4891177"/>
              <a:gd name="connsiteY12" fmla="*/ 2872596 h 4313207"/>
              <a:gd name="connsiteX13" fmla="*/ 1570008 w 4891177"/>
              <a:gd name="connsiteY13" fmla="*/ 3088256 h 4313207"/>
              <a:gd name="connsiteX14" fmla="*/ 1777042 w 4891177"/>
              <a:gd name="connsiteY14" fmla="*/ 3303917 h 4313207"/>
              <a:gd name="connsiteX15" fmla="*/ 1940944 w 4891177"/>
              <a:gd name="connsiteY15" fmla="*/ 3407434 h 4313207"/>
              <a:gd name="connsiteX16" fmla="*/ 2070340 w 4891177"/>
              <a:gd name="connsiteY16" fmla="*/ 3519577 h 4313207"/>
              <a:gd name="connsiteX17" fmla="*/ 2337759 w 4891177"/>
              <a:gd name="connsiteY17" fmla="*/ 3657600 h 4313207"/>
              <a:gd name="connsiteX18" fmla="*/ 2639683 w 4891177"/>
              <a:gd name="connsiteY18" fmla="*/ 3804249 h 4313207"/>
              <a:gd name="connsiteX19" fmla="*/ 2950234 w 4891177"/>
              <a:gd name="connsiteY19" fmla="*/ 3916392 h 4313207"/>
              <a:gd name="connsiteX20" fmla="*/ 3355676 w 4891177"/>
              <a:gd name="connsiteY20" fmla="*/ 4037162 h 4313207"/>
              <a:gd name="connsiteX21" fmla="*/ 3812876 w 4891177"/>
              <a:gd name="connsiteY21" fmla="*/ 4140679 h 4313207"/>
              <a:gd name="connsiteX22" fmla="*/ 4278702 w 4891177"/>
              <a:gd name="connsiteY22" fmla="*/ 4209690 h 4313207"/>
              <a:gd name="connsiteX23" fmla="*/ 4649638 w 4891177"/>
              <a:gd name="connsiteY23" fmla="*/ 4261449 h 4313207"/>
              <a:gd name="connsiteX24" fmla="*/ 4891177 w 4891177"/>
              <a:gd name="connsiteY24" fmla="*/ 4313207 h 43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1177" h="4313207">
                <a:moveTo>
                  <a:pt x="4891177" y="4313207"/>
                </a:moveTo>
                <a:lnTo>
                  <a:pt x="0" y="4304581"/>
                </a:lnTo>
                <a:cubicBezTo>
                  <a:pt x="2876" y="2869721"/>
                  <a:pt x="5751" y="1434860"/>
                  <a:pt x="8627" y="0"/>
                </a:cubicBezTo>
                <a:lnTo>
                  <a:pt x="94891" y="77637"/>
                </a:lnTo>
                <a:lnTo>
                  <a:pt x="189781" y="0"/>
                </a:lnTo>
                <a:lnTo>
                  <a:pt x="276045" y="25879"/>
                </a:lnTo>
                <a:lnTo>
                  <a:pt x="327804" y="146649"/>
                </a:lnTo>
                <a:lnTo>
                  <a:pt x="474453" y="776377"/>
                </a:lnTo>
                <a:lnTo>
                  <a:pt x="655608" y="1440611"/>
                </a:lnTo>
                <a:lnTo>
                  <a:pt x="836762" y="1897811"/>
                </a:lnTo>
                <a:lnTo>
                  <a:pt x="1043796" y="2363637"/>
                </a:lnTo>
                <a:lnTo>
                  <a:pt x="1181819" y="2587924"/>
                </a:lnTo>
                <a:lnTo>
                  <a:pt x="1362974" y="2872596"/>
                </a:lnTo>
                <a:lnTo>
                  <a:pt x="1570008" y="3088256"/>
                </a:lnTo>
                <a:lnTo>
                  <a:pt x="1777042" y="3303917"/>
                </a:lnTo>
                <a:lnTo>
                  <a:pt x="1940944" y="3407434"/>
                </a:lnTo>
                <a:lnTo>
                  <a:pt x="2070340" y="3519577"/>
                </a:lnTo>
                <a:lnTo>
                  <a:pt x="2337759" y="3657600"/>
                </a:lnTo>
                <a:lnTo>
                  <a:pt x="2639683" y="3804249"/>
                </a:lnTo>
                <a:lnTo>
                  <a:pt x="2950234" y="3916392"/>
                </a:lnTo>
                <a:lnTo>
                  <a:pt x="3355676" y="4037162"/>
                </a:lnTo>
                <a:lnTo>
                  <a:pt x="3812876" y="4140679"/>
                </a:lnTo>
                <a:lnTo>
                  <a:pt x="4278702" y="4209690"/>
                </a:lnTo>
                <a:lnTo>
                  <a:pt x="4649638" y="4261449"/>
                </a:lnTo>
                <a:lnTo>
                  <a:pt x="4891177" y="4313207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162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6440" y="4453996"/>
            <a:ext cx="4872182" cy="283517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40" y="542925"/>
            <a:ext cx="8229600" cy="590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economic beauty of micro-transactions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81271" y="4729445"/>
            <a:ext cx="8224982" cy="309007"/>
            <a:chOff x="766618" y="5481782"/>
            <a:chExt cx="7996382" cy="412009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66618" y="5481782"/>
              <a:ext cx="7996382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1147" y="5483423"/>
              <a:ext cx="724929" cy="410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Volume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053" y="1411287"/>
            <a:ext cx="614218" cy="3314700"/>
            <a:chOff x="152400" y="1057563"/>
            <a:chExt cx="614218" cy="4419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66618" y="1057563"/>
              <a:ext cx="0" cy="441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2400" y="1066800"/>
              <a:ext cx="56297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077412" y="1303915"/>
            <a:ext cx="7404100" cy="3241097"/>
          </a:xfrm>
          <a:custGeom>
            <a:avLst/>
            <a:gdLst>
              <a:gd name="connsiteX0" fmla="*/ 0 w 7404100"/>
              <a:gd name="connsiteY0" fmla="*/ 0 h 4165600"/>
              <a:gd name="connsiteX1" fmla="*/ 1892300 w 7404100"/>
              <a:gd name="connsiteY1" fmla="*/ 3352800 h 4165600"/>
              <a:gd name="connsiteX2" fmla="*/ 7404100 w 7404100"/>
              <a:gd name="connsiteY2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100" h="4165600">
                <a:moveTo>
                  <a:pt x="0" y="0"/>
                </a:moveTo>
                <a:cubicBezTo>
                  <a:pt x="329141" y="1329266"/>
                  <a:pt x="658283" y="2658533"/>
                  <a:pt x="1892300" y="3352800"/>
                </a:cubicBezTo>
                <a:cubicBezTo>
                  <a:pt x="3126317" y="4047067"/>
                  <a:pt x="5265208" y="4106333"/>
                  <a:pt x="7404100" y="4165600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81271" y="3508402"/>
            <a:ext cx="2052782" cy="1217584"/>
            <a:chOff x="766618" y="3853718"/>
            <a:chExt cx="2052782" cy="1623445"/>
          </a:xfrm>
        </p:grpSpPr>
        <p:sp>
          <p:nvSpPr>
            <p:cNvPr id="22" name="Rectangle 21"/>
            <p:cNvSpPr/>
            <p:nvPr/>
          </p:nvSpPr>
          <p:spPr>
            <a:xfrm>
              <a:off x="766618" y="4343400"/>
              <a:ext cx="2052782" cy="1133763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50800">
              <a:solidFill>
                <a:srgbClr val="FF7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7178" y="3853718"/>
              <a:ext cx="91262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F1D71"/>
                  </a:solidFill>
                </a:rPr>
                <a:t>$19.95</a:t>
              </a:r>
              <a:endParaRPr lang="en-US" dirty="0">
                <a:solidFill>
                  <a:srgbClr val="9F1D7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20248" y="411615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F1D71"/>
                </a:solidFill>
              </a:rPr>
              <a:t>$6.95</a:t>
            </a:r>
            <a:endParaRPr lang="en-US" dirty="0">
              <a:solidFill>
                <a:srgbClr val="9F1D7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691553" y="4447165"/>
            <a:ext cx="3101340" cy="297180"/>
          </a:xfrm>
          <a:custGeom>
            <a:avLst/>
            <a:gdLst>
              <a:gd name="connsiteX0" fmla="*/ 0 w 3101340"/>
              <a:gd name="connsiteY0" fmla="*/ 0 h 396240"/>
              <a:gd name="connsiteX1" fmla="*/ 7620 w 3101340"/>
              <a:gd name="connsiteY1" fmla="*/ 396240 h 396240"/>
              <a:gd name="connsiteX2" fmla="*/ 3002280 w 3101340"/>
              <a:gd name="connsiteY2" fmla="*/ 373380 h 396240"/>
              <a:gd name="connsiteX3" fmla="*/ 3101340 w 3101340"/>
              <a:gd name="connsiteY3" fmla="*/ 297180 h 396240"/>
              <a:gd name="connsiteX4" fmla="*/ 3009900 w 3101340"/>
              <a:gd name="connsiteY4" fmla="*/ 266700 h 396240"/>
              <a:gd name="connsiteX5" fmla="*/ 3040380 w 3101340"/>
              <a:gd name="connsiteY5" fmla="*/ 198120 h 396240"/>
              <a:gd name="connsiteX6" fmla="*/ 2926080 w 3101340"/>
              <a:gd name="connsiteY6" fmla="*/ 129540 h 396240"/>
              <a:gd name="connsiteX7" fmla="*/ 2430780 w 3101340"/>
              <a:gd name="connsiteY7" fmla="*/ 114300 h 396240"/>
              <a:gd name="connsiteX8" fmla="*/ 1874520 w 3101340"/>
              <a:gd name="connsiteY8" fmla="*/ 106680 h 396240"/>
              <a:gd name="connsiteX9" fmla="*/ 1310640 w 3101340"/>
              <a:gd name="connsiteY9" fmla="*/ 83820 h 396240"/>
              <a:gd name="connsiteX10" fmla="*/ 746760 w 3101340"/>
              <a:gd name="connsiteY10" fmla="*/ 53340 h 396240"/>
              <a:gd name="connsiteX11" fmla="*/ 266700 w 3101340"/>
              <a:gd name="connsiteY11" fmla="*/ 15240 h 396240"/>
              <a:gd name="connsiteX12" fmla="*/ 0 w 3101340"/>
              <a:gd name="connsiteY12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340" h="396240">
                <a:moveTo>
                  <a:pt x="0" y="0"/>
                </a:moveTo>
                <a:lnTo>
                  <a:pt x="7620" y="396240"/>
                </a:lnTo>
                <a:lnTo>
                  <a:pt x="3002280" y="373380"/>
                </a:lnTo>
                <a:lnTo>
                  <a:pt x="3101340" y="297180"/>
                </a:lnTo>
                <a:lnTo>
                  <a:pt x="3009900" y="266700"/>
                </a:lnTo>
                <a:lnTo>
                  <a:pt x="3040380" y="198120"/>
                </a:lnTo>
                <a:lnTo>
                  <a:pt x="2926080" y="129540"/>
                </a:lnTo>
                <a:lnTo>
                  <a:pt x="2430780" y="114300"/>
                </a:lnTo>
                <a:lnTo>
                  <a:pt x="1874520" y="106680"/>
                </a:lnTo>
                <a:lnTo>
                  <a:pt x="1310640" y="83820"/>
                </a:lnTo>
                <a:lnTo>
                  <a:pt x="746760" y="53340"/>
                </a:lnTo>
                <a:lnTo>
                  <a:pt x="266700" y="15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34054" y="4192507"/>
            <a:ext cx="168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Long Tail 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63448" y="1598416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“Tall” Tail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18" grpId="0" animBg="1"/>
      <p:bldP spid="30" grpId="0"/>
      <p:bldP spid="30" grpId="1"/>
      <p:bldP spid="35" grpId="0" animBg="1"/>
      <p:bldP spid="36" grpId="0"/>
      <p:bldP spid="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0075"/>
            <a:ext cx="8229600" cy="628650"/>
          </a:xfrm>
        </p:spPr>
        <p:txBody>
          <a:bodyPr/>
          <a:lstStyle/>
          <a:p>
            <a:r>
              <a:rPr lang="en-US" dirty="0" smtClean="0"/>
              <a:t>Big brands are starting to get 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86300"/>
            <a:ext cx="42100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5" y="1442549"/>
            <a:ext cx="4576572" cy="26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04908"/>
            <a:ext cx="3624453" cy="272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36" y="1804908"/>
            <a:ext cx="5986463" cy="21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6" y="523874"/>
            <a:ext cx="5796232" cy="857250"/>
          </a:xfrm>
        </p:spPr>
        <p:txBody>
          <a:bodyPr/>
          <a:lstStyle/>
          <a:p>
            <a:r>
              <a:rPr lang="en-US" dirty="0" smtClean="0"/>
              <a:t>MIT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857" y="1362074"/>
            <a:ext cx="5048250" cy="271462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When playing games, people are at 95-99% </a:t>
            </a:r>
            <a:r>
              <a:rPr lang="en-US" sz="1800" dirty="0" smtClean="0">
                <a:solidFill>
                  <a:srgbClr val="00B0F0"/>
                </a:solidFill>
              </a:rPr>
              <a:t>“focused attention”</a:t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n-US" sz="1200" dirty="0" smtClean="0"/>
              <a:t>(As measured by pupil dilation, skin resistance, pulse, movement, breathing, brain activity …)</a:t>
            </a:r>
          </a:p>
          <a:p>
            <a:endParaRPr lang="en-US" sz="1200" dirty="0"/>
          </a:p>
          <a:p>
            <a:r>
              <a:rPr lang="en-US" sz="1800" dirty="0" smtClean="0"/>
              <a:t>This blows away all other media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With just 15 seconds exposure to a brand, there is &gt;80% unaided recall.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endParaRPr lang="en-US" dirty="0"/>
          </a:p>
        </p:txBody>
      </p:sp>
      <p:pic>
        <p:nvPicPr>
          <p:cNvPr id="9218" name="Picture 2" descr="http://www.sciencedaily.com/images/2007/10/07102414562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57" y="1466849"/>
            <a:ext cx="3314700" cy="22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07" y="3943350"/>
            <a:ext cx="895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F1D71"/>
                </a:solidFill>
              </a:rPr>
              <a:t>Sponsors can receive “Halo” effect by having their brands associated with success screens and level completion events.</a:t>
            </a:r>
            <a:endParaRPr lang="en-US" sz="2400" dirty="0">
              <a:solidFill>
                <a:srgbClr val="9F1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05E-6 L -0.262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0" y="419100"/>
            <a:ext cx="5619750" cy="433476"/>
          </a:xfrm>
        </p:spPr>
        <p:txBody>
          <a:bodyPr>
            <a:noAutofit/>
          </a:bodyPr>
          <a:lstStyle/>
          <a:p>
            <a:r>
              <a:rPr lang="en-US" sz="2000" dirty="0" smtClean="0"/>
              <a:t>Pitching to potential Sponsors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852576"/>
            <a:ext cx="6654165" cy="412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16" y="514350"/>
            <a:ext cx="8839200" cy="628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Honeymoon period for brand owners with fans!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028700"/>
            <a:ext cx="8610599" cy="337185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700" dirty="0" smtClean="0"/>
              <a:t>43% of fans visit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several times a day.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50% of fans come to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for entertainment.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92% say that being a fan has a positive impact in recommending to friends.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52% recommend others to follow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84% of fans consume (regularly/</a:t>
            </a:r>
            <a:r>
              <a:rPr lang="en-US" sz="1700" dirty="0" err="1" smtClean="0"/>
              <a:t>ocassionally</a:t>
            </a:r>
            <a:r>
              <a:rPr lang="en-US" sz="1700" dirty="0" smtClean="0"/>
              <a:t>)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There is no disconnect between brands followed on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and regular consumers.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An average of 9 brands are followed by users.</a:t>
            </a: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91905" y="4877827"/>
            <a:ext cx="18630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DDB, October 2010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758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web portal games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1596224"/>
            <a:ext cx="4572000" cy="32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76855" y="2886861"/>
            <a:ext cx="2438400" cy="246221"/>
            <a:chOff x="1828799" y="5303465"/>
            <a:chExt cx="5943600" cy="40083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828799" y="5638799"/>
              <a:ext cx="59436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11127" y="5303465"/>
              <a:ext cx="1657485" cy="4008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24 hours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92" y="1596224"/>
            <a:ext cx="28860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97819"/>
            <a:ext cx="8077200" cy="1102519"/>
          </a:xfrm>
        </p:spPr>
        <p:txBody>
          <a:bodyPr/>
          <a:lstStyle/>
          <a:p>
            <a:r>
              <a:rPr lang="en-US" dirty="0" smtClean="0"/>
              <a:t>Advice to Social Game Developers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3100"/>
            <a:ext cx="8229600" cy="628650"/>
          </a:xfrm>
        </p:spPr>
        <p:txBody>
          <a:bodyPr/>
          <a:lstStyle/>
          <a:p>
            <a:r>
              <a:rPr lang="en-US" dirty="0" smtClean="0"/>
              <a:t>You’re a </a:t>
            </a:r>
            <a:r>
              <a:rPr lang="en-US" dirty="0" smtClean="0">
                <a:solidFill>
                  <a:srgbClr val="9F1D71"/>
                </a:solidFill>
              </a:rPr>
              <a:t>Service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not a </a:t>
            </a:r>
            <a:r>
              <a:rPr lang="en-US" dirty="0" smtClean="0">
                <a:solidFill>
                  <a:srgbClr val="9F1D71"/>
                </a:solidFill>
              </a:rPr>
              <a:t>Product</a:t>
            </a:r>
            <a:endParaRPr lang="en-US" dirty="0">
              <a:solidFill>
                <a:srgbClr val="9F1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693420"/>
            <a:ext cx="8229600" cy="857250"/>
          </a:xfrm>
        </p:spPr>
        <p:txBody>
          <a:bodyPr/>
          <a:lstStyle/>
          <a:p>
            <a:r>
              <a:rPr lang="en-US" dirty="0" smtClean="0"/>
              <a:t>Measure Everything!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" y="4330557"/>
            <a:ext cx="8801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9F1D71"/>
                </a:solidFill>
              </a:rPr>
              <a:t>Analytics is now just as important as game design!</a:t>
            </a:r>
            <a:endParaRPr lang="en-US" sz="3000" dirty="0">
              <a:solidFill>
                <a:srgbClr val="9F1D7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797259"/>
            <a:ext cx="5829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6" y="676275"/>
            <a:ext cx="3214688" cy="447675"/>
          </a:xfrm>
        </p:spPr>
        <p:txBody>
          <a:bodyPr/>
          <a:lstStyle/>
          <a:p>
            <a:r>
              <a:rPr lang="en-US" dirty="0" smtClean="0"/>
              <a:t>A/B 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216" y="4585106"/>
            <a:ext cx="609600" cy="338554"/>
          </a:xfrm>
          <a:prstGeom prst="rect">
            <a:avLst/>
          </a:prstGeom>
          <a:solidFill>
            <a:srgbClr val="FF0000">
              <a:alpha val="62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Play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9016" y="4585106"/>
            <a:ext cx="609600" cy="338554"/>
          </a:xfrm>
          <a:prstGeom prst="rect">
            <a:avLst/>
          </a:prstGeom>
          <a:solidFill>
            <a:srgbClr val="FF0000">
              <a:alpha val="62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Join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63630" y="460020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" y="1328859"/>
            <a:ext cx="3214688" cy="35361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5823" y="1260278"/>
            <a:ext cx="5135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It’s not just for adverts!</a:t>
            </a:r>
          </a:p>
          <a:p>
            <a:endParaRPr lang="en-US" sz="1600" dirty="0"/>
          </a:p>
          <a:p>
            <a:r>
              <a:rPr lang="en-US" sz="1600" dirty="0" smtClean="0"/>
              <a:t>Use tools.  Measure baseline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Tweak</a:t>
            </a:r>
            <a:r>
              <a:rPr lang="en-US" sz="1600" dirty="0" smtClean="0"/>
              <a:t>, then measure again.</a:t>
            </a:r>
          </a:p>
          <a:p>
            <a:endParaRPr lang="en-US" sz="1600" dirty="0" smtClean="0"/>
          </a:p>
          <a:p>
            <a:r>
              <a:rPr lang="en-US" sz="1600" dirty="0" smtClean="0"/>
              <a:t>Denominators are large, so even minor changes can result in $$.</a:t>
            </a:r>
          </a:p>
          <a:p>
            <a:endParaRPr lang="en-US" sz="1600" dirty="0"/>
          </a:p>
          <a:p>
            <a:r>
              <a:rPr lang="en-US" sz="1600" dirty="0" smtClean="0"/>
              <a:t>It’s all about </a:t>
            </a:r>
            <a:r>
              <a:rPr lang="en-US" sz="1600" dirty="0" smtClean="0"/>
              <a:t>the </a:t>
            </a:r>
            <a:r>
              <a:rPr lang="en-US" sz="1600" i="1" dirty="0" smtClean="0">
                <a:solidFill>
                  <a:srgbClr val="9F1D71"/>
                </a:solidFill>
              </a:rPr>
              <a:t>“tastes of the fish, not the tastes of the fisherman”</a:t>
            </a:r>
            <a:r>
              <a:rPr lang="en-US" sz="1600" i="1" dirty="0" smtClean="0"/>
              <a:t>.</a:t>
            </a:r>
          </a:p>
          <a:p>
            <a:endParaRPr lang="en-US" sz="1600" i="1" dirty="0"/>
          </a:p>
          <a:p>
            <a:r>
              <a:rPr lang="en-US" sz="1600" dirty="0" smtClean="0"/>
              <a:t>Look at everything: </a:t>
            </a:r>
            <a:r>
              <a:rPr lang="en-US" sz="1600" i="1" dirty="0" smtClean="0"/>
              <a:t>prices, tooltips, position, offers …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067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740608"/>
            <a:ext cx="8979408" cy="482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81" y="636271"/>
            <a:ext cx="8635284" cy="62865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We’re now on the second generation of Social Games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9551" y="1588087"/>
            <a:ext cx="647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F1D71"/>
                </a:solidFill>
              </a:rPr>
              <a:t>Generation #1 </a:t>
            </a:r>
            <a:r>
              <a:rPr lang="en-US" dirty="0" smtClean="0"/>
              <a:t>– Build it, and throw it live </a:t>
            </a:r>
            <a:r>
              <a:rPr lang="en-US" u="sng" dirty="0" smtClean="0"/>
              <a:t>immediately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		 Fix and modify it live. Those days are over!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69551" y="2362880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F1D71"/>
                </a:solidFill>
              </a:rPr>
              <a:t>Generation #2 </a:t>
            </a:r>
            <a:r>
              <a:rPr lang="en-US" dirty="0" smtClean="0"/>
              <a:t>– Get it mechanics reasonably polished </a:t>
            </a:r>
            <a:r>
              <a:rPr lang="en-US" u="sng" dirty="0" smtClean="0"/>
              <a:t>before</a:t>
            </a:r>
            <a:r>
              <a:rPr lang="en-US" dirty="0" smtClean="0"/>
              <a:t> general release.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0481" y="2980179"/>
            <a:ext cx="88721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9F1D71"/>
                </a:solidFill>
              </a:rPr>
              <a:t>“You don’t get a second chance to make a first impression”</a:t>
            </a:r>
            <a:endParaRPr lang="en-US" sz="2600" i="1" dirty="0">
              <a:solidFill>
                <a:srgbClr val="9F1D7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551" y="3666172"/>
            <a:ext cx="5938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Today’s early adopters of new games 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… Virally </a:t>
            </a:r>
            <a:r>
              <a:rPr lang="en-US" dirty="0"/>
              <a:t>introduce more people to your </a:t>
            </a:r>
            <a:r>
              <a:rPr lang="en-US" dirty="0" smtClean="0"/>
              <a:t>game</a:t>
            </a:r>
          </a:p>
          <a:p>
            <a:r>
              <a:rPr lang="en-US" dirty="0"/>
              <a:t>	</a:t>
            </a:r>
            <a:r>
              <a:rPr lang="en-US" dirty="0" smtClean="0"/>
              <a:t>… Typically </a:t>
            </a:r>
            <a:r>
              <a:rPr lang="en-US" dirty="0"/>
              <a:t>spend more over lifetime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5320" y="2382679"/>
            <a:ext cx="7772400" cy="1102519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71330" y="4036183"/>
            <a:ext cx="534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9F1D71"/>
                </a:solidFill>
              </a:rPr>
              <a:t>Nick@DataGenetics.com</a:t>
            </a:r>
            <a:endParaRPr lang="en-US" dirty="0">
              <a:solidFill>
                <a:srgbClr val="9F1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0">
        <p14:vortex dir="r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63625"/>
            <a:ext cx="6553200" cy="3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4350"/>
            <a:ext cx="741460" cy="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800601"/>
            <a:ext cx="790575" cy="1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1653331"/>
            <a:ext cx="685800" cy="3046196"/>
          </a:xfrm>
          <a:prstGeom prst="rect">
            <a:avLst/>
          </a:prstGeom>
          <a:solidFill>
            <a:srgbClr val="FF00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5087" y="4678322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Advertising Potential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Deluxe Download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Price evolution of deluxe downloads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506" y="1697099"/>
            <a:ext cx="181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$19.95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1455" y="3563634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$6.95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8966983">
            <a:off x="2870050" y="2069867"/>
            <a:ext cx="497339" cy="1885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5273315" y="3820797"/>
            <a:ext cx="2120660" cy="244692"/>
          </a:xfrm>
          <a:prstGeom prst="bentConnector3">
            <a:avLst>
              <a:gd name="adj1" fmla="val 67248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5273315" y="3493990"/>
            <a:ext cx="2120660" cy="495207"/>
          </a:xfrm>
          <a:prstGeom prst="bentConnector3">
            <a:avLst>
              <a:gd name="adj1" fmla="val 63295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5273315" y="3151089"/>
            <a:ext cx="2133600" cy="766488"/>
          </a:xfrm>
          <a:prstGeom prst="bentConnector3">
            <a:avLst>
              <a:gd name="adj1" fmla="val 58929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8900" y="3675889"/>
            <a:ext cx="79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$6.99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5269" y="3327228"/>
            <a:ext cx="8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$9.99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5756" y="3012590"/>
            <a:ext cx="9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$12.99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5273316" y="2808189"/>
            <a:ext cx="2113957" cy="1033413"/>
          </a:xfrm>
          <a:prstGeom prst="bentConnector3">
            <a:avLst>
              <a:gd name="adj1" fmla="val 55046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8696" y="2669690"/>
            <a:ext cx="92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$15.99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5273315" y="2404985"/>
            <a:ext cx="2113958" cy="1361368"/>
          </a:xfrm>
          <a:prstGeom prst="bentConnector3">
            <a:avLst>
              <a:gd name="adj1" fmla="val 51202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8216" y="2230883"/>
            <a:ext cx="92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$19.99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7" name="Picture 5" descr="C:\Users\Nick\AppData\Local\Microsoft\Windows\Temporary Internet Files\Content.IE5\LAHBM720\MC900104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6" y="2601244"/>
            <a:ext cx="1051517" cy="1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00100" y="4739640"/>
            <a:ext cx="7557171" cy="369332"/>
            <a:chOff x="800100" y="4739640"/>
            <a:chExt cx="7557171" cy="369332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800100" y="4754880"/>
              <a:ext cx="7557171" cy="15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96797" y="4739640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5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GDC1011_2011_PPT_Template-Main_A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1192</Words>
  <Application>Microsoft Office PowerPoint</Application>
  <PresentationFormat>On-screen Show (16:9)</PresentationFormat>
  <Paragraphs>380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GDC1011_2011_PPT_Template-Main_AI</vt:lpstr>
      <vt:lpstr>PowerPoint Presentation</vt:lpstr>
      <vt:lpstr>Agenda</vt:lpstr>
      <vt:lpstr>PC Casual Game Universe</vt:lpstr>
      <vt:lpstr>Where does the revenue come from?</vt:lpstr>
      <vt:lpstr>Traditional Web Game Portals</vt:lpstr>
      <vt:lpstr>Traditional web portal games</vt:lpstr>
      <vt:lpstr>The Results</vt:lpstr>
      <vt:lpstr>Deluxe Download Games</vt:lpstr>
      <vt:lpstr>Price evolution of deluxe downloads</vt:lpstr>
      <vt:lpstr>Games on Social Networks</vt:lpstr>
      <vt:lpstr>PowerPoint Presentation</vt:lpstr>
      <vt:lpstr>PowerPoint Presentation</vt:lpstr>
      <vt:lpstr>Just how big is FaceBook?</vt:lpstr>
      <vt:lpstr>If facebook were a country …</vt:lpstr>
      <vt:lpstr>What is the most popular Windows application of all time?</vt:lpstr>
      <vt:lpstr>Effect of facebook on traditional Casual Gaming web sites</vt:lpstr>
      <vt:lpstr>People love to play games!</vt:lpstr>
      <vt:lpstr>PowerPoint Presentation</vt:lpstr>
      <vt:lpstr>facebook gaming is big business</vt:lpstr>
      <vt:lpstr>Example of top facebook Game</vt:lpstr>
      <vt:lpstr>Farmville - MAU</vt:lpstr>
      <vt:lpstr>Café World - MAU</vt:lpstr>
      <vt:lpstr>Café World - DAU</vt:lpstr>
      <vt:lpstr>Café World - Engagement</vt:lpstr>
      <vt:lpstr>Where in the World?</vt:lpstr>
      <vt:lpstr>Top 25 countries on facebook</vt:lpstr>
      <vt:lpstr>Gender breakdown of FaceBook users Worldwide</vt:lpstr>
      <vt:lpstr>Demographics</vt:lpstr>
      <vt:lpstr>facebook Demographics</vt:lpstr>
      <vt:lpstr>facebook Demographics</vt:lpstr>
      <vt:lpstr>Similar Countries … Similar Profiles</vt:lpstr>
      <vt:lpstr>Similar Countries … Similar Profiles</vt:lpstr>
      <vt:lpstr>Different Countries … Different Profiles</vt:lpstr>
      <vt:lpstr>Games and Interests</vt:lpstr>
      <vt:lpstr>PowerPoint Presentation</vt:lpstr>
      <vt:lpstr>PowerPoint Presentation</vt:lpstr>
      <vt:lpstr>PowerPoint Presentation</vt:lpstr>
      <vt:lpstr>Jay Leno vs. Conan</vt:lpstr>
      <vt:lpstr>Quiz Time – Guess the movie</vt:lpstr>
      <vt:lpstr>Comparing Demographic “Genes”</vt:lpstr>
      <vt:lpstr>Comparing Demographic “Genes”</vt:lpstr>
      <vt:lpstr>Cross correlation between brands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Drinks, Fast Food and Footwear</vt:lpstr>
      <vt:lpstr>Hobbies, Animals and Misc.</vt:lpstr>
      <vt:lpstr>Micro transactions</vt:lpstr>
      <vt:lpstr>Propensity to pay?</vt:lpstr>
      <vt:lpstr>Are you targeting your game to the paying audience?</vt:lpstr>
      <vt:lpstr>Micro-transaction types</vt:lpstr>
      <vt:lpstr>The economic beauty of micro-transactions</vt:lpstr>
      <vt:lpstr>Big brands are starting to get it</vt:lpstr>
      <vt:lpstr>MIT research</vt:lpstr>
      <vt:lpstr>Pitching to potential Sponsors</vt:lpstr>
      <vt:lpstr>Honeymoon period for brand owners with fans!</vt:lpstr>
      <vt:lpstr>Advice to Social Game Developers</vt:lpstr>
      <vt:lpstr>You’re a Service not a Product</vt:lpstr>
      <vt:lpstr>Measure Everything!</vt:lpstr>
      <vt:lpstr>A/B Testing</vt:lpstr>
      <vt:lpstr>We’re now on the second generation of Social Games</vt:lpstr>
      <vt:lpstr>The End</vt:lpstr>
    </vt:vector>
  </TitlesOfParts>
  <Company>CMP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CMP Technology</dc:creator>
  <cp:lastModifiedBy>Nick</cp:lastModifiedBy>
  <cp:revision>77</cp:revision>
  <dcterms:created xsi:type="dcterms:W3CDTF">2010-12-02T22:18:14Z</dcterms:created>
  <dcterms:modified xsi:type="dcterms:W3CDTF">2011-03-01T02:35:45Z</dcterms:modified>
</cp:coreProperties>
</file>