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9" r:id="rId4"/>
    <p:sldId id="264" r:id="rId5"/>
    <p:sldId id="310" r:id="rId6"/>
    <p:sldId id="335" r:id="rId7"/>
    <p:sldId id="311" r:id="rId8"/>
    <p:sldId id="312" r:id="rId9"/>
    <p:sldId id="313" r:id="rId10"/>
    <p:sldId id="314" r:id="rId11"/>
    <p:sldId id="278" r:id="rId12"/>
    <p:sldId id="276" r:id="rId13"/>
    <p:sldId id="337" r:id="rId14"/>
    <p:sldId id="338" r:id="rId15"/>
    <p:sldId id="339" r:id="rId16"/>
    <p:sldId id="336" r:id="rId17"/>
    <p:sldId id="266" r:id="rId18"/>
    <p:sldId id="272" r:id="rId19"/>
    <p:sldId id="316" r:id="rId20"/>
    <p:sldId id="267" r:id="rId21"/>
    <p:sldId id="322" r:id="rId22"/>
    <p:sldId id="319" r:id="rId23"/>
    <p:sldId id="320" r:id="rId24"/>
    <p:sldId id="356" r:id="rId25"/>
    <p:sldId id="317" r:id="rId26"/>
    <p:sldId id="292" r:id="rId27"/>
    <p:sldId id="296" r:id="rId28"/>
    <p:sldId id="298" r:id="rId29"/>
    <p:sldId id="301" r:id="rId30"/>
    <p:sldId id="308" r:id="rId31"/>
    <p:sldId id="300" r:id="rId32"/>
    <p:sldId id="306" r:id="rId33"/>
    <p:sldId id="318" r:id="rId34"/>
    <p:sldId id="303" r:id="rId35"/>
    <p:sldId id="299" r:id="rId36"/>
    <p:sldId id="302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33" r:id="rId45"/>
    <p:sldId id="355" r:id="rId46"/>
    <p:sldId id="348" r:id="rId47"/>
    <p:sldId id="349" r:id="rId48"/>
    <p:sldId id="350" r:id="rId49"/>
    <p:sldId id="324" r:id="rId50"/>
    <p:sldId id="323" r:id="rId51"/>
    <p:sldId id="325" r:id="rId52"/>
    <p:sldId id="326" r:id="rId53"/>
    <p:sldId id="329" r:id="rId54"/>
    <p:sldId id="330" r:id="rId55"/>
    <p:sldId id="327" r:id="rId56"/>
    <p:sldId id="328" r:id="rId57"/>
    <p:sldId id="268" r:id="rId58"/>
    <p:sldId id="293" r:id="rId59"/>
    <p:sldId id="294" r:id="rId60"/>
    <p:sldId id="307" r:id="rId61"/>
    <p:sldId id="351" r:id="rId62"/>
    <p:sldId id="352" r:id="rId63"/>
    <p:sldId id="270" r:id="rId64"/>
    <p:sldId id="362" r:id="rId65"/>
    <p:sldId id="353" r:id="rId66"/>
    <p:sldId id="357" r:id="rId67"/>
    <p:sldId id="354" r:id="rId68"/>
    <p:sldId id="358" r:id="rId69"/>
    <p:sldId id="359" r:id="rId70"/>
    <p:sldId id="360" r:id="rId71"/>
    <p:sldId id="36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E1"/>
    <a:srgbClr val="FFD9E5"/>
    <a:srgbClr val="FFD9C7"/>
    <a:srgbClr val="26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171" autoAdjust="0"/>
  </p:normalViewPr>
  <p:slideViewPr>
    <p:cSldViewPr snapToGrid="0">
      <p:cViewPr>
        <p:scale>
          <a:sx n="66" d="100"/>
          <a:sy n="66" d="100"/>
        </p:scale>
        <p:origin x="-133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idate%20201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idate%20201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idate%20201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Transfer\Recovered%20HardDrive\My%20Documents\Sheets\QBR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social%20netwoek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84465060679297E-2"/>
          <c:y val="4.5605928046872926E-2"/>
          <c:w val="0.914565369922819"/>
          <c:h val="0.849388106789681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7"/>
              <c:layout>
                <c:manualLayout>
                  <c:x val="3.1151421492875281E-3"/>
                  <c:y val="2.2288197581859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  <a:lumOff val="15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Sheet1!$A$1:$A$8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5.5</c:v>
                </c:pt>
                <c:pt idx="3">
                  <c:v>12</c:v>
                </c:pt>
                <c:pt idx="4">
                  <c:v>50</c:v>
                </c:pt>
                <c:pt idx="5">
                  <c:v>100</c:v>
                </c:pt>
                <c:pt idx="6">
                  <c:v>350</c:v>
                </c:pt>
                <c:pt idx="7">
                  <c:v>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86366464"/>
        <c:axId val="86372352"/>
      </c:barChart>
      <c:catAx>
        <c:axId val="8636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6372352"/>
        <c:crosses val="autoZero"/>
        <c:auto val="1"/>
        <c:lblAlgn val="ctr"/>
        <c:lblOffset val="100"/>
        <c:noMultiLvlLbl val="0"/>
      </c:catAx>
      <c:valAx>
        <c:axId val="86372352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366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Graphs!$B$125:$B$139</c:f>
              <c:strCache>
                <c:ptCount val="15"/>
                <c:pt idx="0">
                  <c:v>Makeup</c:v>
                </c:pt>
                <c:pt idx="1">
                  <c:v>Fashion</c:v>
                </c:pt>
                <c:pt idx="2">
                  <c:v>Soccer</c:v>
                </c:pt>
                <c:pt idx="3">
                  <c:v>Snowboarding</c:v>
                </c:pt>
                <c:pt idx="4">
                  <c:v>Skiing</c:v>
                </c:pt>
                <c:pt idx="5">
                  <c:v>Baking</c:v>
                </c:pt>
                <c:pt idx="6">
                  <c:v>Jogging</c:v>
                </c:pt>
                <c:pt idx="7">
                  <c:v>Fishing</c:v>
                </c:pt>
                <c:pt idx="8">
                  <c:v>Yoga</c:v>
                </c:pt>
                <c:pt idx="9">
                  <c:v>Scuba Diving</c:v>
                </c:pt>
                <c:pt idx="10">
                  <c:v>Knitting</c:v>
                </c:pt>
                <c:pt idx="11">
                  <c:v>Martial Arts</c:v>
                </c:pt>
                <c:pt idx="12">
                  <c:v>Golf</c:v>
                </c:pt>
                <c:pt idx="13">
                  <c:v>NASCAR</c:v>
                </c:pt>
                <c:pt idx="14">
                  <c:v>Gardening</c:v>
                </c:pt>
              </c:strCache>
            </c:strRef>
          </c:cat>
          <c:val>
            <c:numRef>
              <c:f>Graphs!$C$125:$C$139</c:f>
              <c:numCache>
                <c:formatCode>0.00%</c:formatCode>
                <c:ptCount val="15"/>
                <c:pt idx="0">
                  <c:v>0.75900000000000001</c:v>
                </c:pt>
                <c:pt idx="1">
                  <c:v>0.72899999999999998</c:v>
                </c:pt>
                <c:pt idx="2">
                  <c:v>0.68740000000000001</c:v>
                </c:pt>
                <c:pt idx="3">
                  <c:v>0.64559999999999995</c:v>
                </c:pt>
                <c:pt idx="4">
                  <c:v>0.62509999999999999</c:v>
                </c:pt>
                <c:pt idx="5">
                  <c:v>0.61399999999999999</c:v>
                </c:pt>
                <c:pt idx="6">
                  <c:v>0.56040000000000001</c:v>
                </c:pt>
                <c:pt idx="7">
                  <c:v>0.55989999999999995</c:v>
                </c:pt>
                <c:pt idx="8">
                  <c:v>0.50739999999999996</c:v>
                </c:pt>
                <c:pt idx="9">
                  <c:v>0.46889999999999998</c:v>
                </c:pt>
                <c:pt idx="10">
                  <c:v>0.43840000000000001</c:v>
                </c:pt>
                <c:pt idx="11">
                  <c:v>0.4264</c:v>
                </c:pt>
                <c:pt idx="12">
                  <c:v>0.42159999999999997</c:v>
                </c:pt>
                <c:pt idx="13">
                  <c:v>0.39679999999999999</c:v>
                </c:pt>
                <c:pt idx="14">
                  <c:v>0.32669999999999999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226176"/>
        <c:axId val="100227712"/>
      </c:barChart>
      <c:catAx>
        <c:axId val="10022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0227712"/>
        <c:crosses val="autoZero"/>
        <c:auto val="1"/>
        <c:lblAlgn val="ctr"/>
        <c:lblOffset val="100"/>
        <c:noMultiLvlLbl val="0"/>
      </c:catAx>
      <c:valAx>
        <c:axId val="10022771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022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46685653654995"/>
          <c:y val="3.4267036064936328E-2"/>
          <c:w val="0.65151895906628687"/>
          <c:h val="0.8027648366870807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Graphs!$B$141:$B$143</c:f>
              <c:strCache>
                <c:ptCount val="3"/>
                <c:pt idx="0">
                  <c:v>Horses</c:v>
                </c:pt>
                <c:pt idx="1">
                  <c:v>Cats</c:v>
                </c:pt>
                <c:pt idx="2">
                  <c:v>Dogs</c:v>
                </c:pt>
              </c:strCache>
            </c:strRef>
          </c:cat>
          <c:val>
            <c:numRef>
              <c:f>Graphs!$C$141:$C$143</c:f>
              <c:numCache>
                <c:formatCode>0.00%</c:formatCode>
                <c:ptCount val="3"/>
                <c:pt idx="0">
                  <c:v>0.72389999999999999</c:v>
                </c:pt>
                <c:pt idx="1">
                  <c:v>0.71160000000000001</c:v>
                </c:pt>
                <c:pt idx="2">
                  <c:v>0.70040000000000002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247424"/>
        <c:axId val="100248960"/>
      </c:barChart>
      <c:catAx>
        <c:axId val="100247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0248960"/>
        <c:crosses val="autoZero"/>
        <c:auto val="1"/>
        <c:lblAlgn val="ctr"/>
        <c:lblOffset val="100"/>
        <c:noMultiLvlLbl val="0"/>
      </c:catAx>
      <c:valAx>
        <c:axId val="1002489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0247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81945526040015"/>
          <c:y val="2.7322652376786234E-2"/>
          <c:w val="0.70002547758453271"/>
          <c:h val="0.8131034922717993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Graphs!$B$152:$B$156</c:f>
              <c:strCache>
                <c:ptCount val="5"/>
                <c:pt idx="0">
                  <c:v>iTunes</c:v>
                </c:pt>
                <c:pt idx="1">
                  <c:v>Twitter</c:v>
                </c:pt>
                <c:pt idx="2">
                  <c:v>Foursquare</c:v>
                </c:pt>
                <c:pt idx="3">
                  <c:v>Investing</c:v>
                </c:pt>
                <c:pt idx="4">
                  <c:v>Cigars</c:v>
                </c:pt>
              </c:strCache>
            </c:strRef>
          </c:cat>
          <c:val>
            <c:numRef>
              <c:f>Graphs!$C$152:$C$156</c:f>
              <c:numCache>
                <c:formatCode>0.00%</c:formatCode>
                <c:ptCount val="5"/>
                <c:pt idx="0">
                  <c:v>0.74990000000000001</c:v>
                </c:pt>
                <c:pt idx="1">
                  <c:v>0.71089999999999998</c:v>
                </c:pt>
                <c:pt idx="2">
                  <c:v>0.49640000000000001</c:v>
                </c:pt>
                <c:pt idx="3">
                  <c:v>0.36990000000000001</c:v>
                </c:pt>
                <c:pt idx="4">
                  <c:v>0.31509999999999999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260480"/>
        <c:axId val="100266368"/>
      </c:barChart>
      <c:catAx>
        <c:axId val="10026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0266368"/>
        <c:crosses val="autoZero"/>
        <c:auto val="1"/>
        <c:lblAlgn val="ctr"/>
        <c:lblOffset val="100"/>
        <c:noMultiLvlLbl val="0"/>
      </c:catAx>
      <c:valAx>
        <c:axId val="1002663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0260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'Zoosk Interests'!$B$33:$B$66</c:f>
              <c:strCache>
                <c:ptCount val="34"/>
                <c:pt idx="0">
                  <c:v>Jay Leno</c:v>
                </c:pt>
                <c:pt idx="1">
                  <c:v>Two and a Half Men</c:v>
                </c:pt>
                <c:pt idx="2">
                  <c:v>Big Bang Theory</c:v>
                </c:pt>
                <c:pt idx="3">
                  <c:v>Battlestar Galactica</c:v>
                </c:pt>
                <c:pt idx="4">
                  <c:v>Heroes</c:v>
                </c:pt>
                <c:pt idx="5">
                  <c:v>Howard Stern</c:v>
                </c:pt>
                <c:pt idx="6">
                  <c:v>NCIS</c:v>
                </c:pt>
                <c:pt idx="7">
                  <c:v>Law and Order</c:v>
                </c:pt>
                <c:pt idx="8">
                  <c:v>James Bond</c:v>
                </c:pt>
                <c:pt idx="9">
                  <c:v>Lost</c:v>
                </c:pt>
                <c:pt idx="10">
                  <c:v>Top Gear</c:v>
                </c:pt>
                <c:pt idx="11">
                  <c:v>How I met your Mother</c:v>
                </c:pt>
                <c:pt idx="12">
                  <c:v>Conan oBrien</c:v>
                </c:pt>
                <c:pt idx="13">
                  <c:v>The Office</c:v>
                </c:pt>
                <c:pt idx="14">
                  <c:v>The Bachelor</c:v>
                </c:pt>
                <c:pt idx="15">
                  <c:v>Criminal Minds</c:v>
                </c:pt>
                <c:pt idx="16">
                  <c:v>Saturday Night Live</c:v>
                </c:pt>
                <c:pt idx="17">
                  <c:v>Martha Stewart</c:v>
                </c:pt>
                <c:pt idx="18">
                  <c:v>Family Guy</c:v>
                </c:pt>
                <c:pt idx="19">
                  <c:v>Simpsons</c:v>
                </c:pt>
                <c:pt idx="20">
                  <c:v>Oprah Winfrey Show</c:v>
                </c:pt>
                <c:pt idx="21">
                  <c:v>American Idol</c:v>
                </c:pt>
                <c:pt idx="22">
                  <c:v>Biggest Loser</c:v>
                </c:pt>
                <c:pt idx="23">
                  <c:v>Ugly Betty</c:v>
                </c:pt>
                <c:pt idx="24">
                  <c:v>Medium</c:v>
                </c:pt>
                <c:pt idx="25">
                  <c:v>South Park</c:v>
                </c:pt>
                <c:pt idx="26">
                  <c:v>Ellen Degenerous</c:v>
                </c:pt>
                <c:pt idx="27">
                  <c:v>Ghost Whisperer</c:v>
                </c:pt>
                <c:pt idx="28">
                  <c:v>Desperate Housewives</c:v>
                </c:pt>
                <c:pt idx="29">
                  <c:v>Glee</c:v>
                </c:pt>
                <c:pt idx="30">
                  <c:v>Jersey Shore</c:v>
                </c:pt>
                <c:pt idx="31">
                  <c:v>Colbert</c:v>
                </c:pt>
                <c:pt idx="32">
                  <c:v>Americas Next Top Model</c:v>
                </c:pt>
                <c:pt idx="33">
                  <c:v>Sex and the City</c:v>
                </c:pt>
              </c:strCache>
            </c:strRef>
          </c:cat>
          <c:val>
            <c:numRef>
              <c:f>'Zoosk Interests'!$C$33:$C$66</c:f>
              <c:numCache>
                <c:formatCode>0.00%</c:formatCode>
                <c:ptCount val="34"/>
                <c:pt idx="0">
                  <c:v>0.84860000000000002</c:v>
                </c:pt>
                <c:pt idx="1">
                  <c:v>0.79779999999999995</c:v>
                </c:pt>
                <c:pt idx="2">
                  <c:v>0.78849999999999998</c:v>
                </c:pt>
                <c:pt idx="3">
                  <c:v>0.75370000000000004</c:v>
                </c:pt>
                <c:pt idx="4">
                  <c:v>0.747</c:v>
                </c:pt>
                <c:pt idx="5">
                  <c:v>0.71589999999999998</c:v>
                </c:pt>
                <c:pt idx="6">
                  <c:v>0.7117</c:v>
                </c:pt>
                <c:pt idx="7">
                  <c:v>0.70569999999999999</c:v>
                </c:pt>
                <c:pt idx="8">
                  <c:v>0.6925</c:v>
                </c:pt>
                <c:pt idx="9">
                  <c:v>0.67410000000000003</c:v>
                </c:pt>
                <c:pt idx="10">
                  <c:v>0.6694</c:v>
                </c:pt>
                <c:pt idx="11">
                  <c:v>0.66839999999999999</c:v>
                </c:pt>
                <c:pt idx="12">
                  <c:v>0.64670000000000005</c:v>
                </c:pt>
                <c:pt idx="13">
                  <c:v>0.64629999999999999</c:v>
                </c:pt>
                <c:pt idx="14">
                  <c:v>0.62860000000000005</c:v>
                </c:pt>
                <c:pt idx="15">
                  <c:v>0.61240000000000006</c:v>
                </c:pt>
                <c:pt idx="16">
                  <c:v>0.61029999999999995</c:v>
                </c:pt>
                <c:pt idx="17">
                  <c:v>0.59830000000000005</c:v>
                </c:pt>
                <c:pt idx="18">
                  <c:v>0.58530000000000004</c:v>
                </c:pt>
                <c:pt idx="19">
                  <c:v>0.57820000000000005</c:v>
                </c:pt>
                <c:pt idx="20">
                  <c:v>0.57530000000000003</c:v>
                </c:pt>
                <c:pt idx="21">
                  <c:v>0.57340000000000002</c:v>
                </c:pt>
                <c:pt idx="22">
                  <c:v>0.56459999999999999</c:v>
                </c:pt>
                <c:pt idx="23">
                  <c:v>0.54679999999999995</c:v>
                </c:pt>
                <c:pt idx="24">
                  <c:v>0.54149999999999998</c:v>
                </c:pt>
                <c:pt idx="25">
                  <c:v>0.53979999999999995</c:v>
                </c:pt>
                <c:pt idx="26">
                  <c:v>0.52500000000000002</c:v>
                </c:pt>
                <c:pt idx="27">
                  <c:v>0.5222</c:v>
                </c:pt>
                <c:pt idx="28">
                  <c:v>0.49659999999999999</c:v>
                </c:pt>
                <c:pt idx="29">
                  <c:v>0.46160000000000001</c:v>
                </c:pt>
                <c:pt idx="30">
                  <c:v>0.45290000000000002</c:v>
                </c:pt>
                <c:pt idx="31">
                  <c:v>0.44319999999999998</c:v>
                </c:pt>
                <c:pt idx="32">
                  <c:v>0.40789999999999998</c:v>
                </c:pt>
                <c:pt idx="33">
                  <c:v>0.38319999999999999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455168"/>
        <c:axId val="100456704"/>
      </c:barChart>
      <c:catAx>
        <c:axId val="100455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0456704"/>
        <c:crosses val="autoZero"/>
        <c:auto val="1"/>
        <c:lblAlgn val="ctr"/>
        <c:lblOffset val="100"/>
        <c:noMultiLvlLbl val="0"/>
      </c:catAx>
      <c:valAx>
        <c:axId val="10045670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045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'Zoosk Interests'!$B$1:$B$29</c:f>
              <c:strCache>
                <c:ptCount val="29"/>
                <c:pt idx="0">
                  <c:v>Scuba Diving</c:v>
                </c:pt>
                <c:pt idx="1">
                  <c:v>Texas Holdem Poker</c:v>
                </c:pt>
                <c:pt idx="2">
                  <c:v>Investing</c:v>
                </c:pt>
                <c:pt idx="3">
                  <c:v>NASCAR</c:v>
                </c:pt>
                <c:pt idx="4">
                  <c:v>Fishing</c:v>
                </c:pt>
                <c:pt idx="5">
                  <c:v>Golf</c:v>
                </c:pt>
                <c:pt idx="6">
                  <c:v>Chess</c:v>
                </c:pt>
                <c:pt idx="7">
                  <c:v>Jogging</c:v>
                </c:pt>
                <c:pt idx="8">
                  <c:v>Skiing</c:v>
                </c:pt>
                <c:pt idx="9">
                  <c:v>Foursquare</c:v>
                </c:pt>
                <c:pt idx="10">
                  <c:v>Hunting</c:v>
                </c:pt>
                <c:pt idx="11">
                  <c:v>NFL</c:v>
                </c:pt>
                <c:pt idx="12">
                  <c:v>Martial Arts</c:v>
                </c:pt>
                <c:pt idx="13">
                  <c:v>Cigars</c:v>
                </c:pt>
                <c:pt idx="14">
                  <c:v>Scrabble</c:v>
                </c:pt>
                <c:pt idx="15">
                  <c:v>Dogs</c:v>
                </c:pt>
                <c:pt idx="16">
                  <c:v>Boxing</c:v>
                </c:pt>
                <c:pt idx="17">
                  <c:v>Cooking</c:v>
                </c:pt>
                <c:pt idx="18">
                  <c:v>Cats</c:v>
                </c:pt>
                <c:pt idx="19">
                  <c:v>Wii</c:v>
                </c:pt>
                <c:pt idx="20">
                  <c:v>Nintendo DS</c:v>
                </c:pt>
                <c:pt idx="21">
                  <c:v>Snowboarding</c:v>
                </c:pt>
                <c:pt idx="22">
                  <c:v>Gardening</c:v>
                </c:pt>
                <c:pt idx="23">
                  <c:v>Horses</c:v>
                </c:pt>
                <c:pt idx="24">
                  <c:v>Yoga</c:v>
                </c:pt>
                <c:pt idx="25">
                  <c:v>PS3</c:v>
                </c:pt>
                <c:pt idx="26">
                  <c:v>Xbox 360</c:v>
                </c:pt>
                <c:pt idx="27">
                  <c:v>Pilates</c:v>
                </c:pt>
                <c:pt idx="28">
                  <c:v>Cake Decorating</c:v>
                </c:pt>
              </c:strCache>
            </c:strRef>
          </c:cat>
          <c:val>
            <c:numRef>
              <c:f>'Zoosk Interests'!$C$1:$C$29</c:f>
              <c:numCache>
                <c:formatCode>0.00%</c:formatCode>
                <c:ptCount val="29"/>
                <c:pt idx="0">
                  <c:v>0.9173</c:v>
                </c:pt>
                <c:pt idx="1">
                  <c:v>0.85940000000000005</c:v>
                </c:pt>
                <c:pt idx="2">
                  <c:v>0.84640000000000004</c:v>
                </c:pt>
                <c:pt idx="3">
                  <c:v>0.83720000000000006</c:v>
                </c:pt>
                <c:pt idx="4">
                  <c:v>0.82340000000000002</c:v>
                </c:pt>
                <c:pt idx="5">
                  <c:v>0.8115</c:v>
                </c:pt>
                <c:pt idx="6">
                  <c:v>0.77170000000000005</c:v>
                </c:pt>
                <c:pt idx="7">
                  <c:v>0.77090000000000003</c:v>
                </c:pt>
                <c:pt idx="8">
                  <c:v>0.76060000000000005</c:v>
                </c:pt>
                <c:pt idx="9">
                  <c:v>0.7419</c:v>
                </c:pt>
                <c:pt idx="10">
                  <c:v>0.72570000000000001</c:v>
                </c:pt>
                <c:pt idx="11">
                  <c:v>0.7238</c:v>
                </c:pt>
                <c:pt idx="12">
                  <c:v>0.69079999999999997</c:v>
                </c:pt>
                <c:pt idx="13">
                  <c:v>0.69</c:v>
                </c:pt>
                <c:pt idx="14">
                  <c:v>0.67689999999999995</c:v>
                </c:pt>
                <c:pt idx="15">
                  <c:v>0.6714</c:v>
                </c:pt>
                <c:pt idx="16">
                  <c:v>0.67</c:v>
                </c:pt>
                <c:pt idx="17">
                  <c:v>0.65620000000000001</c:v>
                </c:pt>
                <c:pt idx="18">
                  <c:v>0.64200000000000002</c:v>
                </c:pt>
                <c:pt idx="19">
                  <c:v>0.63260000000000005</c:v>
                </c:pt>
                <c:pt idx="20" formatCode="General">
                  <c:v>0.58620000000000005</c:v>
                </c:pt>
                <c:pt idx="21">
                  <c:v>0.57199999999999995</c:v>
                </c:pt>
                <c:pt idx="22">
                  <c:v>0.56950000000000001</c:v>
                </c:pt>
                <c:pt idx="23">
                  <c:v>0.56079999999999997</c:v>
                </c:pt>
                <c:pt idx="24">
                  <c:v>0.5544</c:v>
                </c:pt>
                <c:pt idx="25" formatCode="General">
                  <c:v>0.54090000000000005</c:v>
                </c:pt>
                <c:pt idx="26">
                  <c:v>0.52629999999999999</c:v>
                </c:pt>
                <c:pt idx="27">
                  <c:v>0.46870000000000001</c:v>
                </c:pt>
                <c:pt idx="28">
                  <c:v>0.4471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584064"/>
        <c:axId val="100589952"/>
      </c:barChart>
      <c:catAx>
        <c:axId val="100584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en-US"/>
          </a:p>
        </c:txPr>
        <c:crossAx val="100589952"/>
        <c:crosses val="autoZero"/>
        <c:auto val="1"/>
        <c:lblAlgn val="ctr"/>
        <c:lblOffset val="100"/>
        <c:noMultiLvlLbl val="0"/>
      </c:catAx>
      <c:valAx>
        <c:axId val="1005899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058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43466529250497E-2"/>
          <c:y val="3.0400250393717569E-2"/>
          <c:w val="0.91983430881827521"/>
          <c:h val="0.8612485619469233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'Zoosk Interests'!$B$68:$B$81</c:f>
              <c:strCache>
                <c:ptCount val="14"/>
                <c:pt idx="0">
                  <c:v>Elvis</c:v>
                </c:pt>
                <c:pt idx="1">
                  <c:v>Frank Sinatra</c:v>
                </c:pt>
                <c:pt idx="2">
                  <c:v>Barry Manilow</c:v>
                </c:pt>
                <c:pt idx="3">
                  <c:v>Michael Jackson</c:v>
                </c:pt>
                <c:pt idx="4">
                  <c:v>Red Hot Chili Peppers</c:v>
                </c:pt>
                <c:pt idx="5">
                  <c:v>Black Eyed Peas</c:v>
                </c:pt>
                <c:pt idx="6">
                  <c:v>Lady Gaga</c:v>
                </c:pt>
                <c:pt idx="7">
                  <c:v>Britney Spears</c:v>
                </c:pt>
                <c:pt idx="8">
                  <c:v>Shakira</c:v>
                </c:pt>
                <c:pt idx="9">
                  <c:v>Taylor Swift</c:v>
                </c:pt>
                <c:pt idx="10">
                  <c:v>Rihanna</c:v>
                </c:pt>
                <c:pt idx="11">
                  <c:v>Katy Perry</c:v>
                </c:pt>
                <c:pt idx="12">
                  <c:v>Avril Lavigne</c:v>
                </c:pt>
                <c:pt idx="13">
                  <c:v>Justin Bieber</c:v>
                </c:pt>
              </c:strCache>
            </c:strRef>
          </c:cat>
          <c:val>
            <c:numRef>
              <c:f>'Zoosk Interests'!$C$68:$C$81</c:f>
              <c:numCache>
                <c:formatCode>0.00%</c:formatCode>
                <c:ptCount val="14"/>
                <c:pt idx="0">
                  <c:v>0.76549999999999996</c:v>
                </c:pt>
                <c:pt idx="1">
                  <c:v>0.72950000000000004</c:v>
                </c:pt>
                <c:pt idx="2">
                  <c:v>0.62280000000000002</c:v>
                </c:pt>
                <c:pt idx="3">
                  <c:v>0.61860000000000004</c:v>
                </c:pt>
                <c:pt idx="4">
                  <c:v>0.57489999999999997</c:v>
                </c:pt>
                <c:pt idx="5">
                  <c:v>0.56159999999999999</c:v>
                </c:pt>
                <c:pt idx="6">
                  <c:v>0.51160000000000005</c:v>
                </c:pt>
                <c:pt idx="7">
                  <c:v>0.48570000000000002</c:v>
                </c:pt>
                <c:pt idx="8">
                  <c:v>0.48509999999999998</c:v>
                </c:pt>
                <c:pt idx="9">
                  <c:v>0.46710000000000002</c:v>
                </c:pt>
                <c:pt idx="10">
                  <c:v>0.4511</c:v>
                </c:pt>
                <c:pt idx="11">
                  <c:v>0.42670000000000002</c:v>
                </c:pt>
                <c:pt idx="12">
                  <c:v>0.40339999999999998</c:v>
                </c:pt>
                <c:pt idx="13">
                  <c:v>0.37659999999999999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753408"/>
        <c:axId val="100754944"/>
      </c:barChart>
      <c:catAx>
        <c:axId val="100753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00754944"/>
        <c:crosses val="autoZero"/>
        <c:auto val="1"/>
        <c:lblAlgn val="ctr"/>
        <c:lblOffset val="100"/>
        <c:noMultiLvlLbl val="0"/>
      </c:catAx>
      <c:valAx>
        <c:axId val="10075494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7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8325171378894095"/>
                  <c:y val="-0.20986019999701325"/>
                </c:manualLayout>
              </c:layout>
              <c:tx>
                <c:rich>
                  <a:bodyPr/>
                  <a:lstStyle/>
                  <a:p>
                    <a:pPr>
                      <a:defRPr sz="1100" baseline="0"/>
                    </a:pPr>
                    <a:r>
                      <a:rPr lang="en-US" sz="1100" dirty="0"/>
                      <a:t>Single
</a:t>
                    </a:r>
                    <a:r>
                      <a:rPr lang="en-US" sz="1800" dirty="0" smtClean="0"/>
                      <a:t>21.3%</a:t>
                    </a:r>
                    <a:endParaRPr lang="en-US" sz="1800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5649910849751367E-2"/>
                  <c:y val="0.10105727532767299"/>
                </c:manualLayout>
              </c:layout>
              <c:tx>
                <c:rich>
                  <a:bodyPr/>
                  <a:lstStyle/>
                  <a:p>
                    <a:pPr>
                      <a:defRPr sz="1100" baseline="0"/>
                    </a:pPr>
                    <a:r>
                      <a:rPr lang="en-US" sz="1100" dirty="0"/>
                      <a:t>In Relationship
</a:t>
                    </a:r>
                    <a:r>
                      <a:rPr lang="en-US" sz="1800" dirty="0" smtClean="0"/>
                      <a:t>14.8%</a:t>
                    </a:r>
                    <a:endParaRPr lang="en-US" sz="1100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6382951100838853E-2"/>
                  <c:y val="-1.2966779497673575E-2"/>
                </c:manualLayout>
              </c:layout>
              <c:tx>
                <c:rich>
                  <a:bodyPr/>
                  <a:lstStyle/>
                  <a:p>
                    <a:pPr>
                      <a:defRPr sz="1200" baseline="0"/>
                    </a:pPr>
                    <a:r>
                      <a:rPr lang="en-US" sz="1100" dirty="0"/>
                      <a:t>Engaged
</a:t>
                    </a:r>
                    <a:r>
                      <a:rPr lang="en-US" sz="1800" dirty="0" smtClean="0"/>
                      <a:t>2.6%</a:t>
                    </a:r>
                    <a:endParaRPr lang="en-US" sz="1100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00" baseline="0"/>
                    </a:pPr>
                    <a:r>
                      <a:rPr lang="en-US" sz="1100" dirty="0"/>
                      <a:t>Married
</a:t>
                    </a:r>
                    <a:r>
                      <a:rPr lang="en-US" sz="1800" dirty="0" smtClean="0"/>
                      <a:t>24.7%</a:t>
                    </a:r>
                    <a:endParaRPr lang="en-US" sz="1800" dirty="0"/>
                  </a:p>
                </c:rich>
              </c:tx>
              <c:numFmt formatCode="0.0%" sourceLinked="0"/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dirty="0"/>
                      <a:t>(unspecified)
</a:t>
                    </a:r>
                    <a:r>
                      <a:rPr lang="en-US" sz="1800" dirty="0" smtClean="0"/>
                      <a:t>36.6%</a:t>
                    </a:r>
                    <a:endParaRPr lang="en-US" sz="110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status!$A$2:$A$6</c:f>
              <c:strCache>
                <c:ptCount val="5"/>
                <c:pt idx="0">
                  <c:v>Single</c:v>
                </c:pt>
                <c:pt idx="1">
                  <c:v>In Relationship</c:v>
                </c:pt>
                <c:pt idx="2">
                  <c:v>Engaged</c:v>
                </c:pt>
                <c:pt idx="3">
                  <c:v>Married</c:v>
                </c:pt>
                <c:pt idx="4">
                  <c:v>(unspecified)</c:v>
                </c:pt>
              </c:strCache>
            </c:strRef>
          </c:cat>
          <c:val>
            <c:numRef>
              <c:f>status!$C$2:$C$6</c:f>
              <c:numCache>
                <c:formatCode>0.0%</c:formatCode>
                <c:ptCount val="5"/>
                <c:pt idx="0">
                  <c:v>0.20872876610042934</c:v>
                </c:pt>
                <c:pt idx="1">
                  <c:v>0.12897517267127123</c:v>
                </c:pt>
                <c:pt idx="2">
                  <c:v>2.4035840955758819E-2</c:v>
                </c:pt>
                <c:pt idx="3">
                  <c:v>0.26718685831622174</c:v>
                </c:pt>
                <c:pt idx="4">
                  <c:v>0.37107336195631885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92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25820868776941E-2"/>
          <c:y val="3.3913771730361919E-2"/>
          <c:w val="0.90167493769161211"/>
          <c:h val="0.88065937057894561"/>
        </c:manualLayout>
      </c:layout>
      <c:lineChart>
        <c:grouping val="standard"/>
        <c:varyColors val="0"/>
        <c:ser>
          <c:idx val="0"/>
          <c:order val="0"/>
          <c:tx>
            <c:strRef>
              <c:f>'Single People'!$I$1</c:f>
              <c:strCache>
                <c:ptCount val="1"/>
                <c:pt idx="0">
                  <c:v>Single Males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'Single People'!$H$2:$H$54</c:f>
              <c:strCache>
                <c:ptCount val="5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  <c:pt idx="38">
                  <c:v>51</c:v>
                </c:pt>
                <c:pt idx="39">
                  <c:v>52</c:v>
                </c:pt>
                <c:pt idx="40">
                  <c:v>53</c:v>
                </c:pt>
                <c:pt idx="41">
                  <c:v>54</c:v>
                </c:pt>
                <c:pt idx="42">
                  <c:v>55</c:v>
                </c:pt>
                <c:pt idx="43">
                  <c:v>56</c:v>
                </c:pt>
                <c:pt idx="44">
                  <c:v>57</c:v>
                </c:pt>
                <c:pt idx="45">
                  <c:v>58</c:v>
                </c:pt>
                <c:pt idx="46">
                  <c:v>59</c:v>
                </c:pt>
                <c:pt idx="47">
                  <c:v>60</c:v>
                </c:pt>
                <c:pt idx="48">
                  <c:v>61</c:v>
                </c:pt>
                <c:pt idx="49">
                  <c:v>62</c:v>
                </c:pt>
                <c:pt idx="50">
                  <c:v>63</c:v>
                </c:pt>
                <c:pt idx="51">
                  <c:v>64</c:v>
                </c:pt>
                <c:pt idx="52">
                  <c:v>65+</c:v>
                </c:pt>
              </c:strCache>
            </c:strRef>
          </c:cat>
          <c:val>
            <c:numRef>
              <c:f>'Single People'!$I$2:$I$54</c:f>
              <c:numCache>
                <c:formatCode>0.00%</c:formatCode>
                <c:ptCount val="53"/>
                <c:pt idx="0">
                  <c:v>0.28401831078022033</c:v>
                </c:pt>
                <c:pt idx="1">
                  <c:v>0.38065136732169852</c:v>
                </c:pt>
                <c:pt idx="2">
                  <c:v>0.42027065251373358</c:v>
                </c:pt>
                <c:pt idx="3">
                  <c:v>0.4389814491177651</c:v>
                </c:pt>
                <c:pt idx="4">
                  <c:v>0.44385899730919492</c:v>
                </c:pt>
                <c:pt idx="5">
                  <c:v>0.43559413998914814</c:v>
                </c:pt>
                <c:pt idx="6">
                  <c:v>0.4252934775058464</c:v>
                </c:pt>
                <c:pt idx="7">
                  <c:v>0.41005805568908776</c:v>
                </c:pt>
                <c:pt idx="8">
                  <c:v>0.3906162848958678</c:v>
                </c:pt>
                <c:pt idx="9">
                  <c:v>0.36012622608136358</c:v>
                </c:pt>
                <c:pt idx="10">
                  <c:v>0.33656424671254564</c:v>
                </c:pt>
                <c:pt idx="11">
                  <c:v>0.30723241171639748</c:v>
                </c:pt>
                <c:pt idx="12">
                  <c:v>0.27619500016570375</c:v>
                </c:pt>
                <c:pt idx="13">
                  <c:v>0.25520629644114196</c:v>
                </c:pt>
                <c:pt idx="14">
                  <c:v>0.23041750993178922</c:v>
                </c:pt>
                <c:pt idx="15">
                  <c:v>0.21159173507510101</c:v>
                </c:pt>
                <c:pt idx="16">
                  <c:v>0.20051021716278236</c:v>
                </c:pt>
                <c:pt idx="17">
                  <c:v>0.18409838373238807</c:v>
                </c:pt>
                <c:pt idx="18">
                  <c:v>0.17289785663814086</c:v>
                </c:pt>
                <c:pt idx="19">
                  <c:v>0.16312720346204615</c:v>
                </c:pt>
                <c:pt idx="20">
                  <c:v>0.15327514617405305</c:v>
                </c:pt>
                <c:pt idx="21">
                  <c:v>0.14491050442957873</c:v>
                </c:pt>
                <c:pt idx="22">
                  <c:v>0.1384750849071861</c:v>
                </c:pt>
                <c:pt idx="23">
                  <c:v>0.13845018163451639</c:v>
                </c:pt>
                <c:pt idx="24">
                  <c:v>0.13499950411583855</c:v>
                </c:pt>
                <c:pt idx="25">
                  <c:v>0.13353127319607766</c:v>
                </c:pt>
                <c:pt idx="26">
                  <c:v>0.13002960201732267</c:v>
                </c:pt>
                <c:pt idx="27">
                  <c:v>0.12795076031860969</c:v>
                </c:pt>
                <c:pt idx="28">
                  <c:v>0.13159708443850379</c:v>
                </c:pt>
                <c:pt idx="29">
                  <c:v>0.12806030760613346</c:v>
                </c:pt>
                <c:pt idx="30">
                  <c:v>0.12351179607041123</c:v>
                </c:pt>
                <c:pt idx="31">
                  <c:v>0.12561946238173899</c:v>
                </c:pt>
                <c:pt idx="32">
                  <c:v>0.12461406083919624</c:v>
                </c:pt>
                <c:pt idx="33">
                  <c:v>0.12435522467428875</c:v>
                </c:pt>
                <c:pt idx="34">
                  <c:v>0.12103554482643802</c:v>
                </c:pt>
                <c:pt idx="35">
                  <c:v>0.11679065442287574</c:v>
                </c:pt>
                <c:pt idx="36">
                  <c:v>0.11335153062721963</c:v>
                </c:pt>
                <c:pt idx="37">
                  <c:v>0.11008449334386967</c:v>
                </c:pt>
                <c:pt idx="38">
                  <c:v>0.10730000346464331</c:v>
                </c:pt>
                <c:pt idx="39">
                  <c:v>0.10466052092478782</c:v>
                </c:pt>
                <c:pt idx="40">
                  <c:v>0.10096135721017907</c:v>
                </c:pt>
                <c:pt idx="41">
                  <c:v>9.7076309145695899E-2</c:v>
                </c:pt>
                <c:pt idx="42">
                  <c:v>9.6037494674051982E-2</c:v>
                </c:pt>
                <c:pt idx="43">
                  <c:v>9.3036033148665348E-2</c:v>
                </c:pt>
                <c:pt idx="44">
                  <c:v>9.0054815974941263E-2</c:v>
                </c:pt>
                <c:pt idx="45">
                  <c:v>8.1802138482300432E-2</c:v>
                </c:pt>
                <c:pt idx="46">
                  <c:v>8.1947614389740242E-2</c:v>
                </c:pt>
                <c:pt idx="47">
                  <c:v>8.0504364694471392E-2</c:v>
                </c:pt>
                <c:pt idx="48">
                  <c:v>7.3871409028727769E-2</c:v>
                </c:pt>
                <c:pt idx="49">
                  <c:v>6.7895313784598524E-2</c:v>
                </c:pt>
                <c:pt idx="50">
                  <c:v>6.6560306317804727E-2</c:v>
                </c:pt>
                <c:pt idx="51">
                  <c:v>6.2156369397073898E-2</c:v>
                </c:pt>
                <c:pt idx="52">
                  <c:v>8.6929246330093718E-2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'Single People'!$J$1</c:f>
              <c:strCache>
                <c:ptCount val="1"/>
                <c:pt idx="0">
                  <c:v>Single Females</c:v>
                </c:pt>
              </c:strCache>
            </c:strRef>
          </c:tx>
          <c:spPr>
            <a:ln w="50800">
              <a:solidFill>
                <a:srgbClr val="FE90E1"/>
              </a:solidFill>
            </a:ln>
          </c:spPr>
          <c:marker>
            <c:symbol val="none"/>
          </c:marker>
          <c:cat>
            <c:strRef>
              <c:f>'Single People'!$H$2:$H$54</c:f>
              <c:strCache>
                <c:ptCount val="5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  <c:pt idx="38">
                  <c:v>51</c:v>
                </c:pt>
                <c:pt idx="39">
                  <c:v>52</c:v>
                </c:pt>
                <c:pt idx="40">
                  <c:v>53</c:v>
                </c:pt>
                <c:pt idx="41">
                  <c:v>54</c:v>
                </c:pt>
                <c:pt idx="42">
                  <c:v>55</c:v>
                </c:pt>
                <c:pt idx="43">
                  <c:v>56</c:v>
                </c:pt>
                <c:pt idx="44">
                  <c:v>57</c:v>
                </c:pt>
                <c:pt idx="45">
                  <c:v>58</c:v>
                </c:pt>
                <c:pt idx="46">
                  <c:v>59</c:v>
                </c:pt>
                <c:pt idx="47">
                  <c:v>60</c:v>
                </c:pt>
                <c:pt idx="48">
                  <c:v>61</c:v>
                </c:pt>
                <c:pt idx="49">
                  <c:v>62</c:v>
                </c:pt>
                <c:pt idx="50">
                  <c:v>63</c:v>
                </c:pt>
                <c:pt idx="51">
                  <c:v>64</c:v>
                </c:pt>
                <c:pt idx="52">
                  <c:v>65+</c:v>
                </c:pt>
              </c:strCache>
            </c:strRef>
          </c:cat>
          <c:val>
            <c:numRef>
              <c:f>'Single People'!$J$2:$J$54</c:f>
              <c:numCache>
                <c:formatCode>0.00%</c:formatCode>
                <c:ptCount val="53"/>
                <c:pt idx="0">
                  <c:v>0.3229237288135593</c:v>
                </c:pt>
                <c:pt idx="1">
                  <c:v>0.40122229228306738</c:v>
                </c:pt>
                <c:pt idx="2">
                  <c:v>0.41282876620118225</c:v>
                </c:pt>
                <c:pt idx="3">
                  <c:v>0.41226147843283983</c:v>
                </c:pt>
                <c:pt idx="4">
                  <c:v>0.4003514382937578</c:v>
                </c:pt>
                <c:pt idx="5">
                  <c:v>0.38266991477653478</c:v>
                </c:pt>
                <c:pt idx="6">
                  <c:v>0.34756280438166781</c:v>
                </c:pt>
                <c:pt idx="7">
                  <c:v>0.31293438855554234</c:v>
                </c:pt>
                <c:pt idx="8">
                  <c:v>0.27595597313555686</c:v>
                </c:pt>
                <c:pt idx="9">
                  <c:v>0.24604636098644334</c:v>
                </c:pt>
                <c:pt idx="10">
                  <c:v>0.21876122692714756</c:v>
                </c:pt>
                <c:pt idx="11">
                  <c:v>0.1960743740577611</c:v>
                </c:pt>
                <c:pt idx="12">
                  <c:v>0.17951205027960607</c:v>
                </c:pt>
                <c:pt idx="13">
                  <c:v>0.16266518766598762</c:v>
                </c:pt>
                <c:pt idx="14">
                  <c:v>0.15408060319651676</c:v>
                </c:pt>
                <c:pt idx="15">
                  <c:v>0.14473219351868705</c:v>
                </c:pt>
                <c:pt idx="16">
                  <c:v>0.14133141918714043</c:v>
                </c:pt>
                <c:pt idx="17">
                  <c:v>0.13339560439560438</c:v>
                </c:pt>
                <c:pt idx="18">
                  <c:v>0.12729695431472082</c:v>
                </c:pt>
                <c:pt idx="19">
                  <c:v>0.12399548382811981</c:v>
                </c:pt>
                <c:pt idx="20">
                  <c:v>0.11962467504332755</c:v>
                </c:pt>
                <c:pt idx="21">
                  <c:v>0.11927688299725089</c:v>
                </c:pt>
                <c:pt idx="22">
                  <c:v>0.11732448228587922</c:v>
                </c:pt>
                <c:pt idx="23">
                  <c:v>0.11752957443539715</c:v>
                </c:pt>
                <c:pt idx="24">
                  <c:v>0.11883841216426747</c:v>
                </c:pt>
                <c:pt idx="25">
                  <c:v>0.12088265963319635</c:v>
                </c:pt>
                <c:pt idx="26">
                  <c:v>0.11647808856470047</c:v>
                </c:pt>
                <c:pt idx="27">
                  <c:v>0.11871895575834585</c:v>
                </c:pt>
                <c:pt idx="28">
                  <c:v>0.11886945254292193</c:v>
                </c:pt>
                <c:pt idx="29">
                  <c:v>0.11950270042786</c:v>
                </c:pt>
                <c:pt idx="30">
                  <c:v>0.12138040460134868</c:v>
                </c:pt>
                <c:pt idx="31">
                  <c:v>0.12082196296771121</c:v>
                </c:pt>
                <c:pt idx="32">
                  <c:v>0.11966710786357949</c:v>
                </c:pt>
                <c:pt idx="33">
                  <c:v>0.1214169621749409</c:v>
                </c:pt>
                <c:pt idx="34">
                  <c:v>0.12044031125450749</c:v>
                </c:pt>
                <c:pt idx="35">
                  <c:v>0.11737216652769968</c:v>
                </c:pt>
                <c:pt idx="36">
                  <c:v>0.11675539637982771</c:v>
                </c:pt>
                <c:pt idx="37">
                  <c:v>0.11465359892072058</c:v>
                </c:pt>
                <c:pt idx="38">
                  <c:v>0.11514011416709911</c:v>
                </c:pt>
                <c:pt idx="39">
                  <c:v>0.11241207372451251</c:v>
                </c:pt>
                <c:pt idx="40">
                  <c:v>0.11200915855752719</c:v>
                </c:pt>
                <c:pt idx="41">
                  <c:v>0.11172569079027876</c:v>
                </c:pt>
                <c:pt idx="42">
                  <c:v>0.10621396540679053</c:v>
                </c:pt>
                <c:pt idx="43">
                  <c:v>0.10740528285394302</c:v>
                </c:pt>
                <c:pt idx="44">
                  <c:v>0.10433042318067118</c:v>
                </c:pt>
                <c:pt idx="45">
                  <c:v>0.10193588353724641</c:v>
                </c:pt>
                <c:pt idx="46">
                  <c:v>9.8385304308034258E-2</c:v>
                </c:pt>
                <c:pt idx="47">
                  <c:v>9.6557749432116022E-2</c:v>
                </c:pt>
                <c:pt idx="48">
                  <c:v>9.4568739994533593E-2</c:v>
                </c:pt>
                <c:pt idx="49">
                  <c:v>9.3416407061266873E-2</c:v>
                </c:pt>
                <c:pt idx="50">
                  <c:v>9.1360397149491554E-2</c:v>
                </c:pt>
                <c:pt idx="51">
                  <c:v>9.1318064968450574E-2</c:v>
                </c:pt>
                <c:pt idx="52">
                  <c:v>9.8798777947507285E-2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29920"/>
        <c:axId val="100931456"/>
      </c:lineChart>
      <c:catAx>
        <c:axId val="10092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31456"/>
        <c:crosses val="autoZero"/>
        <c:auto val="1"/>
        <c:lblAlgn val="ctr"/>
        <c:lblOffset val="100"/>
        <c:noMultiLvlLbl val="0"/>
      </c:catAx>
      <c:valAx>
        <c:axId val="100931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lumOff val="35000"/>
                </a:scheme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0092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7210569267076"/>
          <c:y val="4.4277074061394459E-2"/>
          <c:w val="0.15137012285229051"/>
          <c:h val="5.980866522119517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'Single People'!$L$2:$L$54</c:f>
              <c:numCache>
                <c:formatCode>General</c:formatCode>
                <c:ptCount val="5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  <c:pt idx="38">
                  <c:v>51</c:v>
                </c:pt>
                <c:pt idx="39">
                  <c:v>52</c:v>
                </c:pt>
                <c:pt idx="40">
                  <c:v>53</c:v>
                </c:pt>
                <c:pt idx="41">
                  <c:v>54</c:v>
                </c:pt>
                <c:pt idx="42">
                  <c:v>55</c:v>
                </c:pt>
                <c:pt idx="43">
                  <c:v>56</c:v>
                </c:pt>
                <c:pt idx="44">
                  <c:v>57</c:v>
                </c:pt>
                <c:pt idx="45">
                  <c:v>58</c:v>
                </c:pt>
                <c:pt idx="46">
                  <c:v>59</c:v>
                </c:pt>
                <c:pt idx="47">
                  <c:v>60</c:v>
                </c:pt>
                <c:pt idx="48">
                  <c:v>61</c:v>
                </c:pt>
                <c:pt idx="49">
                  <c:v>62</c:v>
                </c:pt>
                <c:pt idx="50">
                  <c:v>63</c:v>
                </c:pt>
                <c:pt idx="51">
                  <c:v>64</c:v>
                </c:pt>
                <c:pt idx="52">
                  <c:v>65</c:v>
                </c:pt>
              </c:numCache>
            </c:numRef>
          </c:cat>
          <c:val>
            <c:numRef>
              <c:f>'Single People'!$M$2:$M$54</c:f>
              <c:numCache>
                <c:formatCode>#,##0</c:formatCode>
                <c:ptCount val="53"/>
                <c:pt idx="0">
                  <c:v>-39500</c:v>
                </c:pt>
                <c:pt idx="1">
                  <c:v>-108520</c:v>
                </c:pt>
                <c:pt idx="2">
                  <c:v>-110020</c:v>
                </c:pt>
                <c:pt idx="3">
                  <c:v>-93100</c:v>
                </c:pt>
                <c:pt idx="4">
                  <c:v>-72740</c:v>
                </c:pt>
                <c:pt idx="5">
                  <c:v>-7420</c:v>
                </c:pt>
                <c:pt idx="6">
                  <c:v>128640</c:v>
                </c:pt>
                <c:pt idx="7">
                  <c:v>212920</c:v>
                </c:pt>
                <c:pt idx="8">
                  <c:v>196080</c:v>
                </c:pt>
                <c:pt idx="9">
                  <c:v>184900</c:v>
                </c:pt>
                <c:pt idx="10">
                  <c:v>174420</c:v>
                </c:pt>
                <c:pt idx="11">
                  <c:v>163180</c:v>
                </c:pt>
                <c:pt idx="12">
                  <c:v>137300</c:v>
                </c:pt>
                <c:pt idx="13">
                  <c:v>112620</c:v>
                </c:pt>
                <c:pt idx="14">
                  <c:v>78700</c:v>
                </c:pt>
                <c:pt idx="15">
                  <c:v>62640</c:v>
                </c:pt>
                <c:pt idx="16">
                  <c:v>52920</c:v>
                </c:pt>
                <c:pt idx="17">
                  <c:v>44940</c:v>
                </c:pt>
                <c:pt idx="18">
                  <c:v>19600</c:v>
                </c:pt>
                <c:pt idx="19">
                  <c:v>8560</c:v>
                </c:pt>
                <c:pt idx="20">
                  <c:v>4180</c:v>
                </c:pt>
                <c:pt idx="21">
                  <c:v>-5440</c:v>
                </c:pt>
                <c:pt idx="22">
                  <c:v>-8480</c:v>
                </c:pt>
                <c:pt idx="23">
                  <c:v>-10460</c:v>
                </c:pt>
                <c:pt idx="24">
                  <c:v>-16440</c:v>
                </c:pt>
                <c:pt idx="25">
                  <c:v>-20940</c:v>
                </c:pt>
                <c:pt idx="26">
                  <c:v>-19920</c:v>
                </c:pt>
                <c:pt idx="27">
                  <c:v>-23080</c:v>
                </c:pt>
                <c:pt idx="28">
                  <c:v>-20760</c:v>
                </c:pt>
                <c:pt idx="29">
                  <c:v>-26560</c:v>
                </c:pt>
                <c:pt idx="30">
                  <c:v>-33180</c:v>
                </c:pt>
                <c:pt idx="31">
                  <c:v>-31560</c:v>
                </c:pt>
                <c:pt idx="32">
                  <c:v>-33520</c:v>
                </c:pt>
                <c:pt idx="33">
                  <c:v>-37940</c:v>
                </c:pt>
                <c:pt idx="34">
                  <c:v>-39680</c:v>
                </c:pt>
                <c:pt idx="35">
                  <c:v>-40680</c:v>
                </c:pt>
                <c:pt idx="36">
                  <c:v>-43380</c:v>
                </c:pt>
                <c:pt idx="37">
                  <c:v>-43140</c:v>
                </c:pt>
                <c:pt idx="38">
                  <c:v>-44560</c:v>
                </c:pt>
                <c:pt idx="39">
                  <c:v>-43780</c:v>
                </c:pt>
                <c:pt idx="40">
                  <c:v>-44280</c:v>
                </c:pt>
                <c:pt idx="41">
                  <c:v>-43620</c:v>
                </c:pt>
                <c:pt idx="42">
                  <c:v>-37820</c:v>
                </c:pt>
                <c:pt idx="43">
                  <c:v>-38000</c:v>
                </c:pt>
                <c:pt idx="44">
                  <c:v>-35140</c:v>
                </c:pt>
                <c:pt idx="45">
                  <c:v>-34300</c:v>
                </c:pt>
                <c:pt idx="46">
                  <c:v>-30040</c:v>
                </c:pt>
                <c:pt idx="47">
                  <c:v>-27040</c:v>
                </c:pt>
                <c:pt idx="48">
                  <c:v>-25760</c:v>
                </c:pt>
                <c:pt idx="49">
                  <c:v>-25160</c:v>
                </c:pt>
                <c:pt idx="50">
                  <c:v>-24780</c:v>
                </c:pt>
                <c:pt idx="51">
                  <c:v>-17920</c:v>
                </c:pt>
                <c:pt idx="52">
                  <c:v>-104440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"/>
        <c:axId val="100986880"/>
        <c:axId val="100988416"/>
      </c:barChart>
      <c:catAx>
        <c:axId val="10098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solidFill>
                  <a:srgbClr val="FF0000"/>
                </a:solidFill>
              </a:defRPr>
            </a:pPr>
            <a:endParaRPr lang="en-US"/>
          </a:p>
        </c:txPr>
        <c:crossAx val="100988416"/>
        <c:crosses val="autoZero"/>
        <c:auto val="1"/>
        <c:lblAlgn val="ctr"/>
        <c:lblOffset val="100"/>
        <c:noMultiLvlLbl val="0"/>
      </c:catAx>
      <c:valAx>
        <c:axId val="100988416"/>
        <c:scaling>
          <c:orientation val="minMax"/>
          <c:max val="220000"/>
          <c:min val="-120000"/>
        </c:scaling>
        <c:delete val="1"/>
        <c:axPos val="l"/>
        <c:majorGridlines>
          <c:spPr>
            <a:ln>
              <a:solidFill>
                <a:schemeClr val="tx1">
                  <a:lumMod val="6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009868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7428371739172"/>
          <c:y val="3.3913781806392228E-2"/>
          <c:w val="0.90167493769161211"/>
          <c:h val="0.88065937057894561"/>
        </c:manualLayout>
      </c:layout>
      <c:lineChart>
        <c:grouping val="standard"/>
        <c:varyColors val="0"/>
        <c:ser>
          <c:idx val="0"/>
          <c:order val="0"/>
          <c:tx>
            <c:strRef>
              <c:f>'Single People'!$I$1</c:f>
              <c:strCache>
                <c:ptCount val="1"/>
                <c:pt idx="0">
                  <c:v>Single Males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'Single People'!$H$2:$H$54</c:f>
              <c:strCache>
                <c:ptCount val="5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  <c:pt idx="38">
                  <c:v>51</c:v>
                </c:pt>
                <c:pt idx="39">
                  <c:v>52</c:v>
                </c:pt>
                <c:pt idx="40">
                  <c:v>53</c:v>
                </c:pt>
                <c:pt idx="41">
                  <c:v>54</c:v>
                </c:pt>
                <c:pt idx="42">
                  <c:v>55</c:v>
                </c:pt>
                <c:pt idx="43">
                  <c:v>56</c:v>
                </c:pt>
                <c:pt idx="44">
                  <c:v>57</c:v>
                </c:pt>
                <c:pt idx="45">
                  <c:v>58</c:v>
                </c:pt>
                <c:pt idx="46">
                  <c:v>59</c:v>
                </c:pt>
                <c:pt idx="47">
                  <c:v>60</c:v>
                </c:pt>
                <c:pt idx="48">
                  <c:v>61</c:v>
                </c:pt>
                <c:pt idx="49">
                  <c:v>62</c:v>
                </c:pt>
                <c:pt idx="50">
                  <c:v>63</c:v>
                </c:pt>
                <c:pt idx="51">
                  <c:v>64</c:v>
                </c:pt>
                <c:pt idx="52">
                  <c:v>65+</c:v>
                </c:pt>
              </c:strCache>
            </c:strRef>
          </c:cat>
          <c:val>
            <c:numRef>
              <c:f>'Single People'!$I$2:$I$54</c:f>
              <c:numCache>
                <c:formatCode>0.00%</c:formatCode>
                <c:ptCount val="53"/>
                <c:pt idx="0">
                  <c:v>0.28401831078022033</c:v>
                </c:pt>
                <c:pt idx="1">
                  <c:v>0.38065136732169852</c:v>
                </c:pt>
                <c:pt idx="2">
                  <c:v>0.42027065251373358</c:v>
                </c:pt>
                <c:pt idx="3">
                  <c:v>0.4389814491177651</c:v>
                </c:pt>
                <c:pt idx="4">
                  <c:v>0.44385899730919492</c:v>
                </c:pt>
                <c:pt idx="5">
                  <c:v>0.43559413998914814</c:v>
                </c:pt>
                <c:pt idx="6">
                  <c:v>0.4252934775058464</c:v>
                </c:pt>
                <c:pt idx="7">
                  <c:v>0.41005805568908776</c:v>
                </c:pt>
                <c:pt idx="8">
                  <c:v>0.3906162848958678</c:v>
                </c:pt>
                <c:pt idx="9">
                  <c:v>0.36012622608136358</c:v>
                </c:pt>
                <c:pt idx="10">
                  <c:v>0.33656424671254564</c:v>
                </c:pt>
                <c:pt idx="11">
                  <c:v>0.30723241171639748</c:v>
                </c:pt>
                <c:pt idx="12">
                  <c:v>0.27619500016570375</c:v>
                </c:pt>
                <c:pt idx="13">
                  <c:v>0.25520629644114196</c:v>
                </c:pt>
                <c:pt idx="14">
                  <c:v>0.23041750993178922</c:v>
                </c:pt>
                <c:pt idx="15">
                  <c:v>0.21159173507510101</c:v>
                </c:pt>
                <c:pt idx="16">
                  <c:v>0.20051021716278236</c:v>
                </c:pt>
                <c:pt idx="17">
                  <c:v>0.18409838373238807</c:v>
                </c:pt>
                <c:pt idx="18">
                  <c:v>0.17289785663814086</c:v>
                </c:pt>
                <c:pt idx="19">
                  <c:v>0.16312720346204615</c:v>
                </c:pt>
                <c:pt idx="20">
                  <c:v>0.15327514617405305</c:v>
                </c:pt>
                <c:pt idx="21">
                  <c:v>0.14491050442957873</c:v>
                </c:pt>
                <c:pt idx="22">
                  <c:v>0.1384750849071861</c:v>
                </c:pt>
                <c:pt idx="23">
                  <c:v>0.13845018163451639</c:v>
                </c:pt>
                <c:pt idx="24">
                  <c:v>0.13499950411583855</c:v>
                </c:pt>
                <c:pt idx="25">
                  <c:v>0.13353127319607766</c:v>
                </c:pt>
                <c:pt idx="26">
                  <c:v>0.13002960201732267</c:v>
                </c:pt>
                <c:pt idx="27">
                  <c:v>0.12795076031860969</c:v>
                </c:pt>
                <c:pt idx="28">
                  <c:v>0.13159708443850379</c:v>
                </c:pt>
                <c:pt idx="29">
                  <c:v>0.12806030760613346</c:v>
                </c:pt>
                <c:pt idx="30">
                  <c:v>0.12351179607041123</c:v>
                </c:pt>
                <c:pt idx="31">
                  <c:v>0.12561946238173899</c:v>
                </c:pt>
                <c:pt idx="32">
                  <c:v>0.12461406083919624</c:v>
                </c:pt>
                <c:pt idx="33">
                  <c:v>0.12435522467428875</c:v>
                </c:pt>
                <c:pt idx="34">
                  <c:v>0.12103554482643802</c:v>
                </c:pt>
                <c:pt idx="35">
                  <c:v>0.11679065442287574</c:v>
                </c:pt>
                <c:pt idx="36">
                  <c:v>0.11335153062721963</c:v>
                </c:pt>
                <c:pt idx="37">
                  <c:v>0.11008449334386967</c:v>
                </c:pt>
                <c:pt idx="38">
                  <c:v>0.10730000346464331</c:v>
                </c:pt>
                <c:pt idx="39">
                  <c:v>0.10466052092478782</c:v>
                </c:pt>
                <c:pt idx="40">
                  <c:v>0.10096135721017907</c:v>
                </c:pt>
                <c:pt idx="41">
                  <c:v>9.7076309145695899E-2</c:v>
                </c:pt>
                <c:pt idx="42">
                  <c:v>9.6037494674051982E-2</c:v>
                </c:pt>
                <c:pt idx="43">
                  <c:v>9.3036033148665348E-2</c:v>
                </c:pt>
                <c:pt idx="44">
                  <c:v>9.0054815974941263E-2</c:v>
                </c:pt>
                <c:pt idx="45">
                  <c:v>8.1802138482300432E-2</c:v>
                </c:pt>
                <c:pt idx="46">
                  <c:v>8.1947614389740242E-2</c:v>
                </c:pt>
                <c:pt idx="47">
                  <c:v>8.0504364694471392E-2</c:v>
                </c:pt>
                <c:pt idx="48">
                  <c:v>7.3871409028727769E-2</c:v>
                </c:pt>
                <c:pt idx="49">
                  <c:v>6.7895313784598524E-2</c:v>
                </c:pt>
                <c:pt idx="50">
                  <c:v>6.6560306317804727E-2</c:v>
                </c:pt>
                <c:pt idx="51">
                  <c:v>6.2156369397073898E-2</c:v>
                </c:pt>
                <c:pt idx="52">
                  <c:v>8.6929246330093718E-2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'Single People'!$J$1</c:f>
              <c:strCache>
                <c:ptCount val="1"/>
                <c:pt idx="0">
                  <c:v>Single Females</c:v>
                </c:pt>
              </c:strCache>
            </c:strRef>
          </c:tx>
          <c:spPr>
            <a:ln w="50800">
              <a:solidFill>
                <a:srgbClr val="FE90E1"/>
              </a:solidFill>
            </a:ln>
          </c:spPr>
          <c:marker>
            <c:symbol val="none"/>
          </c:marker>
          <c:cat>
            <c:strRef>
              <c:f>'Single People'!$H$2:$H$54</c:f>
              <c:strCache>
                <c:ptCount val="5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  <c:pt idx="38">
                  <c:v>51</c:v>
                </c:pt>
                <c:pt idx="39">
                  <c:v>52</c:v>
                </c:pt>
                <c:pt idx="40">
                  <c:v>53</c:v>
                </c:pt>
                <c:pt idx="41">
                  <c:v>54</c:v>
                </c:pt>
                <c:pt idx="42">
                  <c:v>55</c:v>
                </c:pt>
                <c:pt idx="43">
                  <c:v>56</c:v>
                </c:pt>
                <c:pt idx="44">
                  <c:v>57</c:v>
                </c:pt>
                <c:pt idx="45">
                  <c:v>58</c:v>
                </c:pt>
                <c:pt idx="46">
                  <c:v>59</c:v>
                </c:pt>
                <c:pt idx="47">
                  <c:v>60</c:v>
                </c:pt>
                <c:pt idx="48">
                  <c:v>61</c:v>
                </c:pt>
                <c:pt idx="49">
                  <c:v>62</c:v>
                </c:pt>
                <c:pt idx="50">
                  <c:v>63</c:v>
                </c:pt>
                <c:pt idx="51">
                  <c:v>64</c:v>
                </c:pt>
                <c:pt idx="52">
                  <c:v>65+</c:v>
                </c:pt>
              </c:strCache>
            </c:strRef>
          </c:cat>
          <c:val>
            <c:numRef>
              <c:f>'Single People'!$J$2:$J$54</c:f>
              <c:numCache>
                <c:formatCode>0.00%</c:formatCode>
                <c:ptCount val="53"/>
                <c:pt idx="0">
                  <c:v>0.3229237288135593</c:v>
                </c:pt>
                <c:pt idx="1">
                  <c:v>0.40122229228306738</c:v>
                </c:pt>
                <c:pt idx="2">
                  <c:v>0.41282876620118225</c:v>
                </c:pt>
                <c:pt idx="3">
                  <c:v>0.41226147843283983</c:v>
                </c:pt>
                <c:pt idx="4">
                  <c:v>0.4003514382937578</c:v>
                </c:pt>
                <c:pt idx="5">
                  <c:v>0.38266991477653478</c:v>
                </c:pt>
                <c:pt idx="6">
                  <c:v>0.34756280438166781</c:v>
                </c:pt>
                <c:pt idx="7">
                  <c:v>0.31293438855554234</c:v>
                </c:pt>
                <c:pt idx="8">
                  <c:v>0.27595597313555686</c:v>
                </c:pt>
                <c:pt idx="9">
                  <c:v>0.24604636098644334</c:v>
                </c:pt>
                <c:pt idx="10">
                  <c:v>0.21876122692714756</c:v>
                </c:pt>
                <c:pt idx="11">
                  <c:v>0.1960743740577611</c:v>
                </c:pt>
                <c:pt idx="12">
                  <c:v>0.17951205027960607</c:v>
                </c:pt>
                <c:pt idx="13">
                  <c:v>0.16266518766598762</c:v>
                </c:pt>
                <c:pt idx="14">
                  <c:v>0.15408060319651676</c:v>
                </c:pt>
                <c:pt idx="15">
                  <c:v>0.14473219351868705</c:v>
                </c:pt>
                <c:pt idx="16">
                  <c:v>0.14133141918714043</c:v>
                </c:pt>
                <c:pt idx="17">
                  <c:v>0.13339560439560438</c:v>
                </c:pt>
                <c:pt idx="18">
                  <c:v>0.12729695431472082</c:v>
                </c:pt>
                <c:pt idx="19">
                  <c:v>0.12399548382811981</c:v>
                </c:pt>
                <c:pt idx="20">
                  <c:v>0.11962467504332755</c:v>
                </c:pt>
                <c:pt idx="21">
                  <c:v>0.11927688299725089</c:v>
                </c:pt>
                <c:pt idx="22">
                  <c:v>0.11732448228587922</c:v>
                </c:pt>
                <c:pt idx="23">
                  <c:v>0.11752957443539715</c:v>
                </c:pt>
                <c:pt idx="24">
                  <c:v>0.11883841216426747</c:v>
                </c:pt>
                <c:pt idx="25">
                  <c:v>0.12088265963319635</c:v>
                </c:pt>
                <c:pt idx="26">
                  <c:v>0.11647808856470047</c:v>
                </c:pt>
                <c:pt idx="27">
                  <c:v>0.11871895575834585</c:v>
                </c:pt>
                <c:pt idx="28">
                  <c:v>0.11886945254292193</c:v>
                </c:pt>
                <c:pt idx="29">
                  <c:v>0.11950270042786</c:v>
                </c:pt>
                <c:pt idx="30">
                  <c:v>0.12138040460134868</c:v>
                </c:pt>
                <c:pt idx="31">
                  <c:v>0.12082196296771121</c:v>
                </c:pt>
                <c:pt idx="32">
                  <c:v>0.11966710786357949</c:v>
                </c:pt>
                <c:pt idx="33">
                  <c:v>0.1214169621749409</c:v>
                </c:pt>
                <c:pt idx="34">
                  <c:v>0.12044031125450749</c:v>
                </c:pt>
                <c:pt idx="35">
                  <c:v>0.11737216652769968</c:v>
                </c:pt>
                <c:pt idx="36">
                  <c:v>0.11675539637982771</c:v>
                </c:pt>
                <c:pt idx="37">
                  <c:v>0.11465359892072058</c:v>
                </c:pt>
                <c:pt idx="38">
                  <c:v>0.11514011416709911</c:v>
                </c:pt>
                <c:pt idx="39">
                  <c:v>0.11241207372451251</c:v>
                </c:pt>
                <c:pt idx="40">
                  <c:v>0.11200915855752719</c:v>
                </c:pt>
                <c:pt idx="41">
                  <c:v>0.11172569079027876</c:v>
                </c:pt>
                <c:pt idx="42">
                  <c:v>0.10621396540679053</c:v>
                </c:pt>
                <c:pt idx="43">
                  <c:v>0.10740528285394302</c:v>
                </c:pt>
                <c:pt idx="44">
                  <c:v>0.10433042318067118</c:v>
                </c:pt>
                <c:pt idx="45">
                  <c:v>0.10193588353724641</c:v>
                </c:pt>
                <c:pt idx="46">
                  <c:v>9.8385304308034258E-2</c:v>
                </c:pt>
                <c:pt idx="47">
                  <c:v>9.6557749432116022E-2</c:v>
                </c:pt>
                <c:pt idx="48">
                  <c:v>9.4568739994533593E-2</c:v>
                </c:pt>
                <c:pt idx="49">
                  <c:v>9.3416407061266873E-2</c:v>
                </c:pt>
                <c:pt idx="50">
                  <c:v>9.1360397149491554E-2</c:v>
                </c:pt>
                <c:pt idx="51">
                  <c:v>9.1318064968450574E-2</c:v>
                </c:pt>
                <c:pt idx="52">
                  <c:v>9.8798777947507285E-2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23360"/>
        <c:axId val="101429248"/>
      </c:lineChart>
      <c:catAx>
        <c:axId val="101423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101429248"/>
        <c:crosses val="autoZero"/>
        <c:auto val="1"/>
        <c:lblAlgn val="ctr"/>
        <c:lblOffset val="100"/>
        <c:noMultiLvlLbl val="0"/>
      </c:catAx>
      <c:valAx>
        <c:axId val="101429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lumOff val="35000"/>
                </a:scheme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0142336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7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0"/>
          <c:order val="0"/>
          <c:tx>
            <c:strRef>
              <c:f>Composite!$L$1</c:f>
              <c:strCache>
                <c:ptCount val="1"/>
                <c:pt idx="0">
                  <c:v>Pogo 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spPr>
              <a:ln w="19050">
                <a:solidFill>
                  <a:srgbClr val="FF0000"/>
                </a:solidFill>
                <a:prstDash val="dash"/>
              </a:ln>
            </c:spPr>
            <c:trendlineType val="poly"/>
            <c:order val="6"/>
            <c:dispRSqr val="0"/>
            <c:dispEq val="0"/>
          </c:trendline>
          <c:cat>
            <c:numRef>
              <c:f>Composite!$A$2:$A$138</c:f>
              <c:numCache>
                <c:formatCode>m/d/yyyy</c:formatCode>
                <c:ptCount val="13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</c:numCache>
            </c:numRef>
          </c:cat>
          <c:val>
            <c:numRef>
              <c:f>Composite!$L$2:$L$140</c:f>
              <c:numCache>
                <c:formatCode>General</c:formatCode>
                <c:ptCount val="139"/>
                <c:pt idx="0">
                  <c:v>4964</c:v>
                </c:pt>
                <c:pt idx="1">
                  <c:v>6805</c:v>
                </c:pt>
                <c:pt idx="2">
                  <c:v>7733</c:v>
                </c:pt>
                <c:pt idx="3">
                  <c:v>8378</c:v>
                </c:pt>
                <c:pt idx="4">
                  <c:v>8900</c:v>
                </c:pt>
                <c:pt idx="5">
                  <c:v>10131</c:v>
                </c:pt>
                <c:pt idx="6">
                  <c:v>11785</c:v>
                </c:pt>
                <c:pt idx="7">
                  <c:v>11668</c:v>
                </c:pt>
                <c:pt idx="8">
                  <c:v>12174</c:v>
                </c:pt>
                <c:pt idx="9">
                  <c:v>12210</c:v>
                </c:pt>
                <c:pt idx="10">
                  <c:v>13056</c:v>
                </c:pt>
                <c:pt idx="11">
                  <c:v>17239</c:v>
                </c:pt>
                <c:pt idx="12">
                  <c:v>20240</c:v>
                </c:pt>
                <c:pt idx="13">
                  <c:v>23368</c:v>
                </c:pt>
                <c:pt idx="14">
                  <c:v>24048</c:v>
                </c:pt>
                <c:pt idx="15">
                  <c:v>30912</c:v>
                </c:pt>
                <c:pt idx="16">
                  <c:v>38793</c:v>
                </c:pt>
                <c:pt idx="17">
                  <c:v>45183</c:v>
                </c:pt>
                <c:pt idx="18">
                  <c:v>44337</c:v>
                </c:pt>
                <c:pt idx="19">
                  <c:v>51430</c:v>
                </c:pt>
                <c:pt idx="20">
                  <c:v>54985</c:v>
                </c:pt>
                <c:pt idx="21">
                  <c:v>54856</c:v>
                </c:pt>
                <c:pt idx="22">
                  <c:v>58009</c:v>
                </c:pt>
                <c:pt idx="23">
                  <c:v>63640</c:v>
                </c:pt>
                <c:pt idx="24">
                  <c:v>71874</c:v>
                </c:pt>
                <c:pt idx="25">
                  <c:v>75412</c:v>
                </c:pt>
                <c:pt idx="26">
                  <c:v>78368</c:v>
                </c:pt>
                <c:pt idx="27">
                  <c:v>88853</c:v>
                </c:pt>
                <c:pt idx="28">
                  <c:v>86452</c:v>
                </c:pt>
                <c:pt idx="29">
                  <c:v>85109</c:v>
                </c:pt>
                <c:pt idx="30">
                  <c:v>85881</c:v>
                </c:pt>
                <c:pt idx="31">
                  <c:v>105096</c:v>
                </c:pt>
                <c:pt idx="32">
                  <c:v>111993</c:v>
                </c:pt>
                <c:pt idx="33">
                  <c:v>118291</c:v>
                </c:pt>
                <c:pt idx="34">
                  <c:v>133632</c:v>
                </c:pt>
                <c:pt idx="35">
                  <c:v>140122</c:v>
                </c:pt>
                <c:pt idx="36">
                  <c:v>147984</c:v>
                </c:pt>
                <c:pt idx="37">
                  <c:v>157131</c:v>
                </c:pt>
                <c:pt idx="38">
                  <c:v>169847</c:v>
                </c:pt>
                <c:pt idx="39">
                  <c:v>182090</c:v>
                </c:pt>
                <c:pt idx="40">
                  <c:v>185879</c:v>
                </c:pt>
                <c:pt idx="41">
                  <c:v>178788</c:v>
                </c:pt>
                <c:pt idx="42">
                  <c:v>176056</c:v>
                </c:pt>
                <c:pt idx="43">
                  <c:v>176792</c:v>
                </c:pt>
                <c:pt idx="44">
                  <c:v>179085</c:v>
                </c:pt>
                <c:pt idx="45">
                  <c:v>181320</c:v>
                </c:pt>
                <c:pt idx="46">
                  <c:v>186744</c:v>
                </c:pt>
                <c:pt idx="47">
                  <c:v>195574</c:v>
                </c:pt>
                <c:pt idx="48">
                  <c:v>201269</c:v>
                </c:pt>
                <c:pt idx="49">
                  <c:v>217116</c:v>
                </c:pt>
                <c:pt idx="50">
                  <c:v>225600</c:v>
                </c:pt>
                <c:pt idx="51">
                  <c:v>218115</c:v>
                </c:pt>
                <c:pt idx="52">
                  <c:v>200772</c:v>
                </c:pt>
                <c:pt idx="53">
                  <c:v>195099</c:v>
                </c:pt>
                <c:pt idx="54">
                  <c:v>236277</c:v>
                </c:pt>
                <c:pt idx="55">
                  <c:v>193122</c:v>
                </c:pt>
                <c:pt idx="56">
                  <c:v>200767</c:v>
                </c:pt>
                <c:pt idx="57">
                  <c:v>212060</c:v>
                </c:pt>
                <c:pt idx="58">
                  <c:v>214230</c:v>
                </c:pt>
                <c:pt idx="59">
                  <c:v>237258</c:v>
                </c:pt>
                <c:pt idx="60">
                  <c:v>253006</c:v>
                </c:pt>
                <c:pt idx="61">
                  <c:v>270067</c:v>
                </c:pt>
                <c:pt idx="62">
                  <c:v>263891</c:v>
                </c:pt>
                <c:pt idx="63">
                  <c:v>269482</c:v>
                </c:pt>
                <c:pt idx="64">
                  <c:v>281859</c:v>
                </c:pt>
                <c:pt idx="65">
                  <c:v>271048</c:v>
                </c:pt>
                <c:pt idx="66">
                  <c:v>266387</c:v>
                </c:pt>
                <c:pt idx="67">
                  <c:v>277702</c:v>
                </c:pt>
                <c:pt idx="68">
                  <c:v>290548</c:v>
                </c:pt>
                <c:pt idx="69">
                  <c:v>280559</c:v>
                </c:pt>
                <c:pt idx="70">
                  <c:v>292061</c:v>
                </c:pt>
                <c:pt idx="71">
                  <c:v>296731</c:v>
                </c:pt>
                <c:pt idx="72">
                  <c:v>304294</c:v>
                </c:pt>
                <c:pt idx="73">
                  <c:v>312504</c:v>
                </c:pt>
                <c:pt idx="74">
                  <c:v>308768</c:v>
                </c:pt>
                <c:pt idx="75">
                  <c:v>323462</c:v>
                </c:pt>
                <c:pt idx="76">
                  <c:v>323390</c:v>
                </c:pt>
                <c:pt idx="77">
                  <c:v>305087</c:v>
                </c:pt>
                <c:pt idx="78">
                  <c:v>296656</c:v>
                </c:pt>
                <c:pt idx="79">
                  <c:v>297640</c:v>
                </c:pt>
                <c:pt idx="80">
                  <c:v>310326</c:v>
                </c:pt>
                <c:pt idx="81">
                  <c:v>302646</c:v>
                </c:pt>
                <c:pt idx="82">
                  <c:v>331983</c:v>
                </c:pt>
                <c:pt idx="83">
                  <c:v>313030</c:v>
                </c:pt>
                <c:pt idx="84">
                  <c:v>309749</c:v>
                </c:pt>
                <c:pt idx="85">
                  <c:v>312661</c:v>
                </c:pt>
                <c:pt idx="86">
                  <c:v>307840</c:v>
                </c:pt>
                <c:pt idx="87">
                  <c:v>321590</c:v>
                </c:pt>
                <c:pt idx="88">
                  <c:v>316738</c:v>
                </c:pt>
                <c:pt idx="89">
                  <c:v>306439</c:v>
                </c:pt>
                <c:pt idx="90">
                  <c:v>317775</c:v>
                </c:pt>
                <c:pt idx="91">
                  <c:v>326921</c:v>
                </c:pt>
                <c:pt idx="92">
                  <c:v>361608</c:v>
                </c:pt>
                <c:pt idx="93">
                  <c:v>346620</c:v>
                </c:pt>
                <c:pt idx="94">
                  <c:v>354989</c:v>
                </c:pt>
                <c:pt idx="95">
                  <c:v>335669</c:v>
                </c:pt>
                <c:pt idx="96">
                  <c:v>318668</c:v>
                </c:pt>
                <c:pt idx="97">
                  <c:v>394909</c:v>
                </c:pt>
                <c:pt idx="98">
                  <c:v>326060</c:v>
                </c:pt>
                <c:pt idx="99">
                  <c:v>370000</c:v>
                </c:pt>
                <c:pt idx="100">
                  <c:v>350000</c:v>
                </c:pt>
                <c:pt idx="101">
                  <c:v>323559</c:v>
                </c:pt>
                <c:pt idx="102">
                  <c:v>336037</c:v>
                </c:pt>
                <c:pt idx="103">
                  <c:v>364203</c:v>
                </c:pt>
                <c:pt idx="104">
                  <c:v>354142</c:v>
                </c:pt>
                <c:pt idx="105">
                  <c:v>353959</c:v>
                </c:pt>
                <c:pt idx="106">
                  <c:v>358208</c:v>
                </c:pt>
                <c:pt idx="107">
                  <c:v>365953</c:v>
                </c:pt>
                <c:pt idx="108">
                  <c:v>354147</c:v>
                </c:pt>
                <c:pt idx="109">
                  <c:v>375944</c:v>
                </c:pt>
                <c:pt idx="110">
                  <c:v>394833</c:v>
                </c:pt>
                <c:pt idx="111">
                  <c:v>366327</c:v>
                </c:pt>
                <c:pt idx="112">
                  <c:v>387089</c:v>
                </c:pt>
                <c:pt idx="113">
                  <c:v>382827</c:v>
                </c:pt>
                <c:pt idx="114">
                  <c:v>359699</c:v>
                </c:pt>
                <c:pt idx="115">
                  <c:v>400000</c:v>
                </c:pt>
                <c:pt idx="116">
                  <c:v>396686</c:v>
                </c:pt>
                <c:pt idx="117">
                  <c:v>392362</c:v>
                </c:pt>
                <c:pt idx="118">
                  <c:v>391854</c:v>
                </c:pt>
                <c:pt idx="119">
                  <c:v>386827</c:v>
                </c:pt>
                <c:pt idx="120">
                  <c:v>367226</c:v>
                </c:pt>
                <c:pt idx="121">
                  <c:v>400648</c:v>
                </c:pt>
                <c:pt idx="122">
                  <c:v>388334</c:v>
                </c:pt>
                <c:pt idx="123">
                  <c:v>389012.1</c:v>
                </c:pt>
                <c:pt idx="124">
                  <c:v>381000</c:v>
                </c:pt>
                <c:pt idx="125">
                  <c:v>381000</c:v>
                </c:pt>
                <c:pt idx="126">
                  <c:v>381436</c:v>
                </c:pt>
                <c:pt idx="127">
                  <c:v>366172</c:v>
                </c:pt>
                <c:pt idx="128">
                  <c:v>376423</c:v>
                </c:pt>
                <c:pt idx="129">
                  <c:v>388318</c:v>
                </c:pt>
                <c:pt idx="130">
                  <c:v>376817</c:v>
                </c:pt>
                <c:pt idx="131">
                  <c:v>373966</c:v>
                </c:pt>
                <c:pt idx="132">
                  <c:v>345696</c:v>
                </c:pt>
                <c:pt idx="133">
                  <c:v>333183</c:v>
                </c:pt>
                <c:pt idx="134">
                  <c:v>349484</c:v>
                </c:pt>
                <c:pt idx="135">
                  <c:v>319712</c:v>
                </c:pt>
                <c:pt idx="136">
                  <c:v>325895</c:v>
                </c:pt>
                <c:pt idx="137">
                  <c:v>310214</c:v>
                </c:pt>
                <c:pt idx="138">
                  <c:v>294002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14784"/>
        <c:axId val="99416320"/>
      </c:lineChart>
      <c:dateAx>
        <c:axId val="994147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99416320"/>
        <c:crosses val="autoZero"/>
        <c:auto val="1"/>
        <c:lblOffset val="100"/>
        <c:baseTimeUnit val="months"/>
      </c:dateAx>
      <c:valAx>
        <c:axId val="9941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414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76177701558136E-2"/>
          <c:y val="2.3809523809523808E-2"/>
          <c:w val="0.8624315549343311"/>
          <c:h val="0.921966117871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Sheet3!$B$2:$B$25</c:f>
              <c:strCache>
                <c:ptCount val="24"/>
                <c:pt idx="0">
                  <c:v>Facebook</c:v>
                </c:pt>
                <c:pt idx="1">
                  <c:v>Qzone</c:v>
                </c:pt>
                <c:pt idx="2">
                  <c:v>Habbo</c:v>
                </c:pt>
                <c:pt idx="3">
                  <c:v>MySpace</c:v>
                </c:pt>
                <c:pt idx="4">
                  <c:v>Bebo</c:v>
                </c:pt>
                <c:pt idx="5">
                  <c:v>Orkut</c:v>
                </c:pt>
                <c:pt idx="6">
                  <c:v>Friendster</c:v>
                </c:pt>
                <c:pt idx="7">
                  <c:v>Vkontakte</c:v>
                </c:pt>
                <c:pt idx="8">
                  <c:v>hi5</c:v>
                </c:pt>
                <c:pt idx="9">
                  <c:v>Twitter</c:v>
                </c:pt>
                <c:pt idx="10">
                  <c:v>LinkedIn</c:v>
                </c:pt>
                <c:pt idx="11">
                  <c:v>Tagged</c:v>
                </c:pt>
                <c:pt idx="12">
                  <c:v>Badoo</c:v>
                </c:pt>
                <c:pt idx="13">
                  <c:v>Netlog</c:v>
                </c:pt>
                <c:pt idx="14">
                  <c:v>Flixster</c:v>
                </c:pt>
                <c:pt idx="15">
                  <c:v>MyLife</c:v>
                </c:pt>
                <c:pt idx="16">
                  <c:v>Classmates.com</c:v>
                </c:pt>
                <c:pt idx="17">
                  <c:v>Odnoklassniki</c:v>
                </c:pt>
                <c:pt idx="18">
                  <c:v>Flickr</c:v>
                </c:pt>
                <c:pt idx="19">
                  <c:v>WeeWorld</c:v>
                </c:pt>
                <c:pt idx="20">
                  <c:v>Viadeo</c:v>
                </c:pt>
                <c:pt idx="21">
                  <c:v>Last.fm</c:v>
                </c:pt>
                <c:pt idx="22">
                  <c:v>MyHeritage</c:v>
                </c:pt>
                <c:pt idx="23">
                  <c:v>Xanga</c:v>
                </c:pt>
              </c:strCache>
            </c:strRef>
          </c:cat>
          <c:val>
            <c:numRef>
              <c:f>Sheet3!$C$2:$C$25</c:f>
              <c:numCache>
                <c:formatCode>#,##0</c:formatCode>
                <c:ptCount val="24"/>
                <c:pt idx="0">
                  <c:v>600000000</c:v>
                </c:pt>
                <c:pt idx="1">
                  <c:v>200000000</c:v>
                </c:pt>
                <c:pt idx="2">
                  <c:v>162000000</c:v>
                </c:pt>
                <c:pt idx="3">
                  <c:v>130000000</c:v>
                </c:pt>
                <c:pt idx="4">
                  <c:v>117000000</c:v>
                </c:pt>
                <c:pt idx="5">
                  <c:v>100000000</c:v>
                </c:pt>
                <c:pt idx="6">
                  <c:v>90000000</c:v>
                </c:pt>
                <c:pt idx="7">
                  <c:v>81500000</c:v>
                </c:pt>
                <c:pt idx="8">
                  <c:v>80000000</c:v>
                </c:pt>
                <c:pt idx="9">
                  <c:v>75000000</c:v>
                </c:pt>
                <c:pt idx="10">
                  <c:v>75000000</c:v>
                </c:pt>
                <c:pt idx="11">
                  <c:v>70000000</c:v>
                </c:pt>
                <c:pt idx="12">
                  <c:v>69000000</c:v>
                </c:pt>
                <c:pt idx="13">
                  <c:v>65126000.000000007</c:v>
                </c:pt>
                <c:pt idx="14">
                  <c:v>63000000</c:v>
                </c:pt>
                <c:pt idx="15">
                  <c:v>51000000</c:v>
                </c:pt>
                <c:pt idx="16">
                  <c:v>50000000</c:v>
                </c:pt>
                <c:pt idx="17">
                  <c:v>45000000</c:v>
                </c:pt>
                <c:pt idx="18">
                  <c:v>32000000</c:v>
                </c:pt>
                <c:pt idx="19">
                  <c:v>30000000</c:v>
                </c:pt>
                <c:pt idx="20">
                  <c:v>30000000</c:v>
                </c:pt>
                <c:pt idx="21">
                  <c:v>30000000</c:v>
                </c:pt>
                <c:pt idx="22">
                  <c:v>30000000</c:v>
                </c:pt>
                <c:pt idx="23">
                  <c:v>27000000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99721216"/>
        <c:axId val="99722752"/>
      </c:barChart>
      <c:catAx>
        <c:axId val="997212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9722752"/>
        <c:crosses val="autoZero"/>
        <c:auto val="1"/>
        <c:lblAlgn val="ctr"/>
        <c:lblOffset val="100"/>
        <c:noMultiLvlLbl val="0"/>
      </c:catAx>
      <c:valAx>
        <c:axId val="99722752"/>
        <c:scaling>
          <c:orientation val="minMax"/>
          <c:max val="60000000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972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Graphs!$B$63:$B$116</c:f>
              <c:strCache>
                <c:ptCount val="54"/>
                <c:pt idx="0">
                  <c:v>Sims</c:v>
                </c:pt>
                <c:pt idx="1">
                  <c:v>Monopoly</c:v>
                </c:pt>
                <c:pt idx="2">
                  <c:v>Pet Society</c:v>
                </c:pt>
                <c:pt idx="3">
                  <c:v>Happy Pets</c:v>
                </c:pt>
                <c:pt idx="4">
                  <c:v>Tetris</c:v>
                </c:pt>
                <c:pt idx="5">
                  <c:v>Uno</c:v>
                </c:pt>
                <c:pt idx="6">
                  <c:v>Wii</c:v>
                </c:pt>
                <c:pt idx="7">
                  <c:v>Nintendo DS</c:v>
                </c:pt>
                <c:pt idx="8">
                  <c:v>Country Story</c:v>
                </c:pt>
                <c:pt idx="9">
                  <c:v>Happy Aquarium</c:v>
                </c:pt>
                <c:pt idx="10">
                  <c:v>Guitar Hero</c:v>
                </c:pt>
                <c:pt idx="11">
                  <c:v>Restaurant City</c:v>
                </c:pt>
                <c:pt idx="12">
                  <c:v>Super Mario Bros</c:v>
                </c:pt>
                <c:pt idx="13">
                  <c:v>Rock Band</c:v>
                </c:pt>
                <c:pt idx="14">
                  <c:v>Petville</c:v>
                </c:pt>
                <c:pt idx="15">
                  <c:v>Sorority Life</c:v>
                </c:pt>
                <c:pt idx="16">
                  <c:v>Doodle Jump</c:v>
                </c:pt>
                <c:pt idx="17">
                  <c:v>Fishville</c:v>
                </c:pt>
                <c:pt idx="18">
                  <c:v>Civilization</c:v>
                </c:pt>
                <c:pt idx="19">
                  <c:v>Pokemon</c:v>
                </c:pt>
                <c:pt idx="20">
                  <c:v>Zoo World</c:v>
                </c:pt>
                <c:pt idx="21">
                  <c:v>Roller Coaster Kingdom</c:v>
                </c:pt>
                <c:pt idx="22">
                  <c:v>Pillow Fight</c:v>
                </c:pt>
                <c:pt idx="23">
                  <c:v>Millionaire City</c:v>
                </c:pt>
                <c:pt idx="24">
                  <c:v>Wii Fit</c:v>
                </c:pt>
                <c:pt idx="25">
                  <c:v>Yoville</c:v>
                </c:pt>
                <c:pt idx="26">
                  <c:v>TextTwist</c:v>
                </c:pt>
                <c:pt idx="27">
                  <c:v>Happy Island</c:v>
                </c:pt>
                <c:pt idx="28">
                  <c:v>Cityville</c:v>
                </c:pt>
                <c:pt idx="29">
                  <c:v>Mind Jolt Games</c:v>
                </c:pt>
                <c:pt idx="30">
                  <c:v>Barn Buddy</c:v>
                </c:pt>
                <c:pt idx="31">
                  <c:v>Cafe World</c:v>
                </c:pt>
                <c:pt idx="32">
                  <c:v>Settlers of Catan</c:v>
                </c:pt>
                <c:pt idx="33">
                  <c:v>Collapse!</c:v>
                </c:pt>
                <c:pt idx="34">
                  <c:v>Vampire Wars</c:v>
                </c:pt>
                <c:pt idx="35">
                  <c:v>Farmville </c:v>
                </c:pt>
                <c:pt idx="36">
                  <c:v>Scrabble</c:v>
                </c:pt>
                <c:pt idx="37">
                  <c:v>Treasure Isle</c:v>
                </c:pt>
                <c:pt idx="38">
                  <c:v>World of Warcraft</c:v>
                </c:pt>
                <c:pt idx="39">
                  <c:v>Fish World</c:v>
                </c:pt>
                <c:pt idx="40">
                  <c:v>Texas Holdem Poker</c:v>
                </c:pt>
                <c:pt idx="41">
                  <c:v>Jigsaw Puzzles</c:v>
                </c:pt>
                <c:pt idx="42">
                  <c:v>Mafia Wars</c:v>
                </c:pt>
                <c:pt idx="43">
                  <c:v>Chess</c:v>
                </c:pt>
                <c:pt idx="44">
                  <c:v>Castle Age</c:v>
                </c:pt>
                <c:pt idx="45">
                  <c:v>Halo</c:v>
                </c:pt>
                <c:pt idx="46">
                  <c:v>Farm Town</c:v>
                </c:pt>
                <c:pt idx="47">
                  <c:v>Island Paradise</c:v>
                </c:pt>
                <c:pt idx="48">
                  <c:v>Mobsters 2 - Vendetta</c:v>
                </c:pt>
                <c:pt idx="49">
                  <c:v>Bejeweled Blitz</c:v>
                </c:pt>
                <c:pt idx="50">
                  <c:v>PS3</c:v>
                </c:pt>
                <c:pt idx="51">
                  <c:v>Xbox 360</c:v>
                </c:pt>
                <c:pt idx="52">
                  <c:v>Warstorm</c:v>
                </c:pt>
                <c:pt idx="53">
                  <c:v>Mahjong Dimensions</c:v>
                </c:pt>
              </c:strCache>
            </c:strRef>
          </c:cat>
          <c:val>
            <c:numRef>
              <c:f>Graphs!$C$63:$C$116</c:f>
              <c:numCache>
                <c:formatCode>0.00%</c:formatCode>
                <c:ptCount val="54"/>
                <c:pt idx="0">
                  <c:v>0.81269999999999998</c:v>
                </c:pt>
                <c:pt idx="1">
                  <c:v>0.74309999999999998</c:v>
                </c:pt>
                <c:pt idx="2">
                  <c:v>0.74129999999999996</c:v>
                </c:pt>
                <c:pt idx="3">
                  <c:v>0.73380000000000001</c:v>
                </c:pt>
                <c:pt idx="4">
                  <c:v>0.72750000000000004</c:v>
                </c:pt>
                <c:pt idx="5">
                  <c:v>0.71299999999999997</c:v>
                </c:pt>
                <c:pt idx="6">
                  <c:v>0.69579999999999997</c:v>
                </c:pt>
                <c:pt idx="7">
                  <c:v>0.69279999999999997</c:v>
                </c:pt>
                <c:pt idx="8">
                  <c:v>0.6905</c:v>
                </c:pt>
                <c:pt idx="9">
                  <c:v>0.68469999999999998</c:v>
                </c:pt>
                <c:pt idx="10">
                  <c:v>0.68420000000000003</c:v>
                </c:pt>
                <c:pt idx="11">
                  <c:v>0.66869999999999996</c:v>
                </c:pt>
                <c:pt idx="12">
                  <c:v>0.66010000000000002</c:v>
                </c:pt>
                <c:pt idx="13">
                  <c:v>0.64680000000000004</c:v>
                </c:pt>
                <c:pt idx="14">
                  <c:v>0.63980000000000004</c:v>
                </c:pt>
                <c:pt idx="15">
                  <c:v>0.63439999999999996</c:v>
                </c:pt>
                <c:pt idx="16">
                  <c:v>0.62409999999999999</c:v>
                </c:pt>
                <c:pt idx="17">
                  <c:v>0.61780000000000002</c:v>
                </c:pt>
                <c:pt idx="18">
                  <c:v>0.61719999999999997</c:v>
                </c:pt>
                <c:pt idx="19">
                  <c:v>0.61599999999999999</c:v>
                </c:pt>
                <c:pt idx="20">
                  <c:v>0.59940000000000004</c:v>
                </c:pt>
                <c:pt idx="21">
                  <c:v>0.59009999999999996</c:v>
                </c:pt>
                <c:pt idx="22">
                  <c:v>0.5796</c:v>
                </c:pt>
                <c:pt idx="23">
                  <c:v>0.57479999999999998</c:v>
                </c:pt>
                <c:pt idx="24">
                  <c:v>0.57310000000000005</c:v>
                </c:pt>
                <c:pt idx="25">
                  <c:v>0.57010000000000005</c:v>
                </c:pt>
                <c:pt idx="26">
                  <c:v>0.56820000000000004</c:v>
                </c:pt>
                <c:pt idx="27">
                  <c:v>0.5655</c:v>
                </c:pt>
                <c:pt idx="28">
                  <c:v>0.55020000000000002</c:v>
                </c:pt>
                <c:pt idx="29">
                  <c:v>0.54830000000000001</c:v>
                </c:pt>
                <c:pt idx="30">
                  <c:v>0.54390000000000005</c:v>
                </c:pt>
                <c:pt idx="31">
                  <c:v>0.53049999999999997</c:v>
                </c:pt>
                <c:pt idx="32">
                  <c:v>0.51480000000000004</c:v>
                </c:pt>
                <c:pt idx="33">
                  <c:v>0.51319999999999999</c:v>
                </c:pt>
                <c:pt idx="34">
                  <c:v>0.51070000000000004</c:v>
                </c:pt>
                <c:pt idx="35">
                  <c:v>0.50249999999999995</c:v>
                </c:pt>
                <c:pt idx="36">
                  <c:v>0.49559999999999998</c:v>
                </c:pt>
                <c:pt idx="37">
                  <c:v>0.48480000000000001</c:v>
                </c:pt>
                <c:pt idx="38">
                  <c:v>0.47639999999999999</c:v>
                </c:pt>
                <c:pt idx="39">
                  <c:v>0.46279999999999999</c:v>
                </c:pt>
                <c:pt idx="40">
                  <c:v>0.46200000000000002</c:v>
                </c:pt>
                <c:pt idx="41">
                  <c:v>0.4491</c:v>
                </c:pt>
                <c:pt idx="42">
                  <c:v>0.44700000000000001</c:v>
                </c:pt>
                <c:pt idx="43">
                  <c:v>0.44700000000000001</c:v>
                </c:pt>
                <c:pt idx="44">
                  <c:v>0.44669999999999999</c:v>
                </c:pt>
                <c:pt idx="45">
                  <c:v>0.44600000000000001</c:v>
                </c:pt>
                <c:pt idx="46">
                  <c:v>0.43109999999999998</c:v>
                </c:pt>
                <c:pt idx="47">
                  <c:v>0.41980000000000001</c:v>
                </c:pt>
                <c:pt idx="48">
                  <c:v>0.4103</c:v>
                </c:pt>
                <c:pt idx="49">
                  <c:v>0.40649999999999997</c:v>
                </c:pt>
                <c:pt idx="50">
                  <c:v>0.3982</c:v>
                </c:pt>
                <c:pt idx="51">
                  <c:v>0.39090000000000003</c:v>
                </c:pt>
                <c:pt idx="52">
                  <c:v>0.37490000000000001</c:v>
                </c:pt>
                <c:pt idx="53">
                  <c:v>0.28360000000000002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3645568"/>
        <c:axId val="83647104"/>
      </c:barChart>
      <c:catAx>
        <c:axId val="83645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  <a:cs typeface="Arial" pitchFamily="34" charset="0"/>
              </a:defRPr>
            </a:pPr>
            <a:endParaRPr lang="en-US"/>
          </a:p>
        </c:txPr>
        <c:crossAx val="83647104"/>
        <c:crosses val="autoZero"/>
        <c:auto val="1"/>
        <c:lblAlgn val="ctr"/>
        <c:lblOffset val="100"/>
        <c:noMultiLvlLbl val="0"/>
      </c:catAx>
      <c:valAx>
        <c:axId val="8364710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3645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Graphs!$B$22:$B$60</c:f>
              <c:strCache>
                <c:ptCount val="39"/>
                <c:pt idx="0">
                  <c:v>Jersey Shore</c:v>
                </c:pt>
                <c:pt idx="1">
                  <c:v>American Idol</c:v>
                </c:pt>
                <c:pt idx="2">
                  <c:v>MTV</c:v>
                </c:pt>
                <c:pt idx="3">
                  <c:v>SpongeBob</c:v>
                </c:pt>
                <c:pt idx="4">
                  <c:v>Americas Next Top Model</c:v>
                </c:pt>
                <c:pt idx="5">
                  <c:v>Saturday Night Live</c:v>
                </c:pt>
                <c:pt idx="6">
                  <c:v>Scrubs</c:v>
                </c:pt>
                <c:pt idx="7">
                  <c:v>How I met your Mother</c:v>
                </c:pt>
                <c:pt idx="8">
                  <c:v>Lost</c:v>
                </c:pt>
                <c:pt idx="9">
                  <c:v>The Office</c:v>
                </c:pt>
                <c:pt idx="10">
                  <c:v>Heroes</c:v>
                </c:pt>
                <c:pt idx="11">
                  <c:v>Family Guy</c:v>
                </c:pt>
                <c:pt idx="12">
                  <c:v>Ugly Betty</c:v>
                </c:pt>
                <c:pt idx="13">
                  <c:v>Dr Who</c:v>
                </c:pt>
                <c:pt idx="14">
                  <c:v>CSI</c:v>
                </c:pt>
                <c:pt idx="15">
                  <c:v>The Bachelor</c:v>
                </c:pt>
                <c:pt idx="16">
                  <c:v>Simpsons</c:v>
                </c:pt>
                <c:pt idx="17">
                  <c:v>Desperate Housewives</c:v>
                </c:pt>
                <c:pt idx="18">
                  <c:v>NCIS</c:v>
                </c:pt>
                <c:pt idx="19">
                  <c:v>Ghost Whisperer</c:v>
                </c:pt>
                <c:pt idx="20">
                  <c:v>Sex and the City</c:v>
                </c:pt>
                <c:pt idx="21">
                  <c:v>Mythbusters</c:v>
                </c:pt>
                <c:pt idx="22">
                  <c:v>Big Bang Theory</c:v>
                </c:pt>
                <c:pt idx="23">
                  <c:v>Two and a Half Men</c:v>
                </c:pt>
                <c:pt idx="24">
                  <c:v>Criminal Minds</c:v>
                </c:pt>
                <c:pt idx="25">
                  <c:v>Colbert</c:v>
                </c:pt>
                <c:pt idx="26">
                  <c:v>Law and Order</c:v>
                </c:pt>
                <c:pt idx="27">
                  <c:v>Conan oBrien</c:v>
                </c:pt>
                <c:pt idx="28">
                  <c:v>Ellen Degenerous</c:v>
                </c:pt>
                <c:pt idx="29">
                  <c:v>South Park</c:v>
                </c:pt>
                <c:pt idx="30">
                  <c:v>Jay Leno</c:v>
                </c:pt>
                <c:pt idx="31">
                  <c:v>Biggest Loser</c:v>
                </c:pt>
                <c:pt idx="32">
                  <c:v>Star Trek</c:v>
                </c:pt>
                <c:pt idx="33">
                  <c:v>Martha Stewart</c:v>
                </c:pt>
                <c:pt idx="34">
                  <c:v>Medium</c:v>
                </c:pt>
                <c:pt idx="35">
                  <c:v>Oprah Winfrey Show</c:v>
                </c:pt>
                <c:pt idx="36">
                  <c:v>Top Gear</c:v>
                </c:pt>
                <c:pt idx="37">
                  <c:v>Battlestar Galactica</c:v>
                </c:pt>
                <c:pt idx="38">
                  <c:v>Howard Stern</c:v>
                </c:pt>
              </c:strCache>
            </c:strRef>
          </c:cat>
          <c:val>
            <c:numRef>
              <c:f>Graphs!$C$22:$C$60</c:f>
              <c:numCache>
                <c:formatCode>0.00%</c:formatCode>
                <c:ptCount val="39"/>
                <c:pt idx="0">
                  <c:v>0.85580000000000001</c:v>
                </c:pt>
                <c:pt idx="1">
                  <c:v>0.82520000000000004</c:v>
                </c:pt>
                <c:pt idx="2">
                  <c:v>0.79979999999999996</c:v>
                </c:pt>
                <c:pt idx="3">
                  <c:v>0.77329999999999999</c:v>
                </c:pt>
                <c:pt idx="4">
                  <c:v>0.76790000000000003</c:v>
                </c:pt>
                <c:pt idx="5">
                  <c:v>0.72740000000000005</c:v>
                </c:pt>
                <c:pt idx="6">
                  <c:v>0.69899999999999995</c:v>
                </c:pt>
                <c:pt idx="7">
                  <c:v>0.6714</c:v>
                </c:pt>
                <c:pt idx="8">
                  <c:v>0.66669999999999996</c:v>
                </c:pt>
                <c:pt idx="9">
                  <c:v>0.65769999999999995</c:v>
                </c:pt>
                <c:pt idx="10">
                  <c:v>0.6573</c:v>
                </c:pt>
                <c:pt idx="11">
                  <c:v>0.63829999999999998</c:v>
                </c:pt>
                <c:pt idx="12">
                  <c:v>0.63700000000000001</c:v>
                </c:pt>
                <c:pt idx="13">
                  <c:v>0.62250000000000005</c:v>
                </c:pt>
                <c:pt idx="14">
                  <c:v>0.62039999999999995</c:v>
                </c:pt>
                <c:pt idx="15">
                  <c:v>0.61560000000000004</c:v>
                </c:pt>
                <c:pt idx="16">
                  <c:v>0.61509999999999998</c:v>
                </c:pt>
                <c:pt idx="17">
                  <c:v>0.60580000000000001</c:v>
                </c:pt>
                <c:pt idx="18">
                  <c:v>0.60489999999999999</c:v>
                </c:pt>
                <c:pt idx="19">
                  <c:v>0.60150000000000003</c:v>
                </c:pt>
                <c:pt idx="20">
                  <c:v>0.58450000000000002</c:v>
                </c:pt>
                <c:pt idx="21">
                  <c:v>0.5837</c:v>
                </c:pt>
                <c:pt idx="22">
                  <c:v>0.57779999999999998</c:v>
                </c:pt>
                <c:pt idx="23">
                  <c:v>0.57509999999999994</c:v>
                </c:pt>
                <c:pt idx="24">
                  <c:v>0.57220000000000004</c:v>
                </c:pt>
                <c:pt idx="25">
                  <c:v>0.56669999999999998</c:v>
                </c:pt>
                <c:pt idx="26">
                  <c:v>0.55620000000000003</c:v>
                </c:pt>
                <c:pt idx="27">
                  <c:v>0.55489999999999995</c:v>
                </c:pt>
                <c:pt idx="28">
                  <c:v>0.55349999999999999</c:v>
                </c:pt>
                <c:pt idx="29">
                  <c:v>0.54700000000000004</c:v>
                </c:pt>
                <c:pt idx="30">
                  <c:v>0.49440000000000001</c:v>
                </c:pt>
                <c:pt idx="31">
                  <c:v>0.48280000000000001</c:v>
                </c:pt>
                <c:pt idx="32">
                  <c:v>0.46489999999999998</c:v>
                </c:pt>
                <c:pt idx="33">
                  <c:v>0.46439999999999998</c:v>
                </c:pt>
                <c:pt idx="34">
                  <c:v>0.44259999999999999</c:v>
                </c:pt>
                <c:pt idx="35">
                  <c:v>0.44230000000000003</c:v>
                </c:pt>
                <c:pt idx="36">
                  <c:v>0.40660000000000002</c:v>
                </c:pt>
                <c:pt idx="37">
                  <c:v>0.38179999999999997</c:v>
                </c:pt>
                <c:pt idx="38">
                  <c:v>0.30570000000000003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3663488"/>
        <c:axId val="100368768"/>
      </c:barChart>
      <c:catAx>
        <c:axId val="83663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368768"/>
        <c:crosses val="autoZero"/>
        <c:auto val="1"/>
        <c:lblAlgn val="ctr"/>
        <c:lblOffset val="100"/>
        <c:noMultiLvlLbl val="0"/>
      </c:catAx>
      <c:valAx>
        <c:axId val="1003687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366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Graphs!$B$7:$B$20</c:f>
              <c:strCache>
                <c:ptCount val="14"/>
                <c:pt idx="0">
                  <c:v>Taylor Swift</c:v>
                </c:pt>
                <c:pt idx="1">
                  <c:v>Lady Gaga</c:v>
                </c:pt>
                <c:pt idx="2">
                  <c:v>Katy Perry</c:v>
                </c:pt>
                <c:pt idx="3">
                  <c:v>Britney Spears</c:v>
                </c:pt>
                <c:pt idx="4">
                  <c:v>Shakira</c:v>
                </c:pt>
                <c:pt idx="5">
                  <c:v>Justin Bieber</c:v>
                </c:pt>
                <c:pt idx="6">
                  <c:v>Avril Lavigne</c:v>
                </c:pt>
                <c:pt idx="7">
                  <c:v>Rihanna</c:v>
                </c:pt>
                <c:pt idx="8">
                  <c:v>Black Eyed Peas</c:v>
                </c:pt>
                <c:pt idx="9">
                  <c:v>Michael Jackson</c:v>
                </c:pt>
                <c:pt idx="10">
                  <c:v>Frank Sinatra</c:v>
                </c:pt>
                <c:pt idx="11">
                  <c:v>Red Hot Chili Peppers</c:v>
                </c:pt>
                <c:pt idx="12">
                  <c:v>Elvis</c:v>
                </c:pt>
                <c:pt idx="13">
                  <c:v>Barry Manilow</c:v>
                </c:pt>
              </c:strCache>
            </c:strRef>
          </c:cat>
          <c:val>
            <c:numRef>
              <c:f>Graphs!$C$7:$C$20</c:f>
              <c:numCache>
                <c:formatCode>0.00%</c:formatCode>
                <c:ptCount val="14"/>
                <c:pt idx="0">
                  <c:v>0.89659999999999995</c:v>
                </c:pt>
                <c:pt idx="1">
                  <c:v>0.84489999999999998</c:v>
                </c:pt>
                <c:pt idx="2">
                  <c:v>0.82909999999999995</c:v>
                </c:pt>
                <c:pt idx="3">
                  <c:v>0.80500000000000005</c:v>
                </c:pt>
                <c:pt idx="4">
                  <c:v>0.78659999999999997</c:v>
                </c:pt>
                <c:pt idx="5">
                  <c:v>0.78549999999999998</c:v>
                </c:pt>
                <c:pt idx="6">
                  <c:v>0.77170000000000005</c:v>
                </c:pt>
                <c:pt idx="7">
                  <c:v>0.74770000000000003</c:v>
                </c:pt>
                <c:pt idx="8">
                  <c:v>0.74260000000000004</c:v>
                </c:pt>
                <c:pt idx="9">
                  <c:v>0.73150000000000004</c:v>
                </c:pt>
                <c:pt idx="10">
                  <c:v>0.65149999999999997</c:v>
                </c:pt>
                <c:pt idx="11">
                  <c:v>0.62549999999999994</c:v>
                </c:pt>
                <c:pt idx="12">
                  <c:v>0.53639999999999999</c:v>
                </c:pt>
                <c:pt idx="13">
                  <c:v>0.37040000000000001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45184"/>
        <c:axId val="100046720"/>
      </c:barChart>
      <c:catAx>
        <c:axId val="100045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046720"/>
        <c:crosses val="autoZero"/>
        <c:auto val="1"/>
        <c:lblAlgn val="ctr"/>
        <c:lblOffset val="100"/>
        <c:noMultiLvlLbl val="0"/>
      </c:catAx>
      <c:valAx>
        <c:axId val="1000467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0045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80180030313113"/>
          <c:y val="3.4267036064936328E-2"/>
          <c:w val="0.71164420908654025"/>
          <c:h val="0.81222416469699721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Graphs!$B$3:$B$5</c:f>
              <c:strCache>
                <c:ptCount val="3"/>
                <c:pt idx="0">
                  <c:v>Pepsi</c:v>
                </c:pt>
                <c:pt idx="1">
                  <c:v>Coca-Cola</c:v>
                </c:pt>
                <c:pt idx="2">
                  <c:v>Red Bull</c:v>
                </c:pt>
              </c:strCache>
            </c:strRef>
          </c:cat>
          <c:val>
            <c:numRef>
              <c:f>Graphs!$C$3:$C$5</c:f>
              <c:numCache>
                <c:formatCode>0.00%</c:formatCode>
                <c:ptCount val="3"/>
                <c:pt idx="0">
                  <c:v>0.74619999999999997</c:v>
                </c:pt>
                <c:pt idx="1">
                  <c:v>0.70150000000000001</c:v>
                </c:pt>
                <c:pt idx="2">
                  <c:v>0.68159999999999998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95872"/>
        <c:axId val="100097408"/>
      </c:barChart>
      <c:catAx>
        <c:axId val="10009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0097408"/>
        <c:crosses val="autoZero"/>
        <c:auto val="1"/>
        <c:lblAlgn val="ctr"/>
        <c:lblOffset val="100"/>
        <c:noMultiLvlLbl val="0"/>
      </c:catAx>
      <c:valAx>
        <c:axId val="10009740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009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6214288289894"/>
          <c:y val="2.8355841247478395E-2"/>
          <c:w val="0.80690666537134159"/>
          <c:h val="0.80539594541240078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Graphs!$B$118:$B$123</c:f>
              <c:strCache>
                <c:ptCount val="6"/>
                <c:pt idx="0">
                  <c:v>Starbucks</c:v>
                </c:pt>
                <c:pt idx="1">
                  <c:v>McDonalds</c:v>
                </c:pt>
                <c:pt idx="2">
                  <c:v>Taco Bell</c:v>
                </c:pt>
                <c:pt idx="3">
                  <c:v>Dairy Queen</c:v>
                </c:pt>
                <c:pt idx="4">
                  <c:v>Dunkin Donuts</c:v>
                </c:pt>
                <c:pt idx="5">
                  <c:v>Pizza Hut</c:v>
                </c:pt>
              </c:strCache>
            </c:strRef>
          </c:cat>
          <c:val>
            <c:numRef>
              <c:f>Graphs!$C$118:$C$123</c:f>
              <c:numCache>
                <c:formatCode>0.00%</c:formatCode>
                <c:ptCount val="6"/>
                <c:pt idx="0">
                  <c:v>0.8448</c:v>
                </c:pt>
                <c:pt idx="1">
                  <c:v>0.78639999999999999</c:v>
                </c:pt>
                <c:pt idx="2">
                  <c:v>0.75960000000000005</c:v>
                </c:pt>
                <c:pt idx="3">
                  <c:v>0.72099999999999997</c:v>
                </c:pt>
                <c:pt idx="4">
                  <c:v>0.71050000000000002</c:v>
                </c:pt>
                <c:pt idx="5">
                  <c:v>0.58860000000000001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104832"/>
        <c:axId val="100110720"/>
      </c:barChart>
      <c:catAx>
        <c:axId val="10010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0110720"/>
        <c:crosses val="autoZero"/>
        <c:auto val="1"/>
        <c:lblAlgn val="ctr"/>
        <c:lblOffset val="100"/>
        <c:noMultiLvlLbl val="0"/>
      </c:catAx>
      <c:valAx>
        <c:axId val="1001107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0104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7564624399375"/>
          <c:y val="2.9637467191601048E-2"/>
          <c:w val="0.815139854132229"/>
          <c:h val="0.79191546369203847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Graphs!$B$145:$B$150</c:f>
              <c:strCache>
                <c:ptCount val="6"/>
                <c:pt idx="0">
                  <c:v>Converse</c:v>
                </c:pt>
                <c:pt idx="1">
                  <c:v>Puma</c:v>
                </c:pt>
                <c:pt idx="2">
                  <c:v>Nike</c:v>
                </c:pt>
                <c:pt idx="3">
                  <c:v>Reebok</c:v>
                </c:pt>
                <c:pt idx="4">
                  <c:v>Adidas</c:v>
                </c:pt>
                <c:pt idx="5">
                  <c:v>Crocs</c:v>
                </c:pt>
              </c:strCache>
            </c:strRef>
          </c:cat>
          <c:val>
            <c:numRef>
              <c:f>Graphs!$C$145:$C$150</c:f>
              <c:numCache>
                <c:formatCode>0.00%</c:formatCode>
                <c:ptCount val="6"/>
                <c:pt idx="0">
                  <c:v>0.71509999999999996</c:v>
                </c:pt>
                <c:pt idx="1">
                  <c:v>0.68510000000000004</c:v>
                </c:pt>
                <c:pt idx="2">
                  <c:v>0.64780000000000004</c:v>
                </c:pt>
                <c:pt idx="3">
                  <c:v>0.61470000000000002</c:v>
                </c:pt>
                <c:pt idx="4">
                  <c:v>0.60699999999999998</c:v>
                </c:pt>
                <c:pt idx="5">
                  <c:v>0.59079999999999999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121984"/>
        <c:axId val="100127872"/>
      </c:barChart>
      <c:catAx>
        <c:axId val="10012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0127872"/>
        <c:crosses val="autoZero"/>
        <c:auto val="1"/>
        <c:lblAlgn val="ctr"/>
        <c:lblOffset val="100"/>
        <c:noMultiLvlLbl val="0"/>
      </c:catAx>
      <c:valAx>
        <c:axId val="10012787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0121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3DBC-146E-420B-9FBA-6DC6DB3E9C0A}" type="datetimeFigureOut">
              <a:rPr lang="en-US" smtClean="0"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go.com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microsoft.com/office/2007/relationships/hdphoto" Target="../media/hdphoto3.wdp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acebook.com/photo_search.php?oid=167266103810&amp;view=user#/group.php?v=wall&amp;gid=16726610381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7.png"/><Relationship Id="rId7" Type="http://schemas.openxmlformats.org/officeDocument/2006/relationships/hyperlink" Target="http://en.wikipedia.org/wiki/File:Glee_title_card.svg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acebook.com/photo_search.php?oid=167266103810&amp;view=user#/group.php?v=wall&amp;gid=167266103810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hyperlink" Target="http://www.zoosk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://www.zoos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://www.zoos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sk.com/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/imgres?imgurl=http://pinoyambisyoso.com/wp-content/uploads/2010/05/farmville.jpg&amp;imgrefurl=http://pinoyambisyoso.com/news/farmville-listed-time-magazines-top-50-worst-invention&amp;usg=__J7uX9yHrBjz5cljlLal0kndUe4g=&amp;h=373&amp;w=491&amp;sz=71&amp;hl=en&amp;start=22&amp;zoom=1&amp;um=1&amp;itbs=1&amp;tbnid=bMd-h_uU_BkUzM:&amp;tbnh=99&amp;tbnw=130&amp;prev=/images?q=farmville&amp;start=21&amp;um=1&amp;hl=en&amp;sa=N&amp;rls=com.microsoft:en-us:IE-SearchBox&amp;rlz=1I7GGLL_en&amp;ndsp=21&amp;biw=1473&amp;bih=828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4092575"/>
            <a:ext cx="3775587" cy="860425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Nick Berry</a:t>
            </a:r>
            <a:endParaRPr lang="en-US" sz="600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355"/>
            <a:ext cx="8991600" cy="2533445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/>
                </a:solidFill>
              </a:rPr>
              <a:t>Demographic analysis of </a:t>
            </a:r>
            <a:r>
              <a:rPr lang="en-US" sz="6000" dirty="0" err="1" smtClean="0">
                <a:solidFill>
                  <a:schemeClr val="tx1"/>
                </a:solidFill>
              </a:rPr>
              <a:t>FaceBook</a:t>
            </a:r>
            <a:r>
              <a:rPr lang="en-US" sz="6000" dirty="0" smtClean="0">
                <a:solidFill>
                  <a:schemeClr val="tx1"/>
                </a:solidFill>
              </a:rPr>
              <a:t> users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543325"/>
            <a:ext cx="567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/>
              </a:rPr>
              <a:t>All logos and trademarks in this presentation are property of their respective owners.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96" y="4797623"/>
            <a:ext cx="169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</a:rPr>
              <a:t>M.Eng</a:t>
            </a:r>
            <a:r>
              <a:rPr lang="en-US" sz="1400" i="1" dirty="0" smtClean="0">
                <a:solidFill>
                  <a:srgbClr val="FF0000"/>
                </a:solidFill>
              </a:rPr>
              <a:t>, </a:t>
            </a:r>
            <a:r>
              <a:rPr lang="en-US" sz="1400" i="1" dirty="0" err="1" smtClean="0">
                <a:solidFill>
                  <a:srgbClr val="FF0000"/>
                </a:solidFill>
              </a:rPr>
              <a:t>ARAeS</a:t>
            </a:r>
            <a:r>
              <a:rPr lang="en-US" sz="1400" i="1" dirty="0" smtClean="0">
                <a:solidFill>
                  <a:srgbClr val="FF0000"/>
                </a:solidFill>
              </a:rPr>
              <a:t>, CIPP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</a:t>
            </a:r>
            <a:r>
              <a:rPr lang="en-US" dirty="0" err="1" smtClean="0"/>
              <a:t>FaceBook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20331"/>
            <a:ext cx="609600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Peaked at 84 </a:t>
            </a:r>
            <a:r>
              <a:rPr lang="en-US" sz="1800" dirty="0" smtClean="0"/>
              <a:t>MM</a:t>
            </a:r>
            <a:r>
              <a:rPr lang="en-US" sz="2400" dirty="0" smtClean="0"/>
              <a:t> </a:t>
            </a:r>
            <a:r>
              <a:rPr lang="en-US" sz="2400" i="1" dirty="0" smtClean="0"/>
              <a:t>Monthly Active Users</a:t>
            </a:r>
            <a:r>
              <a:rPr lang="en-US" sz="2400" dirty="0" smtClean="0"/>
              <a:t> (MAU).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32 </a:t>
            </a:r>
            <a:r>
              <a:rPr lang="en-US" sz="1800" dirty="0" smtClean="0"/>
              <a:t>MM</a:t>
            </a:r>
            <a:r>
              <a:rPr lang="en-US" sz="2400" dirty="0" smtClean="0"/>
              <a:t> distinct people used the application at least once a day (DAU).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Close to 40% of all their users visit the application every single day!</a:t>
            </a:r>
            <a:endParaRPr lang="en-US" sz="2400" dirty="0"/>
          </a:p>
        </p:txBody>
      </p:sp>
      <p:pic>
        <p:nvPicPr>
          <p:cNvPr id="4" name="Picture 6" descr="http://www.gamepron.com/imagery/2010/01/FarmVill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48" y="990600"/>
            <a:ext cx="5889752" cy="45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34462 -0.072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Farmville - MAU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295400"/>
            <a:ext cx="8929688" cy="358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Effect of </a:t>
            </a:r>
            <a:r>
              <a:rPr lang="en-US" sz="2400" dirty="0" err="1" smtClean="0">
                <a:solidFill>
                  <a:srgbClr val="FFC000"/>
                </a:solidFill>
              </a:rPr>
              <a:t>FaceBook</a:t>
            </a:r>
            <a:r>
              <a:rPr lang="en-US" sz="2400" dirty="0" smtClean="0">
                <a:solidFill>
                  <a:srgbClr val="FFC000"/>
                </a:solidFill>
              </a:rPr>
              <a:t> on traditional Casual Gaming web sites</a:t>
            </a:r>
            <a:endParaRPr lang="en-US" sz="2400" dirty="0">
              <a:solidFill>
                <a:srgbClr val="FFC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80524"/>
              </p:ext>
            </p:extLst>
          </p:nvPr>
        </p:nvGraphicFramePr>
        <p:xfrm>
          <a:off x="0" y="6858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Play card games, board games, bingo, trivia games, arcade games, puzzle games, and word games for FREE!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73022"/>
            <a:ext cx="1295400" cy="3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200" y="457200"/>
            <a:ext cx="123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Peak Population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courtesy of 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6310312"/>
            <a:ext cx="60483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3314"/>
            <a:ext cx="5486400" cy="5010151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9400"/>
            <a:ext cx="8229600" cy="660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Where in the World?</a:t>
            </a:r>
            <a:endParaRPr lang="en-US" sz="4000" dirty="0"/>
          </a:p>
        </p:txBody>
      </p:sp>
      <p:pic>
        <p:nvPicPr>
          <p:cNvPr id="7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828800" cy="651787"/>
          </a:xfrm>
          <a:prstGeom prst="rect">
            <a:avLst/>
          </a:prstGeom>
          <a:noFill/>
          <a:effectLst>
            <a:reflection blurRad="6350" stA="50000" endA="300" endPos="81000" dist="63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7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 25 countries on </a:t>
            </a:r>
            <a:r>
              <a:rPr lang="en-US" sz="3200" dirty="0" err="1" smtClean="0"/>
              <a:t>facebook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6829" y="5562600"/>
            <a:ext cx="4406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Top 25 countries account for 79% of all </a:t>
            </a:r>
            <a:r>
              <a:rPr lang="en-US" sz="1100" dirty="0" err="1" smtClean="0"/>
              <a:t>FaceBook</a:t>
            </a:r>
            <a:r>
              <a:rPr lang="en-US" sz="1100" dirty="0" smtClean="0"/>
              <a:t> registered accounts.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7932" y="5547616"/>
            <a:ext cx="3499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After Venezuela, no country accounts for more than 1%.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8" y="914400"/>
            <a:ext cx="8477060" cy="43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3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9" y="1046999"/>
            <a:ext cx="2027300" cy="348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14" y="1046999"/>
            <a:ext cx="2060418" cy="348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78" y="1046998"/>
            <a:ext cx="2071740" cy="348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28" y="1046999"/>
            <a:ext cx="2057446" cy="348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64" y="304800"/>
            <a:ext cx="8781224" cy="368302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Gender breakdown of </a:t>
            </a:r>
            <a:r>
              <a:rPr lang="en-US" sz="3200" dirty="0" err="1" smtClean="0"/>
              <a:t>FaceBook</a:t>
            </a:r>
            <a:r>
              <a:rPr lang="en-US" sz="3200" dirty="0" smtClean="0"/>
              <a:t> users Worldwide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0849" y="4627342"/>
            <a:ext cx="8778398" cy="599660"/>
            <a:chOff x="203200" y="4602039"/>
            <a:chExt cx="8724900" cy="759393"/>
          </a:xfrm>
        </p:grpSpPr>
        <p:sp>
          <p:nvSpPr>
            <p:cNvPr id="4" name="Left-Right Arrow 3"/>
            <p:cNvSpPr/>
            <p:nvPr/>
          </p:nvSpPr>
          <p:spPr>
            <a:xfrm>
              <a:off x="203200" y="4995424"/>
              <a:ext cx="8724900" cy="366008"/>
            </a:xfrm>
            <a:prstGeom prst="leftRightArrow">
              <a:avLst/>
            </a:prstGeom>
            <a:gradFill flip="none" rotWithShape="1">
              <a:gsLst>
                <a:gs pos="0">
                  <a:srgbClr val="FA66D0"/>
                </a:gs>
                <a:gs pos="50000">
                  <a:schemeClr val="tx1"/>
                </a:gs>
                <a:gs pos="100000">
                  <a:srgbClr val="0070C0"/>
                </a:gs>
                <a:gs pos="100000">
                  <a:srgbClr val="005CBF"/>
                </a:gs>
              </a:gsLst>
              <a:lin ang="108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13697" y="4603020"/>
              <a:ext cx="1885644" cy="3693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Female dominant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765" y="4602039"/>
              <a:ext cx="1653017" cy="369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Male dominant</a:t>
              </a:r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 flipV="1">
            <a:off x="92922" y="-790264"/>
            <a:ext cx="2150029" cy="7238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06639" y="5093257"/>
            <a:ext cx="0" cy="1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297339" y="-736605"/>
            <a:ext cx="2222968" cy="7397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21617" y="-887097"/>
            <a:ext cx="2248094" cy="78899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49" y="5291231"/>
            <a:ext cx="197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India 70.7%</a:t>
            </a:r>
            <a:r>
              <a:rPr lang="en-US" dirty="0" smtClean="0"/>
              <a:t> </a:t>
            </a:r>
            <a:r>
              <a:rPr lang="en-US" sz="1400" dirty="0" smtClean="0"/>
              <a:t>male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78614" y="5291231"/>
            <a:ext cx="2060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Indonesia 59.5% male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5678" y="5291231"/>
            <a:ext cx="207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UK 48.3% male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876629" y="-892017"/>
            <a:ext cx="2113443" cy="83819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596828" y="-913607"/>
            <a:ext cx="2169439" cy="78898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04628" y="5280036"/>
            <a:ext cx="2057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USA 44.3% 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00104 0.40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0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6667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40949 L -0.00174 1.25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0086 0.34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731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54 L 0.4257 -0.00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34653 L -0.00521 1.213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4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3889 L -0.00035 0.681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60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031 L 0.68681 -0.000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68194 L -0.0007 1.24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791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81 -0.00031 L 0.92014 -0.000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3797 L 0.00034 0.6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6625 L -0.00417 1.2416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89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014 -0.00031 L 1.12639 -0.000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4" grpId="0"/>
      <p:bldP spid="20" grpId="0"/>
      <p:bldP spid="21" grpId="0"/>
      <p:bldP spid="25" grpId="0" animBg="1"/>
      <p:bldP spid="25" grpId="1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76200"/>
            <a:ext cx="6406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Worldwide Registrations – Social Networks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05794"/>
              </p:ext>
            </p:extLst>
          </p:nvPr>
        </p:nvGraphicFramePr>
        <p:xfrm>
          <a:off x="32656" y="570391"/>
          <a:ext cx="9111343" cy="544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"/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"/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"/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"/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"/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"/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"/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"/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"/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"/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5650" y="1352550"/>
            <a:ext cx="48768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Demographic Breakdown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89350" y="990600"/>
            <a:ext cx="577850" cy="4648200"/>
            <a:chOff x="3689350" y="990600"/>
            <a:chExt cx="577850" cy="4648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267200" y="990600"/>
              <a:ext cx="0" cy="46482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89350" y="2934686"/>
              <a:ext cx="577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AGE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92535" y="855292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231" y="53681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65+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81600" y="926068"/>
            <a:ext cx="2977706" cy="369332"/>
            <a:chOff x="5181600" y="926068"/>
            <a:chExt cx="2977706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990600"/>
              <a:ext cx="297770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10400" y="926068"/>
              <a:ext cx="89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Female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926068"/>
            <a:ext cx="2895600" cy="369332"/>
            <a:chOff x="914400" y="926068"/>
            <a:chExt cx="2895600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914400" y="990600"/>
              <a:ext cx="2895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25908" y="926068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8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8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9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" y="1219200"/>
            <a:ext cx="80010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76400" y="5487590"/>
            <a:ext cx="6781799" cy="2297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868269"/>
            <a:ext cx="162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users of college age.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4840069"/>
            <a:ext cx="230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USA large number of members over 65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6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Biography – Nick Berry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4233162" cy="297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042" y="553318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1988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160" y="553318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1994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53318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553396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7762" y="4876800"/>
            <a:ext cx="2439118" cy="656386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27535" y="3429000"/>
            <a:ext cx="3708640" cy="1447800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36175" y="2514600"/>
            <a:ext cx="1197893" cy="914400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blog.abodit.com/wp-content/uploads/2010/05/AutoRoutePlusPackSh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0" y="4090403"/>
            <a:ext cx="993539" cy="10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18417"/>
            <a:ext cx="2256775" cy="4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87" y="3276599"/>
            <a:ext cx="688967" cy="36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Nick\Documents\DataGenetics\trash\DG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68" y="762000"/>
            <a:ext cx="838200" cy="30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8023355" y="1219200"/>
            <a:ext cx="489220" cy="1295400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1050" y="1263650"/>
            <a:ext cx="54102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Different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2" y="1452113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1458 0.26597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328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1406 0.26528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399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2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2 L 0 0.18218 C 0 0.26435 -0.12656 0.36597 -0.22934 0.36597 L -0.45833 0.36597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1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19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3.33333E-6 0.18171 C 3.33333E-6 0.26412 -0.05712 0.36597 -0.1033 0.36597 L -0.20625 0.36597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00017 0.18287 C 0.00017 0.26458 0.0158 0.36597 0.02899 0.36597 L 0.05833 0.36597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83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Countries … Different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72065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49" y="772064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75" y="785004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1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-0.00035 0.14328 C -0.00035 0.20833 -0.13559 0.28819 -0.24514 0.28819 L -0.48958 0.28819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1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 0.14236 C 0 0.20695 -0.06649 0.28681 -0.12031 0.28681 L -0.23958 0.28681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69 L 4.44444E-6 0.14259 C 4.44444E-6 0.20695 0.00277 0.28681 0.00538 0.28681 L 0.01111 0.28681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43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14306 C -1.66667E-6 0.20718 0.07274 0.28681 0.13351 0.28681 L 0.26771 0.28681 " pathEditMode="relative" rAng="5400000" ptsTypes="FfFF">
                                      <p:cBhvr>
                                        <p:cTn id="5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4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-0.00018 0.23819 C -0.00018 0.34583 -0.13577 0.47824 -0.24566 0.47824 L -0.49045 0.47824 " pathEditMode="relative" rAng="5400000" ptsTypes="FfFF">
                                      <p:cBhvr>
                                        <p:cTn id="7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2393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-0.00018 0.23865 C -0.00018 0.34606 -0.06667 0.47824 -0.12049 0.47824 L -0.24045 0.47824 " pathEditMode="relative" rAng="5400000" ptsTypes="FfFF">
                                      <p:cBhvr>
                                        <p:cTn id="8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2391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4 L 0.00017 0.23819 C 0.00017 0.34537 0.00243 0.47824 0.00451 0.47824 L 0.00955 0.47824 " pathEditMode="relative" rAng="5400000" ptsTypes="FfFF">
                                      <p:cBhvr>
                                        <p:cTn id="9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39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2375 C -3.33333E-6 0.34514 0.07257 0.47778 0.1323 0.47778 L 0.26667 0.47778 " pathEditMode="relative" rAng="5400000" ptsTypes="FfFF">
                                      <p:cBhvr>
                                        <p:cTn id="11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38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logy.com/world/world-map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5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876300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2" y="1397000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" y="1824038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042988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544888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725988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7" y="4016375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99" y="3111500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46374"/>
            <a:ext cx="1619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116138"/>
            <a:ext cx="1628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087813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474913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1668463"/>
            <a:ext cx="1638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2" y="2271713"/>
            <a:ext cx="1609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2597150"/>
            <a:ext cx="1609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703263"/>
            <a:ext cx="16192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4564063"/>
            <a:ext cx="16287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1" y="166687"/>
            <a:ext cx="16287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324225"/>
            <a:ext cx="16192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5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5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3750" y="1085850"/>
            <a:ext cx="54102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37210"/>
            <a:ext cx="8920758" cy="51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04875" y="4086225"/>
            <a:ext cx="2733675" cy="762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Bejeweled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4869" y="6896100"/>
            <a:ext cx="4909131" cy="399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Call of Duty 4</a:t>
            </a:r>
          </a:p>
          <a:p>
            <a:pPr algn="r"/>
            <a:r>
              <a:rPr lang="en-US" sz="1400" dirty="0"/>
              <a:t>Tetris</a:t>
            </a:r>
          </a:p>
          <a:p>
            <a:pPr algn="r"/>
            <a:r>
              <a:rPr lang="en-US" sz="1400" dirty="0"/>
              <a:t>Country and Rock</a:t>
            </a:r>
          </a:p>
          <a:p>
            <a:pPr algn="r"/>
            <a:r>
              <a:rPr lang="en-US" sz="1400" dirty="0"/>
              <a:t>Fishing</a:t>
            </a:r>
          </a:p>
          <a:p>
            <a:pPr algn="r"/>
            <a:r>
              <a:rPr lang="en-US" sz="1400" dirty="0"/>
              <a:t>Hunting</a:t>
            </a:r>
          </a:p>
          <a:p>
            <a:pPr algn="r"/>
            <a:r>
              <a:rPr lang="en-US" sz="1400" dirty="0"/>
              <a:t>NASCAR</a:t>
            </a:r>
          </a:p>
          <a:p>
            <a:pPr algn="r"/>
            <a:r>
              <a:rPr lang="en-US" sz="1400" dirty="0"/>
              <a:t>Black Eyed Peas</a:t>
            </a:r>
          </a:p>
          <a:p>
            <a:pPr algn="r"/>
            <a:r>
              <a:rPr lang="en-US" sz="1400" dirty="0"/>
              <a:t>Star Trek</a:t>
            </a:r>
          </a:p>
          <a:p>
            <a:pPr algn="r"/>
            <a:r>
              <a:rPr lang="en-US" sz="1400" dirty="0"/>
              <a:t>Star Wars</a:t>
            </a:r>
          </a:p>
          <a:p>
            <a:pPr algn="r"/>
            <a:r>
              <a:rPr lang="en-US" sz="1400" dirty="0" err="1"/>
              <a:t>Yoville</a:t>
            </a:r>
            <a:endParaRPr lang="en-US" sz="1400" dirty="0"/>
          </a:p>
          <a:p>
            <a:pPr algn="r"/>
            <a:r>
              <a:rPr lang="en-US" sz="1400" dirty="0"/>
              <a:t>Texas </a:t>
            </a:r>
            <a:r>
              <a:rPr lang="en-US" sz="1400" dirty="0" err="1"/>
              <a:t>Holdem</a:t>
            </a:r>
            <a:r>
              <a:rPr lang="en-US" sz="1400" dirty="0"/>
              <a:t> Poker</a:t>
            </a:r>
          </a:p>
          <a:p>
            <a:pPr algn="r"/>
            <a:r>
              <a:rPr lang="en-US" sz="1400" dirty="0" err="1"/>
              <a:t>Warstorm</a:t>
            </a:r>
            <a:endParaRPr lang="en-US" sz="1400" dirty="0"/>
          </a:p>
          <a:p>
            <a:pPr algn="r"/>
            <a:r>
              <a:rPr lang="en-US" sz="1400" dirty="0"/>
              <a:t>Happy Island</a:t>
            </a:r>
          </a:p>
          <a:p>
            <a:pPr algn="r"/>
            <a:r>
              <a:rPr lang="en-US" sz="1400" dirty="0"/>
              <a:t>Pet Society</a:t>
            </a:r>
          </a:p>
          <a:p>
            <a:pPr algn="r"/>
            <a:r>
              <a:rPr lang="en-US" sz="1400" dirty="0" err="1"/>
              <a:t>Fishville</a:t>
            </a:r>
            <a:endParaRPr lang="en-US" sz="1400" dirty="0"/>
          </a:p>
          <a:p>
            <a:pPr algn="r"/>
            <a:r>
              <a:rPr lang="en-US" sz="1400" dirty="0"/>
              <a:t>Collapse!</a:t>
            </a:r>
          </a:p>
          <a:p>
            <a:pPr algn="r"/>
            <a:r>
              <a:rPr lang="en-US" sz="1400" dirty="0"/>
              <a:t>Taylor Swift</a:t>
            </a:r>
          </a:p>
          <a:p>
            <a:pPr algn="r"/>
            <a:r>
              <a:rPr lang="en-US" sz="1400" dirty="0"/>
              <a:t>Transformers</a:t>
            </a:r>
          </a:p>
          <a:p>
            <a:pPr algn="r"/>
            <a:r>
              <a:rPr lang="en-US" sz="1400" dirty="0"/>
              <a:t>Country Life</a:t>
            </a:r>
          </a:p>
          <a:p>
            <a:pPr algn="r"/>
            <a:r>
              <a:rPr lang="en-US" sz="1400" dirty="0"/>
              <a:t>Harry Potter</a:t>
            </a:r>
          </a:p>
          <a:p>
            <a:pPr algn="r"/>
            <a:r>
              <a:rPr lang="en-US" sz="1400" dirty="0"/>
              <a:t>Britney Spears</a:t>
            </a:r>
          </a:p>
          <a:p>
            <a:pPr algn="r"/>
            <a:r>
              <a:rPr lang="en-US" sz="1400" dirty="0"/>
              <a:t>Mobsters 2 - Vendetta</a:t>
            </a:r>
          </a:p>
          <a:p>
            <a:pPr algn="r"/>
            <a:r>
              <a:rPr lang="en-US" sz="1400" dirty="0"/>
              <a:t>Castle Age</a:t>
            </a:r>
          </a:p>
          <a:p>
            <a:pPr algn="r"/>
            <a:r>
              <a:rPr lang="en-US" sz="1400" dirty="0"/>
              <a:t>Vampire Wars</a:t>
            </a:r>
          </a:p>
          <a:p>
            <a:pPr algn="r"/>
            <a:r>
              <a:rPr lang="en-US" sz="1400" dirty="0"/>
              <a:t>Twilight</a:t>
            </a:r>
          </a:p>
          <a:p>
            <a:pPr algn="r"/>
            <a:r>
              <a:rPr lang="en-US" sz="1400" dirty="0"/>
              <a:t>Mobsters</a:t>
            </a:r>
          </a:p>
          <a:p>
            <a:pPr algn="r"/>
            <a:r>
              <a:rPr lang="en-US" sz="1400" dirty="0"/>
              <a:t>World of </a:t>
            </a:r>
            <a:r>
              <a:rPr lang="en-US" sz="1400" dirty="0" err="1"/>
              <a:t>Warcraft</a:t>
            </a:r>
            <a:endParaRPr lang="en-US" sz="1400" dirty="0"/>
          </a:p>
          <a:p>
            <a:pPr algn="r"/>
            <a:r>
              <a:rPr lang="en-US" sz="1400" dirty="0" err="1"/>
              <a:t>Zoosk</a:t>
            </a:r>
            <a:endParaRPr lang="en-US" sz="1400" dirty="0"/>
          </a:p>
          <a:p>
            <a:pPr algn="r"/>
            <a:r>
              <a:rPr lang="en-US" sz="1400" dirty="0"/>
              <a:t>Civilization</a:t>
            </a:r>
          </a:p>
          <a:p>
            <a:pPr algn="r"/>
            <a:r>
              <a:rPr lang="en-US" sz="1400" dirty="0"/>
              <a:t>Pepsi</a:t>
            </a:r>
          </a:p>
          <a:p>
            <a:pPr algn="r"/>
            <a:r>
              <a:rPr lang="en-US" sz="1400" dirty="0"/>
              <a:t>NFL</a:t>
            </a:r>
          </a:p>
          <a:p>
            <a:pPr algn="r"/>
            <a:r>
              <a:rPr lang="en-US" sz="1400" dirty="0"/>
              <a:t>Converse</a:t>
            </a:r>
          </a:p>
          <a:p>
            <a:pPr algn="r"/>
            <a:r>
              <a:rPr lang="en-US" sz="1400" dirty="0"/>
              <a:t>Jersey Shore</a:t>
            </a:r>
          </a:p>
          <a:p>
            <a:pPr algn="r"/>
            <a:r>
              <a:rPr lang="en-US" sz="1400" dirty="0" err="1"/>
              <a:t>Victorias</a:t>
            </a:r>
            <a:r>
              <a:rPr lang="en-US" sz="1400" dirty="0"/>
              <a:t> Secret</a:t>
            </a:r>
          </a:p>
          <a:p>
            <a:pPr algn="r"/>
            <a:r>
              <a:rPr lang="en-US" sz="1400" dirty="0"/>
              <a:t>MTV</a:t>
            </a:r>
          </a:p>
          <a:p>
            <a:pPr algn="r"/>
            <a:r>
              <a:rPr lang="en-US" sz="1400" dirty="0"/>
              <a:t>Coca-Cola</a:t>
            </a:r>
          </a:p>
          <a:p>
            <a:pPr algn="r"/>
            <a:r>
              <a:rPr lang="en-US" sz="1400" dirty="0"/>
              <a:t>Pillow Fight</a:t>
            </a:r>
          </a:p>
          <a:p>
            <a:pPr algn="r"/>
            <a:r>
              <a:rPr lang="en-US" sz="1400" dirty="0"/>
              <a:t>Sims 3</a:t>
            </a:r>
          </a:p>
          <a:p>
            <a:pPr algn="r"/>
            <a:r>
              <a:rPr lang="en-US" sz="1400" dirty="0"/>
              <a:t>Super Mario Bros</a:t>
            </a:r>
          </a:p>
          <a:p>
            <a:pPr algn="r"/>
            <a:r>
              <a:rPr lang="en-US" sz="1400" dirty="0"/>
              <a:t>Mafia Wars</a:t>
            </a:r>
          </a:p>
          <a:p>
            <a:pPr algn="r"/>
            <a:r>
              <a:rPr lang="en-US" sz="1400" dirty="0"/>
              <a:t>Happy Aquarium</a:t>
            </a:r>
          </a:p>
          <a:p>
            <a:pPr algn="r"/>
            <a:r>
              <a:rPr lang="en-US" sz="1400" dirty="0"/>
              <a:t>Cafe World</a:t>
            </a:r>
          </a:p>
          <a:p>
            <a:pPr algn="r"/>
            <a:r>
              <a:rPr lang="en-US" sz="1400" dirty="0"/>
              <a:t>Jigsaw Puzzles</a:t>
            </a:r>
          </a:p>
          <a:p>
            <a:pPr algn="r"/>
            <a:r>
              <a:rPr lang="en-US" sz="1400" dirty="0"/>
              <a:t>Barn Buddy</a:t>
            </a:r>
          </a:p>
          <a:p>
            <a:pPr algn="r"/>
            <a:r>
              <a:rPr lang="en-US" sz="1400" dirty="0"/>
              <a:t>Country Story</a:t>
            </a:r>
          </a:p>
          <a:p>
            <a:pPr algn="r"/>
            <a:r>
              <a:rPr lang="en-US" sz="1400" dirty="0" err="1"/>
              <a:t>Mythbusters</a:t>
            </a:r>
            <a:endParaRPr lang="en-US" sz="1400" dirty="0"/>
          </a:p>
          <a:p>
            <a:pPr algn="r"/>
            <a:r>
              <a:rPr lang="en-US" sz="1400" dirty="0" err="1"/>
              <a:t>Avril</a:t>
            </a:r>
            <a:r>
              <a:rPr lang="en-US" sz="1400" dirty="0"/>
              <a:t> </a:t>
            </a:r>
            <a:r>
              <a:rPr lang="en-US" sz="1400" dirty="0" err="1"/>
              <a:t>Lavigne</a:t>
            </a:r>
            <a:endParaRPr lang="en-US" sz="1400" dirty="0"/>
          </a:p>
          <a:p>
            <a:pPr algn="r"/>
            <a:r>
              <a:rPr lang="en-US" sz="1400" dirty="0"/>
              <a:t>Red Bull</a:t>
            </a:r>
          </a:p>
          <a:p>
            <a:pPr algn="r"/>
            <a:r>
              <a:rPr lang="en-US" sz="1400" dirty="0"/>
              <a:t>Disney</a:t>
            </a:r>
          </a:p>
          <a:p>
            <a:pPr algn="r"/>
            <a:r>
              <a:rPr lang="en-US" sz="1400" dirty="0" err="1"/>
              <a:t>Johhny</a:t>
            </a:r>
            <a:r>
              <a:rPr lang="en-US" sz="1400" dirty="0"/>
              <a:t> Depp</a:t>
            </a:r>
          </a:p>
          <a:p>
            <a:pPr algn="r"/>
            <a:r>
              <a:rPr lang="en-US" sz="1400" dirty="0"/>
              <a:t>Titanic</a:t>
            </a:r>
          </a:p>
          <a:p>
            <a:pPr algn="r"/>
            <a:r>
              <a:rPr lang="en-US" sz="1400" dirty="0"/>
              <a:t>Starbucks</a:t>
            </a:r>
          </a:p>
          <a:p>
            <a:pPr algn="r"/>
            <a:r>
              <a:rPr lang="en-US" sz="1400" dirty="0"/>
              <a:t>Red Hot Chili Peppers</a:t>
            </a:r>
          </a:p>
          <a:p>
            <a:pPr algn="r"/>
            <a:r>
              <a:rPr lang="en-US" sz="1400" dirty="0"/>
              <a:t>Lord of the Rings</a:t>
            </a:r>
          </a:p>
          <a:p>
            <a:pPr algn="r"/>
            <a:r>
              <a:rPr lang="en-US" sz="1400" dirty="0"/>
              <a:t>SpongeBob</a:t>
            </a:r>
          </a:p>
          <a:p>
            <a:pPr algn="r"/>
            <a:r>
              <a:rPr lang="en-US" sz="1400" dirty="0"/>
              <a:t>McDonalds</a:t>
            </a:r>
          </a:p>
          <a:p>
            <a:pPr algn="r"/>
            <a:r>
              <a:rPr lang="en-US" sz="1400" dirty="0"/>
              <a:t>Scrabble</a:t>
            </a:r>
          </a:p>
          <a:p>
            <a:pPr algn="r"/>
            <a:r>
              <a:rPr lang="en-US" sz="1400" dirty="0"/>
              <a:t>(LIL) Farm Life</a:t>
            </a:r>
          </a:p>
          <a:p>
            <a:pPr algn="r"/>
            <a:r>
              <a:rPr lang="en-US" sz="1400" dirty="0"/>
              <a:t>Dilbert</a:t>
            </a:r>
          </a:p>
          <a:p>
            <a:pPr algn="r"/>
            <a:r>
              <a:rPr lang="en-US" sz="1400" dirty="0"/>
              <a:t>Investing</a:t>
            </a:r>
          </a:p>
          <a:p>
            <a:pPr algn="r"/>
            <a:r>
              <a:rPr lang="en-US" sz="1400" dirty="0"/>
              <a:t>Farm Town</a:t>
            </a:r>
          </a:p>
          <a:p>
            <a:pPr algn="r"/>
            <a:r>
              <a:rPr lang="en-US" sz="1400" dirty="0"/>
              <a:t>Law and Order</a:t>
            </a:r>
          </a:p>
          <a:p>
            <a:pPr algn="r"/>
            <a:r>
              <a:rPr lang="en-US" sz="1400" dirty="0" err="1"/>
              <a:t>TextTwist</a:t>
            </a:r>
            <a:endParaRPr lang="en-US" sz="1400" dirty="0"/>
          </a:p>
          <a:p>
            <a:pPr algn="r"/>
            <a:r>
              <a:rPr lang="en-US" sz="1400" dirty="0"/>
              <a:t>Farmville </a:t>
            </a:r>
          </a:p>
          <a:p>
            <a:pPr algn="r"/>
            <a:r>
              <a:rPr lang="en-US" sz="1400" dirty="0"/>
              <a:t>Treasure Isle</a:t>
            </a:r>
          </a:p>
          <a:p>
            <a:pPr algn="r"/>
            <a:r>
              <a:rPr lang="en-US" sz="1400" dirty="0"/>
              <a:t>Doodle Jump</a:t>
            </a:r>
          </a:p>
          <a:p>
            <a:pPr algn="r"/>
            <a:r>
              <a:rPr lang="en-US" sz="1400" dirty="0"/>
              <a:t>Playboy</a:t>
            </a:r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Phil</a:t>
            </a:r>
          </a:p>
          <a:p>
            <a:pPr algn="r"/>
            <a:r>
              <a:rPr lang="en-US" sz="1400" dirty="0"/>
              <a:t>Island Paradise</a:t>
            </a:r>
          </a:p>
          <a:p>
            <a:pPr algn="r"/>
            <a:r>
              <a:rPr lang="en-US" sz="1400" dirty="0"/>
              <a:t>Zoo World</a:t>
            </a:r>
          </a:p>
          <a:p>
            <a:pPr algn="r"/>
            <a:r>
              <a:rPr lang="en-US" sz="1400" dirty="0"/>
              <a:t>Fish World</a:t>
            </a:r>
          </a:p>
          <a:p>
            <a:pPr algn="r"/>
            <a:r>
              <a:rPr lang="en-US" sz="1400" dirty="0"/>
              <a:t>Bejeweled Blitz</a:t>
            </a:r>
          </a:p>
          <a:p>
            <a:pPr algn="r"/>
            <a:r>
              <a:rPr lang="en-US" sz="1400" dirty="0"/>
              <a:t>Roller Coaster Kingdom</a:t>
            </a:r>
          </a:p>
          <a:p>
            <a:pPr algn="r"/>
            <a:r>
              <a:rPr lang="en-US" sz="1400" dirty="0"/>
              <a:t>Justin </a:t>
            </a:r>
            <a:r>
              <a:rPr lang="en-US" sz="1400" dirty="0" err="1"/>
              <a:t>Bieber</a:t>
            </a:r>
            <a:endParaRPr lang="en-US" sz="1400" dirty="0"/>
          </a:p>
          <a:p>
            <a:pPr algn="r"/>
            <a:r>
              <a:rPr lang="en-US" sz="1400" dirty="0"/>
              <a:t>Conan </a:t>
            </a:r>
            <a:r>
              <a:rPr lang="en-US" sz="1400" dirty="0" err="1"/>
              <a:t>oBrien</a:t>
            </a:r>
            <a:endParaRPr lang="en-US" sz="1400" dirty="0"/>
          </a:p>
          <a:p>
            <a:pPr algn="r"/>
            <a:r>
              <a:rPr lang="en-US" sz="1400" dirty="0"/>
              <a:t>Jay Leno</a:t>
            </a:r>
          </a:p>
          <a:p>
            <a:pPr algn="r"/>
            <a:r>
              <a:rPr lang="en-US" sz="1400" dirty="0"/>
              <a:t>Michael Jackson</a:t>
            </a:r>
          </a:p>
          <a:p>
            <a:pPr algn="r"/>
            <a:r>
              <a:rPr lang="en-US" sz="1400" dirty="0"/>
              <a:t>James Bond</a:t>
            </a:r>
          </a:p>
          <a:p>
            <a:pPr algn="r"/>
            <a:r>
              <a:rPr lang="en-US" sz="1400" dirty="0"/>
              <a:t>James Patterson</a:t>
            </a:r>
          </a:p>
          <a:p>
            <a:pPr algn="r"/>
            <a:r>
              <a:rPr lang="en-US" sz="1400" dirty="0"/>
              <a:t>Angels and Demons</a:t>
            </a:r>
          </a:p>
          <a:p>
            <a:pPr algn="r"/>
            <a:r>
              <a:rPr lang="en-US" sz="1400" dirty="0"/>
              <a:t>Roller Coasters</a:t>
            </a:r>
          </a:p>
          <a:p>
            <a:pPr algn="r"/>
            <a:r>
              <a:rPr lang="en-US" sz="1400" dirty="0"/>
              <a:t>Chess</a:t>
            </a:r>
          </a:p>
          <a:p>
            <a:pPr algn="r"/>
            <a:r>
              <a:rPr lang="en-US" sz="1400" dirty="0"/>
              <a:t>Mahjong Dimensions</a:t>
            </a:r>
          </a:p>
          <a:p>
            <a:pPr algn="r"/>
            <a:r>
              <a:rPr lang="en-US" sz="1400" dirty="0"/>
              <a:t>Mahjong</a:t>
            </a:r>
          </a:p>
          <a:p>
            <a:pPr algn="r"/>
            <a:r>
              <a:rPr lang="en-US" sz="1400" dirty="0" err="1"/>
              <a:t>Petville</a:t>
            </a:r>
            <a:endParaRPr lang="en-US" sz="1400" dirty="0"/>
          </a:p>
          <a:p>
            <a:pPr algn="r"/>
            <a:r>
              <a:rPr lang="en-US" sz="1400" dirty="0"/>
              <a:t>Uno</a:t>
            </a:r>
          </a:p>
          <a:p>
            <a:pPr algn="r"/>
            <a:r>
              <a:rPr lang="en-US" sz="1400" dirty="0"/>
              <a:t>Elvis</a:t>
            </a:r>
          </a:p>
          <a:p>
            <a:pPr algn="r"/>
            <a:r>
              <a:rPr lang="en-US" sz="1400" dirty="0"/>
              <a:t>Frank Sinatra</a:t>
            </a:r>
          </a:p>
          <a:p>
            <a:pPr algn="r"/>
            <a:r>
              <a:rPr lang="en-US" sz="1400" dirty="0"/>
              <a:t>Soccer</a:t>
            </a:r>
          </a:p>
          <a:p>
            <a:pPr algn="r"/>
            <a:r>
              <a:rPr lang="en-US" sz="1400" dirty="0"/>
              <a:t>Cigars</a:t>
            </a:r>
          </a:p>
          <a:p>
            <a:pPr algn="r"/>
            <a:r>
              <a:rPr lang="en-US" sz="1400" dirty="0"/>
              <a:t>Golf</a:t>
            </a:r>
          </a:p>
          <a:p>
            <a:pPr algn="r"/>
            <a:r>
              <a:rPr lang="en-US" sz="1400" dirty="0"/>
              <a:t>Jogging</a:t>
            </a:r>
          </a:p>
          <a:p>
            <a:pPr algn="r"/>
            <a:r>
              <a:rPr lang="en-US" sz="1400" dirty="0"/>
              <a:t>Pilates</a:t>
            </a:r>
          </a:p>
          <a:p>
            <a:pPr algn="r"/>
            <a:r>
              <a:rPr lang="en-US" sz="1400" dirty="0"/>
              <a:t>Yoga</a:t>
            </a:r>
          </a:p>
          <a:p>
            <a:pPr algn="r"/>
            <a:r>
              <a:rPr lang="en-US" sz="1400" dirty="0"/>
              <a:t>Puma</a:t>
            </a:r>
          </a:p>
          <a:p>
            <a:pPr algn="r"/>
            <a:r>
              <a:rPr lang="en-US" sz="1400" dirty="0"/>
              <a:t>Adidas</a:t>
            </a:r>
          </a:p>
          <a:p>
            <a:pPr algn="r"/>
            <a:r>
              <a:rPr lang="en-US" sz="1400" dirty="0"/>
              <a:t>Nike</a:t>
            </a:r>
          </a:p>
          <a:p>
            <a:pPr algn="r"/>
            <a:r>
              <a:rPr lang="en-US" sz="1400" dirty="0"/>
              <a:t>Reebok</a:t>
            </a:r>
          </a:p>
          <a:p>
            <a:pPr algn="r"/>
            <a:r>
              <a:rPr lang="en-US" sz="1400" dirty="0"/>
              <a:t>Lifetime</a:t>
            </a:r>
          </a:p>
          <a:p>
            <a:pPr algn="r"/>
            <a:r>
              <a:rPr lang="en-US" sz="1400" dirty="0"/>
              <a:t>Colbert</a:t>
            </a:r>
          </a:p>
          <a:p>
            <a:pPr algn="r"/>
            <a:r>
              <a:rPr lang="en-US" sz="1400" dirty="0"/>
              <a:t>Howard Stern</a:t>
            </a:r>
          </a:p>
          <a:p>
            <a:pPr algn="r"/>
            <a:r>
              <a:rPr lang="en-US" sz="1400" dirty="0"/>
              <a:t>Big Bang Theory</a:t>
            </a:r>
          </a:p>
          <a:p>
            <a:pPr algn="r"/>
            <a:r>
              <a:rPr lang="en-US" sz="1400" dirty="0"/>
              <a:t>Ellen </a:t>
            </a:r>
            <a:r>
              <a:rPr lang="en-US" sz="1400" dirty="0" err="1"/>
              <a:t>Degenerous</a:t>
            </a:r>
            <a:endParaRPr lang="en-US" sz="1400" dirty="0"/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Who</a:t>
            </a:r>
          </a:p>
          <a:p>
            <a:pPr algn="r"/>
            <a:r>
              <a:rPr lang="en-US" sz="1400" dirty="0"/>
              <a:t>Lost</a:t>
            </a:r>
          </a:p>
          <a:p>
            <a:pPr algn="r"/>
            <a:r>
              <a:rPr lang="en-US" sz="1400" dirty="0"/>
              <a:t>Top Gear</a:t>
            </a:r>
          </a:p>
          <a:p>
            <a:pPr algn="r"/>
            <a:r>
              <a:rPr lang="en-US" sz="1400" dirty="0"/>
              <a:t>WWE</a:t>
            </a:r>
          </a:p>
          <a:p>
            <a:pPr algn="r"/>
            <a:r>
              <a:rPr lang="en-US" sz="1400" dirty="0"/>
              <a:t>Wrestling</a:t>
            </a:r>
          </a:p>
          <a:p>
            <a:pPr algn="r"/>
            <a:r>
              <a:rPr lang="en-US" sz="1400" dirty="0" err="1"/>
              <a:t>Jui</a:t>
            </a:r>
            <a:r>
              <a:rPr lang="en-US" sz="1400" dirty="0"/>
              <a:t> </a:t>
            </a:r>
            <a:r>
              <a:rPr lang="en-US" sz="1400" dirty="0" err="1"/>
              <a:t>Jitsu</a:t>
            </a:r>
            <a:endParaRPr lang="en-US" sz="1400" dirty="0"/>
          </a:p>
          <a:p>
            <a:pPr algn="r"/>
            <a:r>
              <a:rPr lang="en-US" sz="1400" dirty="0"/>
              <a:t>Martial Arts</a:t>
            </a:r>
          </a:p>
          <a:p>
            <a:pPr algn="r"/>
            <a:r>
              <a:rPr lang="en-US" sz="1400" dirty="0"/>
              <a:t>MMA</a:t>
            </a:r>
          </a:p>
          <a:p>
            <a:pPr algn="r"/>
            <a:r>
              <a:rPr lang="en-US" sz="1400" dirty="0"/>
              <a:t>UFC</a:t>
            </a:r>
          </a:p>
          <a:p>
            <a:pPr algn="r"/>
            <a:r>
              <a:rPr lang="en-US" sz="1400" dirty="0"/>
              <a:t>Boxing</a:t>
            </a:r>
          </a:p>
          <a:p>
            <a:pPr algn="r"/>
            <a:r>
              <a:rPr lang="en-US" sz="1400" dirty="0"/>
              <a:t>NCIS</a:t>
            </a:r>
          </a:p>
          <a:p>
            <a:pPr algn="r"/>
            <a:r>
              <a:rPr lang="en-US" sz="1400" dirty="0"/>
              <a:t>Cooking</a:t>
            </a:r>
          </a:p>
          <a:p>
            <a:pPr algn="r"/>
            <a:r>
              <a:rPr lang="en-US" sz="1400" dirty="0"/>
              <a:t>Sewing</a:t>
            </a:r>
          </a:p>
          <a:p>
            <a:pPr algn="r"/>
            <a:r>
              <a:rPr lang="en-US" sz="1400" dirty="0"/>
              <a:t>Knitting</a:t>
            </a:r>
          </a:p>
          <a:p>
            <a:pPr algn="r"/>
            <a:r>
              <a:rPr lang="en-US" sz="1400" dirty="0"/>
              <a:t>Martha Stewart</a:t>
            </a:r>
          </a:p>
          <a:p>
            <a:pPr algn="r"/>
            <a:r>
              <a:rPr lang="en-US" sz="1400" dirty="0"/>
              <a:t>Horses</a:t>
            </a:r>
          </a:p>
          <a:p>
            <a:pPr algn="r"/>
            <a:r>
              <a:rPr lang="en-US" sz="1400" dirty="0"/>
              <a:t>Makeup</a:t>
            </a:r>
          </a:p>
          <a:p>
            <a:pPr algn="r"/>
            <a:r>
              <a:rPr lang="en-US" sz="1400" dirty="0"/>
              <a:t>Fashion</a:t>
            </a:r>
          </a:p>
          <a:p>
            <a:pPr algn="r"/>
            <a:r>
              <a:rPr lang="en-US" sz="1400" dirty="0"/>
              <a:t>Cake Decorating</a:t>
            </a:r>
          </a:p>
          <a:p>
            <a:pPr algn="r"/>
            <a:r>
              <a:rPr lang="en-US" sz="1400" dirty="0"/>
              <a:t>Greenhouse</a:t>
            </a:r>
          </a:p>
          <a:p>
            <a:pPr algn="r"/>
            <a:r>
              <a:rPr lang="en-US" sz="1400" dirty="0"/>
              <a:t>Bird Watching</a:t>
            </a:r>
          </a:p>
          <a:p>
            <a:pPr algn="r"/>
            <a:r>
              <a:rPr lang="en-US" sz="1400" dirty="0"/>
              <a:t>Dogs</a:t>
            </a:r>
          </a:p>
          <a:p>
            <a:pPr algn="r"/>
            <a:r>
              <a:rPr lang="en-US" sz="1400" dirty="0"/>
              <a:t>Plants</a:t>
            </a:r>
          </a:p>
          <a:p>
            <a:pPr algn="r"/>
            <a:r>
              <a:rPr lang="en-US" sz="1400" dirty="0"/>
              <a:t>Cats</a:t>
            </a:r>
          </a:p>
          <a:p>
            <a:pPr algn="r"/>
            <a:r>
              <a:rPr lang="en-US" sz="1400" dirty="0"/>
              <a:t>Flowers</a:t>
            </a:r>
          </a:p>
          <a:p>
            <a:pPr algn="r"/>
            <a:r>
              <a:rPr lang="en-US" sz="1400" dirty="0"/>
              <a:t>Gardening</a:t>
            </a:r>
          </a:p>
          <a:p>
            <a:pPr algn="r"/>
            <a:r>
              <a:rPr lang="en-US" sz="1400" dirty="0"/>
              <a:t>Baking</a:t>
            </a:r>
          </a:p>
          <a:p>
            <a:pPr algn="r"/>
            <a:r>
              <a:rPr lang="en-US" sz="1400" dirty="0"/>
              <a:t>The Bachelor</a:t>
            </a:r>
          </a:p>
          <a:p>
            <a:pPr algn="r"/>
            <a:r>
              <a:rPr lang="en-US" sz="1400" dirty="0"/>
              <a:t>Crocs</a:t>
            </a:r>
          </a:p>
          <a:p>
            <a:pPr algn="r"/>
            <a:r>
              <a:rPr lang="en-US" sz="1400" dirty="0"/>
              <a:t>Jeep</a:t>
            </a:r>
          </a:p>
          <a:p>
            <a:pPr algn="r"/>
            <a:r>
              <a:rPr lang="en-US" sz="1400" dirty="0"/>
              <a:t>The Office</a:t>
            </a:r>
          </a:p>
          <a:p>
            <a:pPr algn="r"/>
            <a:r>
              <a:rPr lang="en-US" sz="1400" dirty="0"/>
              <a:t>Saturday Night Live</a:t>
            </a:r>
          </a:p>
          <a:p>
            <a:pPr algn="r"/>
            <a:r>
              <a:rPr lang="en-US" sz="1400" dirty="0"/>
              <a:t>Scrubs</a:t>
            </a:r>
          </a:p>
          <a:p>
            <a:pPr algn="r"/>
            <a:r>
              <a:rPr lang="en-US" sz="1400" dirty="0"/>
              <a:t>South Park</a:t>
            </a:r>
          </a:p>
          <a:p>
            <a:pPr algn="r"/>
            <a:r>
              <a:rPr lang="en-US" sz="1400" dirty="0"/>
              <a:t>Family Guy</a:t>
            </a:r>
          </a:p>
          <a:p>
            <a:pPr algn="r"/>
            <a:r>
              <a:rPr lang="en-US" sz="1400" dirty="0"/>
              <a:t>Simpsons</a:t>
            </a:r>
          </a:p>
          <a:p>
            <a:pPr algn="r"/>
            <a:r>
              <a:rPr lang="en-US" sz="1400" dirty="0"/>
              <a:t>Heroes</a:t>
            </a:r>
          </a:p>
          <a:p>
            <a:pPr algn="r"/>
            <a:r>
              <a:rPr lang="en-US" sz="1400" dirty="0"/>
              <a:t>Ugly Betty</a:t>
            </a:r>
          </a:p>
          <a:p>
            <a:pPr algn="r"/>
            <a:r>
              <a:rPr lang="en-US" sz="1400" dirty="0" err="1"/>
              <a:t>Battlestar</a:t>
            </a:r>
            <a:r>
              <a:rPr lang="en-US" sz="1400" dirty="0"/>
              <a:t> </a:t>
            </a:r>
            <a:r>
              <a:rPr lang="en-US" sz="1400" dirty="0" err="1"/>
              <a:t>Galactica</a:t>
            </a:r>
            <a:endParaRPr lang="en-US" sz="1400" dirty="0"/>
          </a:p>
          <a:p>
            <a:pPr algn="r"/>
            <a:r>
              <a:rPr lang="en-US" sz="1400" dirty="0"/>
              <a:t>Dunkin Donuts</a:t>
            </a:r>
          </a:p>
          <a:p>
            <a:pPr algn="r"/>
            <a:r>
              <a:rPr lang="en-US" sz="1400" dirty="0"/>
              <a:t>Pizza Hut</a:t>
            </a:r>
          </a:p>
          <a:p>
            <a:pPr algn="r"/>
            <a:r>
              <a:rPr lang="en-US" sz="1400" dirty="0"/>
              <a:t>Taco Bell</a:t>
            </a:r>
          </a:p>
          <a:p>
            <a:pPr algn="r"/>
            <a:r>
              <a:rPr lang="en-US" sz="1400" dirty="0"/>
              <a:t>Scuba Diving</a:t>
            </a:r>
          </a:p>
          <a:p>
            <a:pPr algn="r"/>
            <a:r>
              <a:rPr lang="en-US" sz="1400" dirty="0"/>
              <a:t>Skiing</a:t>
            </a:r>
          </a:p>
          <a:p>
            <a:pPr algn="r"/>
            <a:r>
              <a:rPr lang="en-US" sz="1400" dirty="0"/>
              <a:t>Snowboarding</a:t>
            </a:r>
          </a:p>
          <a:p>
            <a:pPr algn="r"/>
            <a:r>
              <a:rPr lang="en-US" sz="1400" dirty="0"/>
              <a:t>iTunes</a:t>
            </a:r>
          </a:p>
          <a:p>
            <a:pPr algn="r"/>
            <a:r>
              <a:rPr lang="en-US" sz="1400" dirty="0"/>
              <a:t>Barry </a:t>
            </a:r>
            <a:r>
              <a:rPr lang="en-US" sz="1400" dirty="0" err="1"/>
              <a:t>Manilow</a:t>
            </a:r>
            <a:endParaRPr lang="en-US" sz="1400" dirty="0"/>
          </a:p>
          <a:p>
            <a:pPr algn="r"/>
            <a:r>
              <a:rPr lang="en-US" sz="1400" dirty="0"/>
              <a:t>Dairy Queen</a:t>
            </a:r>
          </a:p>
          <a:p>
            <a:pPr algn="r"/>
            <a:r>
              <a:rPr lang="en-US" sz="1400" dirty="0"/>
              <a:t>Lady Gaga</a:t>
            </a:r>
          </a:p>
          <a:p>
            <a:pPr algn="r"/>
            <a:r>
              <a:rPr lang="en-US" sz="1400" dirty="0"/>
              <a:t>Vin Diesel</a:t>
            </a:r>
          </a:p>
          <a:p>
            <a:pPr algn="r"/>
            <a:r>
              <a:rPr lang="en-US" sz="1400" dirty="0"/>
              <a:t>Criminal Minds</a:t>
            </a:r>
          </a:p>
          <a:p>
            <a:pPr algn="r"/>
            <a:r>
              <a:rPr lang="en-US" sz="1400" dirty="0"/>
              <a:t>Two and a Half Men</a:t>
            </a:r>
          </a:p>
          <a:p>
            <a:pPr algn="r"/>
            <a:r>
              <a:rPr lang="en-US" sz="1400" dirty="0"/>
              <a:t>How I met your Mother</a:t>
            </a:r>
          </a:p>
          <a:p>
            <a:pPr algn="r"/>
            <a:r>
              <a:rPr lang="en-US" sz="1400" dirty="0"/>
              <a:t>Medium</a:t>
            </a:r>
          </a:p>
          <a:p>
            <a:pPr algn="r"/>
            <a:r>
              <a:rPr lang="en-US" sz="1400" dirty="0"/>
              <a:t>Ghost Whisperer</a:t>
            </a:r>
          </a:p>
          <a:p>
            <a:pPr algn="r"/>
            <a:r>
              <a:rPr lang="en-US" sz="1400" dirty="0"/>
              <a:t>Biggest Loser</a:t>
            </a:r>
          </a:p>
          <a:p>
            <a:pPr algn="r"/>
            <a:r>
              <a:rPr lang="en-US" sz="1400" dirty="0"/>
              <a:t>Americas Next Top Model</a:t>
            </a:r>
          </a:p>
          <a:p>
            <a:pPr algn="r"/>
            <a:r>
              <a:rPr lang="en-US" sz="1400" dirty="0"/>
              <a:t>Sex and the City</a:t>
            </a:r>
          </a:p>
          <a:p>
            <a:pPr algn="r"/>
            <a:r>
              <a:rPr lang="en-US" sz="1400" dirty="0"/>
              <a:t>Desperate Housewives</a:t>
            </a:r>
          </a:p>
          <a:p>
            <a:pPr algn="r"/>
            <a:r>
              <a:rPr lang="en-US" sz="1400" dirty="0"/>
              <a:t>CSI</a:t>
            </a:r>
          </a:p>
          <a:p>
            <a:pPr algn="r"/>
            <a:r>
              <a:rPr lang="en-US" sz="1400" dirty="0"/>
              <a:t>American Idol</a:t>
            </a:r>
          </a:p>
          <a:p>
            <a:pPr algn="r"/>
            <a:r>
              <a:rPr lang="en-US" sz="1400" dirty="0"/>
              <a:t>Happy Pets</a:t>
            </a:r>
          </a:p>
          <a:p>
            <a:pPr algn="r"/>
            <a:r>
              <a:rPr lang="en-US" sz="1400" dirty="0"/>
              <a:t>Mind Jolt Games</a:t>
            </a:r>
          </a:p>
          <a:p>
            <a:pPr algn="r"/>
            <a:r>
              <a:rPr lang="en-US" sz="1400" dirty="0"/>
              <a:t>Restaurant City</a:t>
            </a:r>
          </a:p>
          <a:p>
            <a:pPr algn="r"/>
            <a:r>
              <a:rPr lang="en-US" sz="1400" dirty="0"/>
              <a:t>Twitter</a:t>
            </a:r>
          </a:p>
          <a:p>
            <a:pPr algn="r"/>
            <a:r>
              <a:rPr lang="en-US" sz="1400" dirty="0" err="1"/>
              <a:t>iPHONE</a:t>
            </a:r>
            <a:endParaRPr lang="en-US" sz="1400" dirty="0"/>
          </a:p>
          <a:p>
            <a:pPr algn="r"/>
            <a:r>
              <a:rPr lang="en-US" sz="1400" dirty="0" err="1"/>
              <a:t>iPad</a:t>
            </a:r>
            <a:endParaRPr lang="en-US" sz="1400" dirty="0"/>
          </a:p>
          <a:p>
            <a:pPr algn="r"/>
            <a:r>
              <a:rPr lang="en-US" sz="1400" dirty="0" err="1"/>
              <a:t>Pokemon</a:t>
            </a:r>
            <a:endParaRPr lang="en-US" sz="1400" dirty="0"/>
          </a:p>
          <a:p>
            <a:pPr algn="r"/>
            <a:r>
              <a:rPr lang="en-US" sz="1400" dirty="0"/>
              <a:t>Nintendo DS</a:t>
            </a:r>
          </a:p>
          <a:p>
            <a:pPr algn="r"/>
            <a:r>
              <a:rPr lang="en-US" sz="1400" dirty="0"/>
              <a:t>Xbox 360</a:t>
            </a:r>
          </a:p>
          <a:p>
            <a:pPr algn="r"/>
            <a:r>
              <a:rPr lang="en-US" sz="1400" dirty="0"/>
              <a:t>PS3</a:t>
            </a:r>
          </a:p>
          <a:p>
            <a:pPr algn="r"/>
            <a:r>
              <a:rPr lang="en-US" sz="1400" dirty="0"/>
              <a:t>Diabetes</a:t>
            </a:r>
          </a:p>
          <a:p>
            <a:pPr algn="r"/>
            <a:r>
              <a:rPr lang="en-US" sz="1400" dirty="0"/>
              <a:t>Monopoly</a:t>
            </a:r>
          </a:p>
          <a:p>
            <a:pPr algn="r"/>
            <a:r>
              <a:rPr lang="en-US" sz="1400" dirty="0"/>
              <a:t>Settlers of </a:t>
            </a:r>
            <a:r>
              <a:rPr lang="en-US" sz="1400" dirty="0" err="1"/>
              <a:t>Catan</a:t>
            </a:r>
            <a:endParaRPr lang="en-US" sz="1400" dirty="0"/>
          </a:p>
          <a:p>
            <a:pPr algn="r"/>
            <a:r>
              <a:rPr lang="en-US" sz="1400" dirty="0"/>
              <a:t>Megan Fox</a:t>
            </a:r>
          </a:p>
          <a:p>
            <a:pPr algn="r"/>
            <a:r>
              <a:rPr lang="en-US" sz="1400" dirty="0"/>
              <a:t>Rock Band</a:t>
            </a:r>
          </a:p>
          <a:p>
            <a:pPr algn="r"/>
            <a:r>
              <a:rPr lang="en-US" sz="1400" dirty="0"/>
              <a:t>Foursquare</a:t>
            </a:r>
          </a:p>
          <a:p>
            <a:pPr algn="r"/>
            <a:r>
              <a:rPr lang="en-US" sz="1400" dirty="0"/>
              <a:t>Guitar Hero</a:t>
            </a:r>
          </a:p>
          <a:p>
            <a:pPr algn="r"/>
            <a:r>
              <a:rPr lang="en-US" sz="1400" dirty="0"/>
              <a:t>Oprah Winfrey Show</a:t>
            </a:r>
          </a:p>
          <a:p>
            <a:pPr algn="r"/>
            <a:r>
              <a:rPr lang="en-US" sz="1400" dirty="0"/>
              <a:t>Halo</a:t>
            </a:r>
          </a:p>
          <a:p>
            <a:pPr algn="r"/>
            <a:r>
              <a:rPr lang="en-US" sz="1400" dirty="0"/>
              <a:t>Wii Fit</a:t>
            </a:r>
          </a:p>
          <a:p>
            <a:pPr algn="r"/>
            <a:r>
              <a:rPr lang="en-US" sz="1400" dirty="0"/>
              <a:t>Wii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491633" cy="5438180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43">
            <a:off x="1787275" y="717577"/>
            <a:ext cx="4500563" cy="5429251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695 L -0.01528 -8.29584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7163"/>
            <a:ext cx="373380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7163"/>
            <a:ext cx="3733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5150"/>
            <a:ext cx="37290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76574"/>
            <a:ext cx="3724275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 Leno </a:t>
            </a:r>
            <a:r>
              <a:rPr lang="en-US" i="1" dirty="0" smtClean="0"/>
              <a:t>vs.</a:t>
            </a:r>
            <a:r>
              <a:rPr lang="en-US" dirty="0" smtClean="0"/>
              <a:t> Conan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0238"/>
            <a:ext cx="37242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0238"/>
            <a:ext cx="3724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oin UniSA Study Abroad Facebook Gro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057400" cy="7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1672" y="4234934"/>
            <a:ext cx="18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how big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 Time – Guess the movie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629834"/>
            <a:ext cx="3267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Answer</a:t>
            </a:r>
            <a:r>
              <a:rPr lang="en-US" sz="3600" dirty="0" smtClean="0"/>
              <a:t>: </a:t>
            </a:r>
            <a:r>
              <a:rPr lang="en-US" sz="3600" i="1" dirty="0" smtClean="0"/>
              <a:t>Twilight</a:t>
            </a:r>
            <a:endParaRPr lang="en-US" sz="3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799"/>
            <a:ext cx="37195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762000"/>
            <a:ext cx="3719513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152525"/>
            <a:ext cx="36480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5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38.41%</a:t>
            </a:r>
            <a:r>
              <a:rPr lang="en-US" sz="2400" dirty="0" smtClean="0">
                <a:solidFill>
                  <a:srgbClr val="FF0000"/>
                </a:solidFill>
              </a:rPr>
              <a:t> correlation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5573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762000"/>
            <a:ext cx="37433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80.89%</a:t>
            </a:r>
            <a:r>
              <a:rPr lang="en-US" sz="2400" dirty="0" smtClean="0">
                <a:solidFill>
                  <a:srgbClr val="92D050"/>
                </a:solidFill>
              </a:rPr>
              <a:t> correlation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81" y="1152526"/>
            <a:ext cx="36528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416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8175" y="1419225"/>
            <a:ext cx="48768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Affinities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Cross correlation between brands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921289" cy="456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80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19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-76200"/>
            <a:ext cx="3429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Bejeweled Blitz Affinity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28600"/>
            <a:ext cx="4848225" cy="301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381000"/>
            <a:ext cx="5105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5999"/>
            <a:ext cx="692495" cy="69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-4.80972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95" y="2085975"/>
            <a:ext cx="3013710" cy="3646592"/>
          </a:xfrm>
        </p:spPr>
        <p:txBody>
          <a:bodyPr/>
          <a:lstStyle/>
          <a:p>
            <a:pPr algn="l"/>
            <a:r>
              <a:rPr lang="en-US" sz="4000" dirty="0" smtClean="0"/>
              <a:t>What are fans of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glee</a:t>
            </a:r>
            <a:r>
              <a:rPr lang="en-US" sz="4000" dirty="0" smtClean="0"/>
              <a:t> on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 interested in?</a:t>
            </a:r>
            <a:endParaRPr lang="en-US" sz="4000" dirty="0"/>
          </a:p>
        </p:txBody>
      </p:sp>
      <p:pic>
        <p:nvPicPr>
          <p:cNvPr id="12290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" y="755438"/>
            <a:ext cx="2381250" cy="13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755438"/>
            <a:ext cx="48387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38180"/>
            <a:ext cx="2154174" cy="282054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2191800"/>
            <a:ext cx="2154174" cy="28875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93" y="839434"/>
            <a:ext cx="2166747" cy="266966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46" y="2197425"/>
            <a:ext cx="2183511" cy="288340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5" y="839433"/>
            <a:ext cx="2162556" cy="303009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 black background with the word &quot;Glee&quot; written in white lowercase letters and centered.">
            <a:hlinkClick r:id="rId7" tooltip="Glee title card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63" y="4921664"/>
            <a:ext cx="1476375" cy="82677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83613"/>
            <a:ext cx="8229600" cy="58955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Affinity for Games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7" y="12936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226976"/>
              </p:ext>
            </p:extLst>
          </p:nvPr>
        </p:nvGraphicFramePr>
        <p:xfrm>
          <a:off x="0" y="600075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8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"/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"/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"/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"/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"/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"/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"/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"/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"/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"/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"/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"/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"/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"/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"/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oin UniSA Study Abroad Facebook Gro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2043"/>
            <a:ext cx="2057400" cy="7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994590"/>
              </p:ext>
            </p:extLst>
          </p:nvPr>
        </p:nvGraphicFramePr>
        <p:xfrm>
          <a:off x="381000" y="1066800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771" y="900869"/>
            <a:ext cx="2057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Year End Registrations (MM)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85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1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13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13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13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13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El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04775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TV Shows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67" y="12848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393192"/>
              </p:ext>
            </p:extLst>
          </p:nvPr>
        </p:nvGraphicFramePr>
        <p:xfrm>
          <a:off x="1" y="606490"/>
          <a:ext cx="9144000" cy="54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66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Music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47" y="4451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647570"/>
              </p:ext>
            </p:extLst>
          </p:nvPr>
        </p:nvGraphicFramePr>
        <p:xfrm>
          <a:off x="0" y="657225"/>
          <a:ext cx="9144000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76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25422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Drinks, Fast Food and Footwear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07" y="2927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802153"/>
              </p:ext>
            </p:extLst>
          </p:nvPr>
        </p:nvGraphicFramePr>
        <p:xfrm>
          <a:off x="0" y="590550"/>
          <a:ext cx="2164080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377075"/>
              </p:ext>
            </p:extLst>
          </p:nvPr>
        </p:nvGraphicFramePr>
        <p:xfrm>
          <a:off x="2182179" y="619125"/>
          <a:ext cx="3355657" cy="537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1115"/>
              </p:ext>
            </p:extLst>
          </p:nvPr>
        </p:nvGraphicFramePr>
        <p:xfrm>
          <a:off x="5561691" y="612054"/>
          <a:ext cx="358230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75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  <p:bldGraphic spid="8" grpId="0" uiExpand="1">
        <p:bldSub>
          <a:bldChart bld="seriesEl"/>
        </p:bldSub>
      </p:bldGraphic>
      <p:bldGraphic spid="9" grpId="0" uiExpand="1">
        <p:bldSub>
          <a:bldChart bld="seriesEl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-4837"/>
            <a:ext cx="8229600" cy="6307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Hobbies, Animals and Misc.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7" y="8382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569442"/>
              </p:ext>
            </p:extLst>
          </p:nvPr>
        </p:nvGraphicFramePr>
        <p:xfrm>
          <a:off x="0" y="487680"/>
          <a:ext cx="52707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2010"/>
              </p:ext>
            </p:extLst>
          </p:nvPr>
        </p:nvGraphicFramePr>
        <p:xfrm>
          <a:off x="5178580" y="457201"/>
          <a:ext cx="1790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405548"/>
              </p:ext>
            </p:extLst>
          </p:nvPr>
        </p:nvGraphicFramePr>
        <p:xfrm>
          <a:off x="6938919" y="491020"/>
          <a:ext cx="208026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089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"/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"/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"/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"/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"/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"/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El"/>
        </p:bldSub>
      </p:bldGraphic>
      <p:bldGraphic spid="11" grpId="0" uiExpand="1">
        <p:bldSub>
          <a:bldChart bld="seriesEl"/>
        </p:bldSub>
      </p:bldGraphic>
      <p:bldGraphic spid="12" grpId="0" uiExpand="1">
        <p:bldSub>
          <a:bldChart bld="seriesEl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775"/>
            <a:ext cx="8839200" cy="507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42951" y="3962400"/>
            <a:ext cx="2333624" cy="762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err="1" smtClean="0">
                <a:solidFill>
                  <a:schemeClr val="bg1"/>
                </a:solidFill>
              </a:rPr>
              <a:t>Zoosk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Lapse</a:t>
            </a:r>
            <a:endParaRPr lang="en-US" dirty="0"/>
          </a:p>
        </p:txBody>
      </p:sp>
      <p:pic>
        <p:nvPicPr>
          <p:cNvPr id="8" name="Picture 2" descr="http://static.zoosk.com/image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75" y="57573"/>
            <a:ext cx="1476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</a:t>
            </a:r>
            <a:endParaRPr lang="en-US" dirty="0"/>
          </a:p>
        </p:txBody>
      </p:sp>
      <p:pic>
        <p:nvPicPr>
          <p:cNvPr id="2050" name="Picture 2" descr="http://static.zoosk.com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75" y="57573"/>
            <a:ext cx="1476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810530"/>
              </p:ext>
            </p:extLst>
          </p:nvPr>
        </p:nvGraphicFramePr>
        <p:xfrm>
          <a:off x="0" y="750498"/>
          <a:ext cx="9143999" cy="527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2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5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5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5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5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5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5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5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5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5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5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5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5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5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5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5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5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5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Hobbies</a:t>
            </a:r>
            <a:endParaRPr lang="en-US" dirty="0"/>
          </a:p>
        </p:txBody>
      </p:sp>
      <p:pic>
        <p:nvPicPr>
          <p:cNvPr id="5" name="Picture 2" descr="http://static.zoosk.com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75" y="57573"/>
            <a:ext cx="1476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808207"/>
              </p:ext>
            </p:extLst>
          </p:nvPr>
        </p:nvGraphicFramePr>
        <p:xfrm>
          <a:off x="1" y="819573"/>
          <a:ext cx="9144000" cy="518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60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87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214877"/>
              </p:ext>
            </p:extLst>
          </p:nvPr>
        </p:nvGraphicFramePr>
        <p:xfrm>
          <a:off x="0" y="741872"/>
          <a:ext cx="9143999" cy="52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static.zoosk.com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67" y="57573"/>
            <a:ext cx="1476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1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4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4683" y="1013604"/>
            <a:ext cx="48768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Relationship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how big is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1" name="Picture 3" descr="C:\Users\Nick\AppData\Local\Microsoft\Windows\Temporary Internet Files\Content.IE5\FDGFFKZB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54140" cy="34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1837426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6.8 billion people on the planet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6699" y="2514600"/>
            <a:ext cx="437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 billion people connected to the internet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2433" y="3200400"/>
            <a:ext cx="428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00 million registered </a:t>
            </a:r>
            <a:r>
              <a:rPr lang="en-US" dirty="0" err="1" smtClean="0"/>
              <a:t>FaceBook</a:t>
            </a:r>
            <a:r>
              <a:rPr lang="en-US" dirty="0" smtClean="0"/>
              <a:t> accounts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825" y="5405735"/>
            <a:ext cx="868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30% of the connected World already has a Facebook account!</a:t>
            </a:r>
            <a:endParaRPr lang="en-US" sz="2400" dirty="0"/>
          </a:p>
        </p:txBody>
      </p:sp>
      <p:sp>
        <p:nvSpPr>
          <p:cNvPr id="5" name="Pie 4"/>
          <p:cNvSpPr/>
          <p:nvPr/>
        </p:nvSpPr>
        <p:spPr>
          <a:xfrm rot="19362332">
            <a:off x="533400" y="1600200"/>
            <a:ext cx="3454140" cy="3454140"/>
          </a:xfrm>
          <a:prstGeom prst="pie">
            <a:avLst>
              <a:gd name="adj1" fmla="val 21111471"/>
              <a:gd name="adj2" fmla="val 5767335"/>
            </a:avLst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2" y="129886"/>
            <a:ext cx="20383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" y="3200400"/>
            <a:ext cx="2209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8298" y="147935"/>
            <a:ext cx="599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FaceBook</a:t>
            </a:r>
            <a:r>
              <a:rPr lang="en-US" sz="2400" dirty="0" smtClean="0"/>
              <a:t> allows users to specify their status</a:t>
            </a:r>
            <a:endParaRPr lang="en-US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2" y="3267075"/>
            <a:ext cx="1238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18936"/>
              </p:ext>
            </p:extLst>
          </p:nvPr>
        </p:nvGraphicFramePr>
        <p:xfrm>
          <a:off x="3352800" y="1047750"/>
          <a:ext cx="4529137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510540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3467498">
            <a:off x="3554703" y="1178762"/>
            <a:ext cx="4122505" cy="4176624"/>
          </a:xfrm>
          <a:prstGeom prst="pie">
            <a:avLst>
              <a:gd name="adj1" fmla="val 2653083"/>
              <a:gd name="adj2" fmla="val 16200000"/>
            </a:avLst>
          </a:prstGeom>
          <a:solidFill>
            <a:schemeClr val="bg2">
              <a:alpha val="87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024" y="1524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63.4% specified their relationship status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Graphic spid="10" grpId="0">
        <p:bldAsOne/>
      </p:bldGraphic>
      <p:bldP spid="7" grpId="0"/>
      <p:bldP spid="8" grpId="0" animBg="1"/>
      <p:bldP spid="8" grpId="1" animBg="1"/>
      <p:bldP spid="9" grpId="0"/>
      <p:bldP spid="9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Status differences by Gender (USA)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93368"/>
              </p:ext>
            </p:extLst>
          </p:nvPr>
        </p:nvGraphicFramePr>
        <p:xfrm>
          <a:off x="2844800" y="2857500"/>
          <a:ext cx="34544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12800"/>
                <a:gridCol w="8636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Just Males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Just Female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 Relationship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Engaged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Married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(unspecified)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58983"/>
              </p:ext>
            </p:extLst>
          </p:nvPr>
        </p:nvGraphicFramePr>
        <p:xfrm>
          <a:off x="1066800" y="1371600"/>
          <a:ext cx="7010400" cy="40386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907242"/>
                <a:gridCol w="1649505"/>
                <a:gridCol w="1752600"/>
                <a:gridCol w="1701053"/>
              </a:tblGrid>
              <a:tr h="6731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92D050"/>
                          </a:solidFill>
                          <a:effectLst/>
                        </a:rPr>
                        <a:t>ALL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Just Males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E90E1"/>
                          </a:solidFill>
                          <a:effectLst/>
                        </a:rPr>
                        <a:t>Just Female</a:t>
                      </a:r>
                      <a:endParaRPr lang="en-US" sz="1800" b="1" i="0" u="none" strike="noStrike" dirty="0">
                        <a:solidFill>
                          <a:srgbClr val="FE90E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Single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21.3%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24.1%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19.0%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 Relationship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14.8%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13.8%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15.5%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Engaged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2.3%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Married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24.7</a:t>
                      </a:r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20.9%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27.7%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(unspecified)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36.6%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38.8%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34.8%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70521" y="2147777"/>
            <a:ext cx="808074" cy="467833"/>
          </a:xfrm>
          <a:prstGeom prst="rect">
            <a:avLst/>
          </a:prstGeom>
          <a:solidFill>
            <a:srgbClr val="92D050">
              <a:alpha val="62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0521" y="2810539"/>
            <a:ext cx="808074" cy="467833"/>
          </a:xfrm>
          <a:prstGeom prst="rect">
            <a:avLst/>
          </a:prstGeom>
          <a:solidFill>
            <a:srgbClr val="92D050">
              <a:alpha val="62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5275" y="2147776"/>
            <a:ext cx="808074" cy="467833"/>
          </a:xfrm>
          <a:prstGeom prst="rect">
            <a:avLst/>
          </a:prstGeom>
          <a:solidFill>
            <a:srgbClr val="92D050">
              <a:alpha val="62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75275" y="2842436"/>
            <a:ext cx="808074" cy="467833"/>
          </a:xfrm>
          <a:prstGeom prst="rect">
            <a:avLst/>
          </a:prstGeom>
          <a:solidFill>
            <a:srgbClr val="92D050">
              <a:alpha val="62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8381" y="2810539"/>
            <a:ext cx="808074" cy="467833"/>
          </a:xfrm>
          <a:prstGeom prst="rect">
            <a:avLst/>
          </a:prstGeom>
          <a:solidFill>
            <a:srgbClr val="92D050">
              <a:alpha val="62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70521" y="4171507"/>
            <a:ext cx="808074" cy="467833"/>
          </a:xfrm>
          <a:prstGeom prst="rect">
            <a:avLst/>
          </a:prstGeom>
          <a:solidFill>
            <a:srgbClr val="FF0000">
              <a:alpha val="62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5275" y="4171506"/>
            <a:ext cx="808074" cy="467833"/>
          </a:xfrm>
          <a:prstGeom prst="rect">
            <a:avLst/>
          </a:prstGeom>
          <a:solidFill>
            <a:srgbClr val="FF0000">
              <a:alpha val="62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08381" y="4167962"/>
            <a:ext cx="808074" cy="467833"/>
          </a:xfrm>
          <a:prstGeom prst="rect">
            <a:avLst/>
          </a:prstGeom>
          <a:solidFill>
            <a:srgbClr val="FF0000">
              <a:alpha val="62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08381" y="3459125"/>
            <a:ext cx="808074" cy="467833"/>
          </a:xfrm>
          <a:prstGeom prst="rect">
            <a:avLst/>
          </a:prstGeom>
          <a:solidFill>
            <a:srgbClr val="92D050">
              <a:alpha val="62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75275" y="5523910"/>
            <a:ext cx="389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+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Changes since </a:t>
            </a:r>
            <a:r>
              <a:rPr lang="en-US" dirty="0" err="1" smtClean="0"/>
              <a:t>iDate</a:t>
            </a:r>
            <a:r>
              <a:rPr lang="en-US" dirty="0" smtClean="0"/>
              <a:t> Paris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7777" y="1440709"/>
            <a:ext cx="1435396" cy="3795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83173" y="1437166"/>
            <a:ext cx="1435396" cy="3795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78595" y="2381693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20.9%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8595" y="3032151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12.9%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8595" y="4393119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26.7%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3349" y="2369388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23.7%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83349" y="3064048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12.5%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83349" y="4389574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22.7%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6455" y="3064048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13.5%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6455" y="3698257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2.6%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6455" y="4396462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30.2%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Status differences by Gender (USA/</a:t>
            </a:r>
            <a:r>
              <a:rPr lang="en-US" sz="3600" dirty="0" smtClean="0">
                <a:solidFill>
                  <a:srgbClr val="FF0000"/>
                </a:solidFill>
              </a:rPr>
              <a:t>Mexico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32839"/>
              </p:ext>
            </p:extLst>
          </p:nvPr>
        </p:nvGraphicFramePr>
        <p:xfrm>
          <a:off x="2844800" y="2857500"/>
          <a:ext cx="34544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12800"/>
                <a:gridCol w="8636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Just Males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Just Female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 Relationship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Engaged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Married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(unspecified)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38.9%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4097"/>
              </p:ext>
            </p:extLst>
          </p:nvPr>
        </p:nvGraphicFramePr>
        <p:xfrm>
          <a:off x="1066800" y="1371600"/>
          <a:ext cx="7010400" cy="40386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907242"/>
                <a:gridCol w="1649505"/>
                <a:gridCol w="1752600"/>
                <a:gridCol w="1701053"/>
              </a:tblGrid>
              <a:tr h="6731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92D050"/>
                          </a:solidFill>
                          <a:effectLst/>
                        </a:rPr>
                        <a:t>ALL</a:t>
                      </a:r>
                      <a:endParaRPr lang="en-US" sz="1800" b="1" i="0" u="none" strike="noStrike" dirty="0">
                        <a:solidFill>
                          <a:srgbClr val="92D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Just Males</a:t>
                      </a:r>
                      <a:endParaRPr lang="en-US" sz="18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E90E1"/>
                          </a:solidFill>
                          <a:effectLst/>
                        </a:rPr>
                        <a:t>Just Female</a:t>
                      </a:r>
                      <a:endParaRPr lang="en-US" sz="1800" b="1" i="0" u="none" strike="noStrike" dirty="0">
                        <a:solidFill>
                          <a:srgbClr val="FE90E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Single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21.3%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17.0%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24.1%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16.5%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19.0%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17.6%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In Relationship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14.8%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10.4%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13.8%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9.4%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15.5%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11.3%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Engaged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2.6%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1.6%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2.3%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1.5%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2.9%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1.8%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Married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24.7%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7.6%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20.9%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6.5%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27.7%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8.8%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(unspecified)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36.6%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63.3%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38.8%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66.1%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34.8</a:t>
                      </a:r>
                      <a:r>
                        <a:rPr lang="en-US" sz="1400" u="none" strike="noStrike" dirty="0" smtClean="0">
                          <a:effectLst/>
                        </a:rPr>
                        <a:t>%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60.5%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5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838200"/>
          </a:xfrm>
        </p:spPr>
        <p:txBody>
          <a:bodyPr/>
          <a:lstStyle/>
          <a:p>
            <a:r>
              <a:rPr lang="en-US" dirty="0" smtClean="0"/>
              <a:t>All the single ladies (USA) …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620990"/>
              </p:ext>
            </p:extLst>
          </p:nvPr>
        </p:nvGraphicFramePr>
        <p:xfrm>
          <a:off x="0" y="8382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34435" y="5257800"/>
            <a:ext cx="5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1" y="533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Percentage reporting themselves as “Single”</a:t>
            </a:r>
            <a:endParaRPr lang="en-US" sz="900" dirty="0"/>
          </a:p>
        </p:txBody>
      </p:sp>
      <p:sp>
        <p:nvSpPr>
          <p:cNvPr id="8" name="Freeform 7"/>
          <p:cNvSpPr/>
          <p:nvPr/>
        </p:nvSpPr>
        <p:spPr>
          <a:xfrm>
            <a:off x="1013460" y="1844040"/>
            <a:ext cx="723900" cy="556260"/>
          </a:xfrm>
          <a:custGeom>
            <a:avLst/>
            <a:gdLst>
              <a:gd name="connsiteX0" fmla="*/ 0 w 723900"/>
              <a:gd name="connsiteY0" fmla="*/ 106680 h 556260"/>
              <a:gd name="connsiteX1" fmla="*/ 144780 w 723900"/>
              <a:gd name="connsiteY1" fmla="*/ 0 h 556260"/>
              <a:gd name="connsiteX2" fmla="*/ 274320 w 723900"/>
              <a:gd name="connsiteY2" fmla="*/ 0 h 556260"/>
              <a:gd name="connsiteX3" fmla="*/ 419100 w 723900"/>
              <a:gd name="connsiteY3" fmla="*/ 99060 h 556260"/>
              <a:gd name="connsiteX4" fmla="*/ 601980 w 723900"/>
              <a:gd name="connsiteY4" fmla="*/ 281940 h 556260"/>
              <a:gd name="connsiteX5" fmla="*/ 723900 w 723900"/>
              <a:gd name="connsiteY5" fmla="*/ 556260 h 556260"/>
              <a:gd name="connsiteX6" fmla="*/ 480060 w 723900"/>
              <a:gd name="connsiteY6" fmla="*/ 266700 h 556260"/>
              <a:gd name="connsiteX7" fmla="*/ 297180 w 723900"/>
              <a:gd name="connsiteY7" fmla="*/ 160020 h 556260"/>
              <a:gd name="connsiteX8" fmla="*/ 160020 w 723900"/>
              <a:gd name="connsiteY8" fmla="*/ 121920 h 556260"/>
              <a:gd name="connsiteX9" fmla="*/ 0 w 723900"/>
              <a:gd name="connsiteY9" fmla="*/ 106680 h 5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3900" h="556260">
                <a:moveTo>
                  <a:pt x="0" y="106680"/>
                </a:moveTo>
                <a:lnTo>
                  <a:pt x="144780" y="0"/>
                </a:lnTo>
                <a:lnTo>
                  <a:pt x="274320" y="0"/>
                </a:lnTo>
                <a:lnTo>
                  <a:pt x="419100" y="99060"/>
                </a:lnTo>
                <a:lnTo>
                  <a:pt x="601980" y="281940"/>
                </a:lnTo>
                <a:lnTo>
                  <a:pt x="723900" y="556260"/>
                </a:lnTo>
                <a:lnTo>
                  <a:pt x="480060" y="266700"/>
                </a:lnTo>
                <a:lnTo>
                  <a:pt x="297180" y="160020"/>
                </a:lnTo>
                <a:lnTo>
                  <a:pt x="160020" y="121920"/>
                </a:lnTo>
                <a:lnTo>
                  <a:pt x="0" y="106680"/>
                </a:lnTo>
                <a:close/>
              </a:path>
            </a:pathLst>
          </a:custGeom>
          <a:solidFill>
            <a:srgbClr val="FE90E1">
              <a:alpha val="57000"/>
            </a:srgbClr>
          </a:solidFill>
          <a:ln w="28575">
            <a:solidFill>
              <a:srgbClr val="FE9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13460" y="1554480"/>
            <a:ext cx="838200" cy="579120"/>
          </a:xfrm>
          <a:custGeom>
            <a:avLst/>
            <a:gdLst>
              <a:gd name="connsiteX0" fmla="*/ 0 w 838200"/>
              <a:gd name="connsiteY0" fmla="*/ 579120 h 579120"/>
              <a:gd name="connsiteX1" fmla="*/ 144780 w 838200"/>
              <a:gd name="connsiteY1" fmla="*/ 198120 h 579120"/>
              <a:gd name="connsiteX2" fmla="*/ 304800 w 838200"/>
              <a:gd name="connsiteY2" fmla="*/ 30480 h 579120"/>
              <a:gd name="connsiteX3" fmla="*/ 411480 w 838200"/>
              <a:gd name="connsiteY3" fmla="*/ 0 h 579120"/>
              <a:gd name="connsiteX4" fmla="*/ 647700 w 838200"/>
              <a:gd name="connsiteY4" fmla="*/ 129540 h 579120"/>
              <a:gd name="connsiteX5" fmla="*/ 838200 w 838200"/>
              <a:gd name="connsiteY5" fmla="*/ 289560 h 579120"/>
              <a:gd name="connsiteX6" fmla="*/ 624840 w 838200"/>
              <a:gd name="connsiteY6" fmla="*/ 182880 h 579120"/>
              <a:gd name="connsiteX7" fmla="*/ 434340 w 838200"/>
              <a:gd name="connsiteY7" fmla="*/ 259080 h 579120"/>
              <a:gd name="connsiteX8" fmla="*/ 213360 w 838200"/>
              <a:gd name="connsiteY8" fmla="*/ 312420 h 579120"/>
              <a:gd name="connsiteX9" fmla="*/ 0 w 838200"/>
              <a:gd name="connsiteY9" fmla="*/ 57912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200" h="579120">
                <a:moveTo>
                  <a:pt x="0" y="579120"/>
                </a:moveTo>
                <a:lnTo>
                  <a:pt x="144780" y="198120"/>
                </a:lnTo>
                <a:lnTo>
                  <a:pt x="304800" y="30480"/>
                </a:lnTo>
                <a:lnTo>
                  <a:pt x="411480" y="0"/>
                </a:lnTo>
                <a:lnTo>
                  <a:pt x="647700" y="129540"/>
                </a:lnTo>
                <a:lnTo>
                  <a:pt x="838200" y="289560"/>
                </a:lnTo>
                <a:lnTo>
                  <a:pt x="624840" y="182880"/>
                </a:lnTo>
                <a:lnTo>
                  <a:pt x="434340" y="259080"/>
                </a:lnTo>
                <a:lnTo>
                  <a:pt x="213360" y="312420"/>
                </a:lnTo>
                <a:lnTo>
                  <a:pt x="0" y="579120"/>
                </a:lnTo>
                <a:close/>
              </a:path>
            </a:pathLst>
          </a:custGeom>
          <a:solidFill>
            <a:srgbClr val="00B0F0">
              <a:alpha val="51000"/>
            </a:srgbClr>
          </a:solidFill>
          <a:ln w="34925">
            <a:solidFill>
              <a:srgbClr val="00B0F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8" grpId="0" animBg="1"/>
      <p:bldP spid="9" grpId="0" animBg="1"/>
      <p:bldP spid="9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Opportunity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234694"/>
              </p:ext>
            </p:extLst>
          </p:nvPr>
        </p:nvGraphicFramePr>
        <p:xfrm>
          <a:off x="304800" y="8382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609600"/>
            <a:ext cx="1989647" cy="3276600"/>
            <a:chOff x="0" y="609600"/>
            <a:chExt cx="1989647" cy="3276600"/>
          </a:xfrm>
        </p:grpSpPr>
        <p:sp>
          <p:nvSpPr>
            <p:cNvPr id="5" name="Down Arrow 4"/>
            <p:cNvSpPr/>
            <p:nvPr/>
          </p:nvSpPr>
          <p:spPr>
            <a:xfrm rot="10800000">
              <a:off x="609600" y="978932"/>
              <a:ext cx="533400" cy="2907268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09600"/>
              <a:ext cx="19896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More Single Males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61813" y="4367675"/>
            <a:ext cx="2831875" cy="1295400"/>
            <a:chOff x="3276600" y="3581400"/>
            <a:chExt cx="2831875" cy="1295400"/>
          </a:xfrm>
        </p:grpSpPr>
        <p:sp>
          <p:nvSpPr>
            <p:cNvPr id="9" name="Down Arrow 8"/>
            <p:cNvSpPr/>
            <p:nvPr/>
          </p:nvSpPr>
          <p:spPr>
            <a:xfrm>
              <a:off x="3276600" y="3581400"/>
              <a:ext cx="533400" cy="1295400"/>
            </a:xfrm>
            <a:prstGeom prst="downArrow">
              <a:avLst/>
            </a:prstGeom>
            <a:solidFill>
              <a:srgbClr val="FFD9E5"/>
            </a:solidFill>
            <a:ln>
              <a:solidFill>
                <a:srgbClr val="FE90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3886200" y="4419600"/>
              <a:ext cx="22222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rgbClr val="FE90E1"/>
                  </a:solidFill>
                </a:rPr>
                <a:t>More Single Females</a:t>
              </a:r>
              <a:endParaRPr lang="en-US" sz="1800" dirty="0">
                <a:solidFill>
                  <a:srgbClr val="FE90E1"/>
                </a:solidFill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13" y="1638537"/>
            <a:ext cx="1600200" cy="12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866317"/>
              </p:ext>
            </p:extLst>
          </p:nvPr>
        </p:nvGraphicFramePr>
        <p:xfrm>
          <a:off x="6096000" y="1447800"/>
          <a:ext cx="2666999" cy="176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1956493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8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" fill="hold"/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fill="hold"/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" fill="hold"/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fill="hold"/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"/>
                                        <p:tgtEl>
                                          <p:spTgt spid="4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" fill="hold"/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fill="hold"/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4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" fill="hold"/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fill="hold"/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"/>
                                        <p:tgtEl>
                                          <p:spTgt spid="4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" fill="hold"/>
                                        <p:tgtEl>
                                          <p:spTgt spid="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" fill="hold"/>
                                        <p:tgtEl>
                                          <p:spTgt spid="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4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" fill="hold"/>
                                        <p:tgtEl>
                                          <p:spTgt spid="4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fill="hold"/>
                                        <p:tgtEl>
                                          <p:spTgt spid="4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4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" fill="hold"/>
                                        <p:tgtEl>
                                          <p:spTgt spid="4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" fill="hold"/>
                                        <p:tgtEl>
                                          <p:spTgt spid="4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"/>
                                        <p:tgtEl>
                                          <p:spTgt spid="4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" fill="hold"/>
                                        <p:tgtEl>
                                          <p:spTgt spid="4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" fill="hold"/>
                                        <p:tgtEl>
                                          <p:spTgt spid="4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4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" fill="hold"/>
                                        <p:tgtEl>
                                          <p:spTgt spid="4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" fill="hold"/>
                                        <p:tgtEl>
                                          <p:spTgt spid="4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"/>
                                        <p:tgtEl>
                                          <p:spTgt spid="4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" fill="hold"/>
                                        <p:tgtEl>
                                          <p:spTgt spid="4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" fill="hold"/>
                                        <p:tgtEl>
                                          <p:spTgt spid="4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4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" fill="hold"/>
                                        <p:tgtEl>
                                          <p:spTgt spid="4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" fill="hold"/>
                                        <p:tgtEl>
                                          <p:spTgt spid="4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"/>
                                        <p:tgtEl>
                                          <p:spTgt spid="4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" fill="hold"/>
                                        <p:tgtEl>
                                          <p:spTgt spid="4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" fill="hold"/>
                                        <p:tgtEl>
                                          <p:spTgt spid="4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4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" fill="hold"/>
                                        <p:tgtEl>
                                          <p:spTgt spid="4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" fill="hold"/>
                                        <p:tgtEl>
                                          <p:spTgt spid="4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"/>
                                        <p:tgtEl>
                                          <p:spTgt spid="4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" fill="hold"/>
                                        <p:tgtEl>
                                          <p:spTgt spid="4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" fill="hold"/>
                                        <p:tgtEl>
                                          <p:spTgt spid="4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4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" fill="hold"/>
                                        <p:tgtEl>
                                          <p:spTgt spid="4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" fill="hold"/>
                                        <p:tgtEl>
                                          <p:spTgt spid="4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"/>
                                        <p:tgtEl>
                                          <p:spTgt spid="4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" fill="hold"/>
                                        <p:tgtEl>
                                          <p:spTgt spid="4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" fill="hold"/>
                                        <p:tgtEl>
                                          <p:spTgt spid="4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"/>
                                        <p:tgtEl>
                                          <p:spTgt spid="4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" fill="hold"/>
                                        <p:tgtEl>
                                          <p:spTgt spid="4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" fill="hold"/>
                                        <p:tgtEl>
                                          <p:spTgt spid="4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4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" fill="hold"/>
                                        <p:tgtEl>
                                          <p:spTgt spid="4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" fill="hold"/>
                                        <p:tgtEl>
                                          <p:spTgt spid="4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"/>
                                        <p:tgtEl>
                                          <p:spTgt spid="4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" fill="hold"/>
                                        <p:tgtEl>
                                          <p:spTgt spid="4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" fill="hold"/>
                                        <p:tgtEl>
                                          <p:spTgt spid="4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"/>
                                        <p:tgtEl>
                                          <p:spTgt spid="4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" fill="hold"/>
                                        <p:tgtEl>
                                          <p:spTgt spid="4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" fill="hold"/>
                                        <p:tgtEl>
                                          <p:spTgt spid="4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"/>
                                        <p:tgtEl>
                                          <p:spTgt spid="4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" fill="hold"/>
                                        <p:tgtEl>
                                          <p:spTgt spid="4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" fill="hold"/>
                                        <p:tgtEl>
                                          <p:spTgt spid="4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"/>
                                        <p:tgtEl>
                                          <p:spTgt spid="4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" fill="hold"/>
                                        <p:tgtEl>
                                          <p:spTgt spid="4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" fill="hold"/>
                                        <p:tgtEl>
                                          <p:spTgt spid="4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"/>
                                        <p:tgtEl>
                                          <p:spTgt spid="4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" fill="hold"/>
                                        <p:tgtEl>
                                          <p:spTgt spid="4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" fill="hold"/>
                                        <p:tgtEl>
                                          <p:spTgt spid="4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"/>
                                        <p:tgtEl>
                                          <p:spTgt spid="4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" fill="hold"/>
                                        <p:tgtEl>
                                          <p:spTgt spid="4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" fill="hold"/>
                                        <p:tgtEl>
                                          <p:spTgt spid="4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"/>
                                        <p:tgtEl>
                                          <p:spTgt spid="4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" fill="hold"/>
                                        <p:tgtEl>
                                          <p:spTgt spid="4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" fill="hold"/>
                                        <p:tgtEl>
                                          <p:spTgt spid="4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"/>
                                        <p:tgtEl>
                                          <p:spTgt spid="4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" fill="hold"/>
                                        <p:tgtEl>
                                          <p:spTgt spid="4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" fill="hold"/>
                                        <p:tgtEl>
                                          <p:spTgt spid="4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"/>
                                        <p:tgtEl>
                                          <p:spTgt spid="4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" fill="hold"/>
                                        <p:tgtEl>
                                          <p:spTgt spid="4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" fill="hold"/>
                                        <p:tgtEl>
                                          <p:spTgt spid="4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"/>
                                        <p:tgtEl>
                                          <p:spTgt spid="4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" fill="hold"/>
                                        <p:tgtEl>
                                          <p:spTgt spid="4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" fill="hold"/>
                                        <p:tgtEl>
                                          <p:spTgt spid="4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"/>
                                        <p:tgtEl>
                                          <p:spTgt spid="4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" fill="hold"/>
                                        <p:tgtEl>
                                          <p:spTgt spid="4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" fill="hold"/>
                                        <p:tgtEl>
                                          <p:spTgt spid="4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"/>
                                        <p:tgtEl>
                                          <p:spTgt spid="4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" fill="hold"/>
                                        <p:tgtEl>
                                          <p:spTgt spid="4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" fill="hold"/>
                                        <p:tgtEl>
                                          <p:spTgt spid="4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4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" fill="hold"/>
                                        <p:tgtEl>
                                          <p:spTgt spid="4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" fill="hold"/>
                                        <p:tgtEl>
                                          <p:spTgt spid="4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"/>
                                        <p:tgtEl>
                                          <p:spTgt spid="4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" fill="hold"/>
                                        <p:tgtEl>
                                          <p:spTgt spid="4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" fill="hold"/>
                                        <p:tgtEl>
                                          <p:spTgt spid="4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"/>
                                        <p:tgtEl>
                                          <p:spTgt spid="4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5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" fill="hold"/>
                                        <p:tgtEl>
                                          <p:spTgt spid="4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" fill="hold"/>
                                        <p:tgtEl>
                                          <p:spTgt spid="4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"/>
                                        <p:tgtEl>
                                          <p:spTgt spid="4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" fill="hold"/>
                                        <p:tgtEl>
                                          <p:spTgt spid="4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" fill="hold"/>
                                        <p:tgtEl>
                                          <p:spTgt spid="4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"/>
                                        <p:tgtEl>
                                          <p:spTgt spid="4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50"/>
                            </p:stCondLst>
                            <p:childTnLst>
                              <p:par>
                                <p:cTn id="2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" fill="hold"/>
                                        <p:tgtEl>
                                          <p:spTgt spid="4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" fill="hold"/>
                                        <p:tgtEl>
                                          <p:spTgt spid="4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"/>
                                        <p:tgtEl>
                                          <p:spTgt spid="4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00"/>
                            </p:stCondLst>
                            <p:childTnLst>
                              <p:par>
                                <p:cTn id="2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" fill="hold"/>
                                        <p:tgtEl>
                                          <p:spTgt spid="4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" fill="hold"/>
                                        <p:tgtEl>
                                          <p:spTgt spid="4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"/>
                                        <p:tgtEl>
                                          <p:spTgt spid="4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15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" fill="hold"/>
                                        <p:tgtEl>
                                          <p:spTgt spid="4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" fill="hold"/>
                                        <p:tgtEl>
                                          <p:spTgt spid="4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"/>
                                        <p:tgtEl>
                                          <p:spTgt spid="4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200"/>
                            </p:stCondLst>
                            <p:childTnLst>
                              <p:par>
                                <p:cTn id="2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" fill="hold"/>
                                        <p:tgtEl>
                                          <p:spTgt spid="4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" fill="hold"/>
                                        <p:tgtEl>
                                          <p:spTgt spid="4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"/>
                                        <p:tgtEl>
                                          <p:spTgt spid="4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250"/>
                            </p:stCondLst>
                            <p:childTnLst>
                              <p:par>
                                <p:cTn id="2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" fill="hold"/>
                                        <p:tgtEl>
                                          <p:spTgt spid="4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" fill="hold"/>
                                        <p:tgtEl>
                                          <p:spTgt spid="4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"/>
                                        <p:tgtEl>
                                          <p:spTgt spid="4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3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" fill="hold"/>
                                        <p:tgtEl>
                                          <p:spTgt spid="4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" fill="hold"/>
                                        <p:tgtEl>
                                          <p:spTgt spid="4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"/>
                                        <p:tgtEl>
                                          <p:spTgt spid="4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350"/>
                            </p:stCondLst>
                            <p:childTnLst>
                              <p:par>
                                <p:cTn id="2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" fill="hold"/>
                                        <p:tgtEl>
                                          <p:spTgt spid="4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" fill="hold"/>
                                        <p:tgtEl>
                                          <p:spTgt spid="4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"/>
                                        <p:tgtEl>
                                          <p:spTgt spid="4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400"/>
                            </p:stCondLst>
                            <p:childTnLst>
                              <p:par>
                                <p:cTn id="2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" fill="hold"/>
                                        <p:tgtEl>
                                          <p:spTgt spid="4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" fill="hold"/>
                                        <p:tgtEl>
                                          <p:spTgt spid="4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"/>
                                        <p:tgtEl>
                                          <p:spTgt spid="4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" fill="hold"/>
                                        <p:tgtEl>
                                          <p:spTgt spid="4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" fill="hold"/>
                                        <p:tgtEl>
                                          <p:spTgt spid="4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"/>
                                        <p:tgtEl>
                                          <p:spTgt spid="4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500"/>
                            </p:stCondLst>
                            <p:childTnLst>
                              <p:par>
                                <p:cTn id="3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" fill="hold"/>
                                        <p:tgtEl>
                                          <p:spTgt spid="4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" fill="hold"/>
                                        <p:tgtEl>
                                          <p:spTgt spid="4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"/>
                                        <p:tgtEl>
                                          <p:spTgt spid="4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" fill="hold"/>
                                        <p:tgtEl>
                                          <p:spTgt spid="4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" fill="hold"/>
                                        <p:tgtEl>
                                          <p:spTgt spid="4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"/>
                                        <p:tgtEl>
                                          <p:spTgt spid="4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6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" fill="hold"/>
                                        <p:tgtEl>
                                          <p:spTgt spid="4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" fill="hold"/>
                                        <p:tgtEl>
                                          <p:spTgt spid="4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"/>
                                        <p:tgtEl>
                                          <p:spTgt spid="4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650"/>
                            </p:stCondLst>
                            <p:childTnLst>
                              <p:par>
                                <p:cTn id="3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" fill="hold"/>
                                        <p:tgtEl>
                                          <p:spTgt spid="4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" fill="hold"/>
                                        <p:tgtEl>
                                          <p:spTgt spid="4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"/>
                                        <p:tgtEl>
                                          <p:spTgt spid="4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  <p:bldGraphic spid="12" grpId="0">
        <p:bldAsOne/>
      </p:bldGraphic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looking for?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317562"/>
              </p:ext>
            </p:extLst>
          </p:nvPr>
        </p:nvGraphicFramePr>
        <p:xfrm>
          <a:off x="1752600" y="3733800"/>
          <a:ext cx="5410200" cy="191793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99272"/>
                <a:gridCol w="1893816"/>
                <a:gridCol w="2017112"/>
              </a:tblGrid>
              <a:tr h="63931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Interested in Men</a:t>
                      </a:r>
                      <a:endParaRPr lang="en-US" sz="16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E90E1"/>
                          </a:solidFill>
                          <a:effectLst/>
                        </a:rPr>
                        <a:t>Interested in Women</a:t>
                      </a:r>
                      <a:endParaRPr lang="en-US" sz="1600" b="0" i="0" u="none" strike="noStrike" dirty="0">
                        <a:solidFill>
                          <a:srgbClr val="FE90E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9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 am a Man 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2.27%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97.73%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9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 am Woman …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91.58%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8.42%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2673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5999" y="2133600"/>
            <a:ext cx="2133601" cy="3810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2462" y="2057400"/>
            <a:ext cx="259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In the US, 39% of </a:t>
            </a:r>
            <a:r>
              <a:rPr lang="en-US" dirty="0" err="1" smtClean="0">
                <a:solidFill>
                  <a:srgbClr val="00B050"/>
                </a:solidFill>
              </a:rPr>
              <a:t>FaceBook</a:t>
            </a:r>
            <a:r>
              <a:rPr lang="en-US" dirty="0" smtClean="0">
                <a:solidFill>
                  <a:srgbClr val="00B050"/>
                </a:solidFill>
              </a:rPr>
              <a:t> users provide this information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(Up from 35% </a:t>
            </a:r>
            <a:r>
              <a:rPr lang="en-US" sz="1600" dirty="0" err="1" smtClean="0">
                <a:solidFill>
                  <a:srgbClr val="00B050"/>
                </a:solidFill>
              </a:rPr>
              <a:t>iDate</a:t>
            </a:r>
            <a:r>
              <a:rPr lang="en-US" sz="1600" dirty="0" smtClean="0">
                <a:solidFill>
                  <a:srgbClr val="00B050"/>
                </a:solidFill>
              </a:rPr>
              <a:t> 2010)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6110" y="2048470"/>
            <a:ext cx="1725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Mexico, 30% provide this information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70910" y="4571999"/>
            <a:ext cx="2693046" cy="904352"/>
            <a:chOff x="4470910" y="4571999"/>
            <a:chExt cx="2693046" cy="904352"/>
          </a:xfrm>
        </p:grpSpPr>
        <p:sp>
          <p:nvSpPr>
            <p:cNvPr id="9" name="TextBox 8"/>
            <p:cNvSpPr txBox="1"/>
            <p:nvPr/>
          </p:nvSpPr>
          <p:spPr>
            <a:xfrm>
              <a:off x="4515794" y="4589584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2.65%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80051" y="4571999"/>
              <a:ext cx="666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97.35%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70910" y="5199352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70.75%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1138" y="5199352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29.25%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2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26% of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users in USA claim to have graduated college 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810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… of these 21% described their MAJOR</a:t>
            </a:r>
            <a:endParaRPr lang="en-US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9638"/>
            <a:ext cx="66770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12321" y="797944"/>
            <a:ext cx="48768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Micro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Propensity to pay?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5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7959"/>
            <a:ext cx="8920758" cy="51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200" y="144018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" y="20574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" y="29718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" y="38862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05000" y="876300"/>
            <a:ext cx="52056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0.8% users spend</a:t>
            </a:r>
            <a:endParaRPr lang="en-US" sz="20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1440179"/>
            <a:ext cx="5205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2.1%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3755" y="2031522"/>
            <a:ext cx="52056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3.0% users spend</a:t>
            </a:r>
            <a:endParaRPr lang="en-US" sz="4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7860" y="3045261"/>
            <a:ext cx="5205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2.6% users spend</a:t>
            </a:r>
            <a:endParaRPr lang="en-US" sz="40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3755" y="4343400"/>
            <a:ext cx="5205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2.4%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7890" name="Picture 2" descr="Playdom Continues Acquisitions Spree With Acclaim Bu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53" y="605528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53000" y="6376570"/>
            <a:ext cx="336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Sorority Life, % users who spend by age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Source</a:t>
            </a:r>
            <a:r>
              <a:rPr lang="en-US" sz="1200" b="1" i="1" dirty="0" smtClean="0">
                <a:solidFill>
                  <a:schemeClr val="bg1"/>
                </a:solidFill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</a:rPr>
              <a:t>“Rules to Monetize By …”, </a:t>
            </a:r>
            <a:r>
              <a:rPr lang="en-US" sz="1200" dirty="0" err="1" smtClean="0">
                <a:solidFill>
                  <a:schemeClr val="bg1"/>
                </a:solidFill>
              </a:rPr>
              <a:t>Playdom</a:t>
            </a:r>
            <a:r>
              <a:rPr lang="en-US" sz="1200" dirty="0" smtClean="0">
                <a:solidFill>
                  <a:schemeClr val="bg1"/>
                </a:solidFill>
              </a:rPr>
              <a:t> 2010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Are you targeting your game to the paying audience?</a:t>
            </a:r>
            <a:endParaRPr lang="en-US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85" y="1280160"/>
            <a:ext cx="2771775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0160"/>
            <a:ext cx="2757488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7965" y="1463814"/>
            <a:ext cx="8082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+mj-lt"/>
              </a:rPr>
              <a:t>$</a:t>
            </a:r>
            <a:endParaRPr lang="en-US" sz="9600" dirty="0">
              <a:solidFill>
                <a:srgbClr val="00B05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8596" y="1279149"/>
            <a:ext cx="132600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Wingdings 2" pitchFamily="18" charset="2"/>
              </a:rPr>
              <a:t>O</a:t>
            </a:r>
            <a:endParaRPr lang="en-US" sz="13800" dirty="0">
              <a:solidFill>
                <a:srgbClr val="FF0000"/>
              </a:solidFill>
              <a:latin typeface="Wingdings 2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064" y="3276600"/>
            <a:ext cx="286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if this game had 5x the traffic, it would not generate the same revenue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5240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17526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20574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24384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facebook</a:t>
            </a:r>
            <a:r>
              <a:rPr lang="en-US" dirty="0" smtClean="0"/>
              <a:t> were a country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2133600"/>
            <a:ext cx="40386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#1	China</a:t>
            </a:r>
          </a:p>
          <a:p>
            <a:pPr marL="0" indent="0">
              <a:buNone/>
            </a:pPr>
            <a:r>
              <a:rPr lang="en-US" dirty="0" smtClean="0"/>
              <a:t>#2	India</a:t>
            </a:r>
          </a:p>
          <a:p>
            <a:pPr marL="0" indent="0">
              <a:buNone/>
            </a:pPr>
            <a:r>
              <a:rPr lang="en-US" dirty="0" smtClean="0"/>
              <a:t>#3	</a:t>
            </a:r>
            <a:r>
              <a:rPr lang="en-US" dirty="0" err="1" smtClean="0">
                <a:solidFill>
                  <a:srgbClr val="0070C0"/>
                </a:solidFill>
              </a:rPr>
              <a:t>facebook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4196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it would the 3</a:t>
            </a:r>
            <a:r>
              <a:rPr lang="en-US" baseline="30000" dirty="0" smtClean="0"/>
              <a:t>rd</a:t>
            </a:r>
            <a:r>
              <a:rPr lang="en-US" dirty="0" smtClean="0"/>
              <a:t> largest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14" y="-762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Pitching to potential Advertisers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382"/>
            <a:ext cx="8911828" cy="551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Micro-transaction types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48000" y="990600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72200" y="990600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1" y="4523733"/>
            <a:ext cx="2139351" cy="98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58000" y="4361000"/>
            <a:ext cx="1838680" cy="1311574"/>
            <a:chOff x="6858000" y="4361000"/>
            <a:chExt cx="1838680" cy="1311574"/>
          </a:xfrm>
        </p:grpSpPr>
        <p:pic>
          <p:nvPicPr>
            <p:cNvPr id="2058" name="Picture 10" descr="C:\Users\Nick\AppData\Local\Microsoft\Windows\Temporary Internet Files\Content.IE5\YOCOZZMX\MC9003404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361000"/>
              <a:ext cx="957991" cy="131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43800" y="4724400"/>
              <a:ext cx="1152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omic Sans MS" pitchFamily="66" charset="0"/>
                </a:rPr>
                <a:t>+10%</a:t>
              </a:r>
              <a:endParaRPr lang="en-US" sz="32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3811" y="1931075"/>
            <a:ext cx="236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Avatars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Fashion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Accessories</a:t>
            </a:r>
          </a:p>
          <a:p>
            <a:endParaRPr lang="en-US" dirty="0"/>
          </a:p>
          <a:p>
            <a:r>
              <a:rPr lang="en-US" dirty="0" smtClean="0"/>
              <a:t>Things that do not adjust the balance of the game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1063" y="1931075"/>
            <a:ext cx="236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Kill 10 more </a:t>
            </a:r>
            <a:r>
              <a:rPr lang="en-US" dirty="0" err="1" smtClean="0"/>
              <a:t>Orcs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= or =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 10 gold coins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76600" y="4065006"/>
            <a:ext cx="2590800" cy="1802394"/>
            <a:chOff x="3276600" y="4065006"/>
            <a:chExt cx="2590800" cy="1802394"/>
          </a:xfrm>
        </p:grpSpPr>
        <p:pic>
          <p:nvPicPr>
            <p:cNvPr id="2054" name="Picture 6" descr="C:\Users\Nick\AppData\Local\Microsoft\Windows\Temporary Internet Files\Content.IE5\LX87PKDC\MC90021535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065006"/>
              <a:ext cx="2068717" cy="172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65805" y="5037789"/>
              <a:ext cx="501595" cy="372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Time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600" y="5559623"/>
              <a:ext cx="685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Money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87863" y="994112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Bling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9162" y="994112"/>
            <a:ext cx="205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Accelerators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2976" y="994112"/>
            <a:ext cx="173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Power-ups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2000071"/>
            <a:ext cx="236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 to get 10 gold coins to get +10% attack bonus for 12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1" grpId="0"/>
      <p:bldP spid="23" grpId="0"/>
      <p:bldP spid="24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651486" y="849786"/>
            <a:ext cx="4891177" cy="4313207"/>
          </a:xfrm>
          <a:custGeom>
            <a:avLst/>
            <a:gdLst>
              <a:gd name="connsiteX0" fmla="*/ 4891177 w 4891177"/>
              <a:gd name="connsiteY0" fmla="*/ 4313207 h 4313207"/>
              <a:gd name="connsiteX1" fmla="*/ 0 w 4891177"/>
              <a:gd name="connsiteY1" fmla="*/ 4304581 h 4313207"/>
              <a:gd name="connsiteX2" fmla="*/ 8627 w 4891177"/>
              <a:gd name="connsiteY2" fmla="*/ 0 h 4313207"/>
              <a:gd name="connsiteX3" fmla="*/ 94891 w 4891177"/>
              <a:gd name="connsiteY3" fmla="*/ 77637 h 4313207"/>
              <a:gd name="connsiteX4" fmla="*/ 189781 w 4891177"/>
              <a:gd name="connsiteY4" fmla="*/ 0 h 4313207"/>
              <a:gd name="connsiteX5" fmla="*/ 276045 w 4891177"/>
              <a:gd name="connsiteY5" fmla="*/ 25879 h 4313207"/>
              <a:gd name="connsiteX6" fmla="*/ 327804 w 4891177"/>
              <a:gd name="connsiteY6" fmla="*/ 146649 h 4313207"/>
              <a:gd name="connsiteX7" fmla="*/ 474453 w 4891177"/>
              <a:gd name="connsiteY7" fmla="*/ 776377 h 4313207"/>
              <a:gd name="connsiteX8" fmla="*/ 655608 w 4891177"/>
              <a:gd name="connsiteY8" fmla="*/ 1440611 h 4313207"/>
              <a:gd name="connsiteX9" fmla="*/ 836762 w 4891177"/>
              <a:gd name="connsiteY9" fmla="*/ 1897811 h 4313207"/>
              <a:gd name="connsiteX10" fmla="*/ 1043796 w 4891177"/>
              <a:gd name="connsiteY10" fmla="*/ 2363637 h 4313207"/>
              <a:gd name="connsiteX11" fmla="*/ 1181819 w 4891177"/>
              <a:gd name="connsiteY11" fmla="*/ 2587924 h 4313207"/>
              <a:gd name="connsiteX12" fmla="*/ 1362974 w 4891177"/>
              <a:gd name="connsiteY12" fmla="*/ 2872596 h 4313207"/>
              <a:gd name="connsiteX13" fmla="*/ 1570008 w 4891177"/>
              <a:gd name="connsiteY13" fmla="*/ 3088256 h 4313207"/>
              <a:gd name="connsiteX14" fmla="*/ 1777042 w 4891177"/>
              <a:gd name="connsiteY14" fmla="*/ 3303917 h 4313207"/>
              <a:gd name="connsiteX15" fmla="*/ 1940944 w 4891177"/>
              <a:gd name="connsiteY15" fmla="*/ 3407434 h 4313207"/>
              <a:gd name="connsiteX16" fmla="*/ 2070340 w 4891177"/>
              <a:gd name="connsiteY16" fmla="*/ 3519577 h 4313207"/>
              <a:gd name="connsiteX17" fmla="*/ 2337759 w 4891177"/>
              <a:gd name="connsiteY17" fmla="*/ 3657600 h 4313207"/>
              <a:gd name="connsiteX18" fmla="*/ 2639683 w 4891177"/>
              <a:gd name="connsiteY18" fmla="*/ 3804249 h 4313207"/>
              <a:gd name="connsiteX19" fmla="*/ 2950234 w 4891177"/>
              <a:gd name="connsiteY19" fmla="*/ 3916392 h 4313207"/>
              <a:gd name="connsiteX20" fmla="*/ 3355676 w 4891177"/>
              <a:gd name="connsiteY20" fmla="*/ 4037162 h 4313207"/>
              <a:gd name="connsiteX21" fmla="*/ 3812876 w 4891177"/>
              <a:gd name="connsiteY21" fmla="*/ 4140679 h 4313207"/>
              <a:gd name="connsiteX22" fmla="*/ 4278702 w 4891177"/>
              <a:gd name="connsiteY22" fmla="*/ 4209690 h 4313207"/>
              <a:gd name="connsiteX23" fmla="*/ 4649638 w 4891177"/>
              <a:gd name="connsiteY23" fmla="*/ 4261449 h 4313207"/>
              <a:gd name="connsiteX24" fmla="*/ 4891177 w 4891177"/>
              <a:gd name="connsiteY24" fmla="*/ 4313207 h 43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91177" h="4313207">
                <a:moveTo>
                  <a:pt x="4891177" y="4313207"/>
                </a:moveTo>
                <a:lnTo>
                  <a:pt x="0" y="4304581"/>
                </a:lnTo>
                <a:cubicBezTo>
                  <a:pt x="2876" y="2869721"/>
                  <a:pt x="5751" y="1434860"/>
                  <a:pt x="8627" y="0"/>
                </a:cubicBezTo>
                <a:lnTo>
                  <a:pt x="94891" y="77637"/>
                </a:lnTo>
                <a:lnTo>
                  <a:pt x="189781" y="0"/>
                </a:lnTo>
                <a:lnTo>
                  <a:pt x="276045" y="25879"/>
                </a:lnTo>
                <a:lnTo>
                  <a:pt x="327804" y="146649"/>
                </a:lnTo>
                <a:lnTo>
                  <a:pt x="474453" y="776377"/>
                </a:lnTo>
                <a:lnTo>
                  <a:pt x="655608" y="1440611"/>
                </a:lnTo>
                <a:lnTo>
                  <a:pt x="836762" y="1897811"/>
                </a:lnTo>
                <a:lnTo>
                  <a:pt x="1043796" y="2363637"/>
                </a:lnTo>
                <a:lnTo>
                  <a:pt x="1181819" y="2587924"/>
                </a:lnTo>
                <a:lnTo>
                  <a:pt x="1362974" y="2872596"/>
                </a:lnTo>
                <a:lnTo>
                  <a:pt x="1570008" y="3088256"/>
                </a:lnTo>
                <a:lnTo>
                  <a:pt x="1777042" y="3303917"/>
                </a:lnTo>
                <a:lnTo>
                  <a:pt x="1940944" y="3407434"/>
                </a:lnTo>
                <a:lnTo>
                  <a:pt x="2070340" y="3519577"/>
                </a:lnTo>
                <a:lnTo>
                  <a:pt x="2337759" y="3657600"/>
                </a:lnTo>
                <a:lnTo>
                  <a:pt x="2639683" y="3804249"/>
                </a:lnTo>
                <a:lnTo>
                  <a:pt x="2950234" y="3916392"/>
                </a:lnTo>
                <a:lnTo>
                  <a:pt x="3355676" y="4037162"/>
                </a:lnTo>
                <a:lnTo>
                  <a:pt x="3812876" y="4140679"/>
                </a:lnTo>
                <a:lnTo>
                  <a:pt x="4278702" y="4209690"/>
                </a:lnTo>
                <a:lnTo>
                  <a:pt x="4649638" y="4261449"/>
                </a:lnTo>
                <a:lnTo>
                  <a:pt x="4891177" y="4313207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62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2775" y="5162038"/>
            <a:ext cx="4872182" cy="378022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economic beauty of micro-transactions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67606" y="5529311"/>
            <a:ext cx="8224982" cy="309418"/>
            <a:chOff x="766618" y="5481782"/>
            <a:chExt cx="7996382" cy="30941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66618" y="5481782"/>
              <a:ext cx="7996382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41147" y="5483423"/>
              <a:ext cx="745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Volume</a:t>
              </a:r>
              <a:endParaRPr lang="en-US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88" y="1105092"/>
            <a:ext cx="614218" cy="4419600"/>
            <a:chOff x="152400" y="1057563"/>
            <a:chExt cx="614218" cy="44196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66618" y="1057563"/>
              <a:ext cx="0" cy="441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2400" y="106680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Price</a:t>
              </a:r>
              <a:endParaRPr lang="en-US" sz="1400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963747" y="961929"/>
            <a:ext cx="7404100" cy="4321463"/>
          </a:xfrm>
          <a:custGeom>
            <a:avLst/>
            <a:gdLst>
              <a:gd name="connsiteX0" fmla="*/ 0 w 7404100"/>
              <a:gd name="connsiteY0" fmla="*/ 0 h 4165600"/>
              <a:gd name="connsiteX1" fmla="*/ 1892300 w 7404100"/>
              <a:gd name="connsiteY1" fmla="*/ 3352800 h 4165600"/>
              <a:gd name="connsiteX2" fmla="*/ 7404100 w 7404100"/>
              <a:gd name="connsiteY2" fmla="*/ 416560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100" h="4165600">
                <a:moveTo>
                  <a:pt x="0" y="0"/>
                </a:moveTo>
                <a:cubicBezTo>
                  <a:pt x="329141" y="1329266"/>
                  <a:pt x="658283" y="2658533"/>
                  <a:pt x="1892300" y="3352800"/>
                </a:cubicBezTo>
                <a:cubicBezTo>
                  <a:pt x="3126317" y="4047067"/>
                  <a:pt x="5265208" y="4106333"/>
                  <a:pt x="7404100" y="4165600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7606" y="4041978"/>
            <a:ext cx="2052782" cy="1482714"/>
            <a:chOff x="766618" y="3994449"/>
            <a:chExt cx="2052782" cy="1482714"/>
          </a:xfrm>
        </p:grpSpPr>
        <p:sp>
          <p:nvSpPr>
            <p:cNvPr id="22" name="Rectangle 21"/>
            <p:cNvSpPr/>
            <p:nvPr/>
          </p:nvSpPr>
          <p:spPr>
            <a:xfrm>
              <a:off x="766618" y="4343400"/>
              <a:ext cx="2052782" cy="1133763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50800">
              <a:solidFill>
                <a:srgbClr val="FF7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7178" y="3994449"/>
              <a:ext cx="912622" cy="305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$19.95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44188" y="4803979"/>
            <a:ext cx="780983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$6.95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577888" y="5152929"/>
            <a:ext cx="3101340" cy="396240"/>
          </a:xfrm>
          <a:custGeom>
            <a:avLst/>
            <a:gdLst>
              <a:gd name="connsiteX0" fmla="*/ 0 w 3101340"/>
              <a:gd name="connsiteY0" fmla="*/ 0 h 396240"/>
              <a:gd name="connsiteX1" fmla="*/ 7620 w 3101340"/>
              <a:gd name="connsiteY1" fmla="*/ 396240 h 396240"/>
              <a:gd name="connsiteX2" fmla="*/ 3002280 w 3101340"/>
              <a:gd name="connsiteY2" fmla="*/ 373380 h 396240"/>
              <a:gd name="connsiteX3" fmla="*/ 3101340 w 3101340"/>
              <a:gd name="connsiteY3" fmla="*/ 297180 h 396240"/>
              <a:gd name="connsiteX4" fmla="*/ 3009900 w 3101340"/>
              <a:gd name="connsiteY4" fmla="*/ 266700 h 396240"/>
              <a:gd name="connsiteX5" fmla="*/ 3040380 w 3101340"/>
              <a:gd name="connsiteY5" fmla="*/ 198120 h 396240"/>
              <a:gd name="connsiteX6" fmla="*/ 2926080 w 3101340"/>
              <a:gd name="connsiteY6" fmla="*/ 129540 h 396240"/>
              <a:gd name="connsiteX7" fmla="*/ 2430780 w 3101340"/>
              <a:gd name="connsiteY7" fmla="*/ 114300 h 396240"/>
              <a:gd name="connsiteX8" fmla="*/ 1874520 w 3101340"/>
              <a:gd name="connsiteY8" fmla="*/ 106680 h 396240"/>
              <a:gd name="connsiteX9" fmla="*/ 1310640 w 3101340"/>
              <a:gd name="connsiteY9" fmla="*/ 83820 h 396240"/>
              <a:gd name="connsiteX10" fmla="*/ 746760 w 3101340"/>
              <a:gd name="connsiteY10" fmla="*/ 53340 h 396240"/>
              <a:gd name="connsiteX11" fmla="*/ 266700 w 3101340"/>
              <a:gd name="connsiteY11" fmla="*/ 15240 h 396240"/>
              <a:gd name="connsiteX12" fmla="*/ 0 w 3101340"/>
              <a:gd name="connsiteY12" fmla="*/ 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340" h="396240">
                <a:moveTo>
                  <a:pt x="0" y="0"/>
                </a:moveTo>
                <a:lnTo>
                  <a:pt x="7620" y="396240"/>
                </a:lnTo>
                <a:lnTo>
                  <a:pt x="3002280" y="373380"/>
                </a:lnTo>
                <a:lnTo>
                  <a:pt x="3101340" y="297180"/>
                </a:lnTo>
                <a:lnTo>
                  <a:pt x="3009900" y="266700"/>
                </a:lnTo>
                <a:lnTo>
                  <a:pt x="3040380" y="198120"/>
                </a:lnTo>
                <a:lnTo>
                  <a:pt x="2926080" y="129540"/>
                </a:lnTo>
                <a:lnTo>
                  <a:pt x="2430780" y="114300"/>
                </a:lnTo>
                <a:lnTo>
                  <a:pt x="1874520" y="106680"/>
                </a:lnTo>
                <a:lnTo>
                  <a:pt x="1310640" y="83820"/>
                </a:lnTo>
                <a:lnTo>
                  <a:pt x="746760" y="53340"/>
                </a:lnTo>
                <a:lnTo>
                  <a:pt x="266700" y="152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920389" y="4813385"/>
            <a:ext cx="16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Long Tail 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49783" y="1354597"/>
            <a:ext cx="17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“Tall” Tail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18" grpId="0" animBg="1"/>
      <p:bldP spid="30" grpId="0"/>
      <p:bldP spid="30" grpId="1"/>
      <p:bldP spid="35" grpId="0" animBg="1"/>
      <p:bldP spid="36" grpId="0"/>
      <p:bldP spid="3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End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48768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67800" y="5975729"/>
            <a:ext cx="1912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1010101011100110011011110110010010011001111100101001001001001001001001001001100111011011100110111101001001110011011011011011000011111001110111001100110011001110011001001011101110110110100101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214" y="3886200"/>
            <a:ext cx="257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Nick@DataGenetics.com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255 L -2.22083 -0.00255 " pathEditMode="relative" rAng="0" ptsTypes="AA">
                                      <p:cBhvr>
                                        <p:cTn id="12" dur="6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099457" y="1753054"/>
            <a:ext cx="7772400" cy="1470025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586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39" y="228600"/>
            <a:ext cx="8229600" cy="838200"/>
          </a:xfrm>
        </p:spPr>
        <p:txBody>
          <a:bodyPr/>
          <a:lstStyle/>
          <a:p>
            <a:r>
              <a:rPr lang="en-US" dirty="0" smtClean="0"/>
              <a:t>Big brands are starting to get it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48400"/>
            <a:ext cx="4210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5585"/>
            <a:ext cx="6457950" cy="37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14650"/>
            <a:ext cx="5102941" cy="38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057400"/>
            <a:ext cx="8494114" cy="30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2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Honeymoon period for brand owners with fans!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71600"/>
            <a:ext cx="8610599" cy="4495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700" dirty="0" smtClean="0"/>
              <a:t>43% of fans visit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several times a day.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50% of fans come to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for entertainment.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92% say that being a fan has a positive impact in recommending to friends.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52% recommend others to follow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84% of fans consume (regularly/</a:t>
            </a:r>
            <a:r>
              <a:rPr lang="en-US" sz="1700" dirty="0" err="1" smtClean="0"/>
              <a:t>ocassionally</a:t>
            </a:r>
            <a:r>
              <a:rPr lang="en-US" sz="1700" dirty="0" smtClean="0"/>
              <a:t>)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There is no disconnect between brands followed on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and regular consumers.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An average of 9 brands are followed by users.</a:t>
            </a:r>
          </a:p>
          <a:p>
            <a:pPr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63330" y="6581001"/>
            <a:ext cx="198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DDB, October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909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1370"/>
            <a:ext cx="4572000" cy="4678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playing games, people are at 95-99% </a:t>
            </a:r>
            <a:r>
              <a:rPr lang="en-US" sz="2000" dirty="0" smtClean="0">
                <a:solidFill>
                  <a:srgbClr val="00B0F0"/>
                </a:solidFill>
              </a:rPr>
              <a:t>“focused attention”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1400" dirty="0" smtClean="0"/>
              <a:t>(As measured by pupil dilation, skin resistance, pulse, movement, breathing, brain activity …)</a:t>
            </a:r>
          </a:p>
          <a:p>
            <a:endParaRPr lang="en-US" sz="1400" dirty="0"/>
          </a:p>
          <a:p>
            <a:r>
              <a:rPr lang="en-US" sz="2000" dirty="0" smtClean="0"/>
              <a:t>This blows away all other media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With just 15 seconds exposure to a brand, there is &gt;80% unaided recall.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endParaRPr lang="en-US" dirty="0"/>
          </a:p>
        </p:txBody>
      </p:sp>
      <p:pic>
        <p:nvPicPr>
          <p:cNvPr id="9218" name="Picture 2" descr="http://www.sciencedaily.com/images/2007/10/07102414562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32" y="1219200"/>
            <a:ext cx="4079872" cy="29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19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Sponsors can receive “Halo” effect by having their brands associated with success screens and level completion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33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46743" y="1549853"/>
            <a:ext cx="7772400" cy="1470025"/>
          </a:xfrm>
        </p:spPr>
        <p:txBody>
          <a:bodyPr/>
          <a:lstStyle/>
          <a:p>
            <a:r>
              <a:rPr lang="en-US" dirty="0" smtClean="0"/>
              <a:t>Other 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831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07384"/>
              </p:ext>
            </p:extLst>
          </p:nvPr>
        </p:nvGraphicFramePr>
        <p:xfrm>
          <a:off x="152400" y="76200"/>
          <a:ext cx="8839200" cy="579120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26414"/>
                <a:gridCol w="1326186"/>
                <a:gridCol w="914400"/>
                <a:gridCol w="6172200"/>
              </a:tblGrid>
              <a:tr h="284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#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Size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Facebook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506,000,000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General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Qzone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200,000,000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In Simplified Chinese; caters for mainland China users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Habbo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162,000,000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 for teens. Over 31 communities worldwide. Chat Room and user profiles.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MySpace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130,000,000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Windows Live Spaces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120,000,000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Blogging (formerly MSN Spaces)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Bebo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117,000,000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Orkut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100,000,000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Owned by Google Inc. Popular in India </a:t>
                      </a:r>
                      <a:r>
                        <a:rPr lang="en-US" sz="1100" u="none" strike="noStrike">
                          <a:effectLst/>
                          <a:latin typeface="+mj-lt"/>
                        </a:rPr>
                        <a:t>and </a:t>
                      </a:r>
                      <a:r>
                        <a:rPr lang="en-US" sz="1100" u="none" strike="noStrike" smtClean="0">
                          <a:effectLst/>
                          <a:latin typeface="+mj-lt"/>
                        </a:rPr>
                        <a:t>Brazil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Friendster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90,000,000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Popular in Southeast Asia. No longer popular in the western world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Vkontakte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81,500,000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Social Network for Russian-speaking world including former Soviet republics. Biggest site in Russia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hi5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80,000,000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Popular in India, Mongolia, Thailand, Romania, Jamaica, Central Africa and Latin America. Not very popular in the USA.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Twitter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75,000,000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Micro-blogging, RSS, updates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LinkedIn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75,000,000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Business and professional networking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Tagged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70,000,000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Subject to quite some controversy about its e-mail marketing and privacy policy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Badoo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69,000,000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General, Meet new people, Popular in Europe and 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LatAm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Netlog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65,126,000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General. Popular in Europe, Turkey, the Arab World and Canada's Québec province. Formerly known as 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Facebox</a:t>
                      </a: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 and </a:t>
                      </a:r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Redbox</a:t>
                      </a:r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Flixster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63,000,000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Movies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MyLife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51,000,000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Locating friends and family, keeping in touch (formerly Reunion.com)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Classmates.com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50,000,000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School, college, work and the military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+mj-lt"/>
                        </a:rPr>
                        <a:t>Odnoklassniki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45,000,000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Connect with old classmates. Popular in Russia and former Soviet republics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Flickr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32,000,000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Photo sharing, commenting, photography related networking, worldwide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WeeWorld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Teenagers - 10 to 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346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Viadeo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Global Social Networking and Campus Networking available in English, French, German, Spanish, Italian and Portuguese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Last.fm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Music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MyHeritage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30,000,000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family-oriented social network service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  <a:tr h="19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Xanga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j-lt"/>
                        </a:rPr>
                        <a:t>27,000,000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Blogs and "metro" areas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most popular Windows application of all time?</a:t>
            </a:r>
            <a:endParaRPr lang="en-US" dirty="0"/>
          </a:p>
        </p:txBody>
      </p:sp>
      <p:pic>
        <p:nvPicPr>
          <p:cNvPr id="6146" name="Picture 2" descr="http://www.bruceongames.com/wp-content/uploads/2008/07/solitaire-for-windo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80474"/>
            <a:ext cx="4343400" cy="32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62196"/>
              </p:ext>
            </p:extLst>
          </p:nvPr>
        </p:nvGraphicFramePr>
        <p:xfrm>
          <a:off x="152400" y="295977"/>
          <a:ext cx="8839200" cy="541902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26414"/>
                <a:gridCol w="1249986"/>
                <a:gridCol w="838200"/>
                <a:gridCol w="6324600"/>
              </a:tblGrid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#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Size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Mixi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24,300,000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Cyworld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General. Popular in South Korea.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Skyrock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Network in French-speaking world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Fotolog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Photoblogging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Popular in South America and Spain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BlackPlanet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African-Americans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myYearbook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General, Charity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Friends Reunited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UK based. School, college, work, sport and streets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LiveJournal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17,565,000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Blogging. Popular in Russia and among the Russian-speaking diaspora abroad.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StudiVZ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University students, mostly in the German-speaking countries. School students and those out of education sign up via its partner sites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schülerVZ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and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meinVZ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Sonico.com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General. Popular in Latin America and Spanish and Portuguese speaking regions.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Renren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Significant site in China. Was known as </a:t>
                      </a:r>
                      <a:r>
                        <a:rPr lang="ja-JP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校内 </a:t>
                      </a:r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Xiaonei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 until August 2009.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Plaxo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Aggregator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Geni.com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Families, genealogy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Nasza-klasa.pl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School, college and friends. Popular in Poland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StumbleUpon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10,600,000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Stumble through websites that match your selected interests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Hyves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General, Most popular in the Netherlands.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WAYN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Travel and lifestyle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Buzznet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Music and pop-culture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Multiply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"Real world" relationships. Popular in Asia. Not popular in the western world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Care2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9,962,000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Green living and social activism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CaringBridge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Not for profit providing free websites that connect family and friends during a serious health event, care and recovery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deviantART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9,040,000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Art community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delicious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8,823,000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Social bookmarking allowing users to locate and save websites that match their own interests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Business (primarily Europe (Germany, Austria, Switzerland) and China)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Diary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First online blogging community, founded in 1998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7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31610"/>
              </p:ext>
            </p:extLst>
          </p:nvPr>
        </p:nvGraphicFramePr>
        <p:xfrm>
          <a:off x="152400" y="220802"/>
          <a:ext cx="8839200" cy="541902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26414"/>
                <a:gridCol w="1326186"/>
                <a:gridCol w="838200"/>
                <a:gridCol w="6248400"/>
              </a:tblGrid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#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Size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203" marR="6203" marT="6203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Livemocha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Online language learning - dynamic online courses in 35 languages - world’s largest community of native language speakers.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Tuenti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Spanish-based university and High School social network. Very Popular in Spain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Trombi.com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French subsidiary of Classmates.com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weRead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Books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iWiW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Hungary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Ibibo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Talent based social networking site that allows to promote one's self and also discover new talent. Most popular in India.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Cellufun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Mobile social game network, Number 8 US mobile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website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My 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Blogging, mobile blogging, sharing photos, connecting with friends. Global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Bigadda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Indian Social Networking Site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MocoSpace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mobile community, worldwide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Draugiem.lv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2,600,000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 (primarily LV, LT, HU)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Itsmy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Mobile community worldwide, blogging, friends, personal TV-shows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Kiwibox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2,400,000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General. For the users, by the users, a social network that is more than a community.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Grono.net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Poland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Foursquare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Location based mobile social network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Stickam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Live video streaming and chat.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Vampirefreaks.com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1,931,000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Gothic and industrial subculture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TravBuddy.com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1,588,000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Travel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CouchSurfing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1,560,000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Worldwide network for making connections between travelers and the local communities they visit.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Nexopia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CafeMom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1,250,000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Mothers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Fubar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dating, an "online bar" for 18 and older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LunarStorm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19343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love to play games</a:t>
            </a:r>
            <a:endParaRPr lang="en-US" dirty="0"/>
          </a:p>
        </p:txBody>
      </p:sp>
      <p:sp>
        <p:nvSpPr>
          <p:cNvPr id="4" name="AutoShape 2" descr="data:image/jpg;base64,/9j/4AAQSkZJRgABAQAAAQABAAD/2wCEAAkGBhISERQUExIWFRUVGB0WGRgYGRweHhgWGBwcFx4ZGBoaHCYiGRkjHxcYHy8hIygpLSwsGSE9NTAqNyYsLDUBCQoKDgwOGg8PGjQkHiQwKjI1LjIsLy0sNCwtLCwvNSo1LS00LCosKSwqNCksLyw0LDQ0LCw0LC0sLyw0LCwsLP/AABEIAGMAggMBIgACEQEDEQH/xAAbAAACAwEBAQAAAAAAAAAAAAAEBQACAwYBB//EADgQAAIBAgQEBAQEBQQDAAAAAAECEQMhAAQSMQUiQVETMmFxBkKBoXKRscFSgtHh8BQzYpIjQ/H/xAAZAQACAwEAAAAAAAAAAAAAAAADBAABAgX/xAAvEQABAwMDAQYFBQEAAAAAAAABAAIRAxIhBDFBURMicYGR8AUjYaHRFDKxweFC/9oADAMBAAIRAxEAPwDbP5nS73vqaBe/N/fCyrm2b5oHYXBF9zHp9vfC34zzppZoMJliwi8WYkwR+K49sC5bjilVLDUwsCIm/wBbHvGOU8O3C5FWlUJgc/UDjr/Se08zpEhiAd7fsRM9P/mCstnNQAMgkTe09/r6WPphHT4pLKRygzq1WA32PU7W++K5fiJfM01EFQzGQYsAw73uwEX+5wNgdMIVClUAj8+gxGN/DZdFXZtNgSe2qJ+vT+2KJVYKgO9ge0mRb3I+8Y2xlUy6sQSJI29MGDuCmmuEQVetW0gmdhP0FzuR0BxYOcUqUVazAEeuMcvmFMgEQoHsOkbdCPXcX6YsCRhQNubhe5rh6VLkc38Q3/vhcPhyu7RSmod7HSQO+omB0Fyd9+mGgqHUV6g7W8p2YEG+9x6YJy/GWy+sqpMqI7agwMHty6xPdhY4luYKd01Z9F4DjhI6vw1XRHdyFUAxBEuBudBIMAT0+nXC2dI29JMkj1G0Rb9+uO34pxxqjstN1KCQpCggKUpkMZsTOsAQCsdZxx2c4XUp3VdQHzAwRvdo337dNzjUAbJurWbVdaXKqVVqNLShNgVI0TYDUGMAbliT0NrEYB43wuErVC/NTamqhGBQKxbqN5kMDbfbFxSEEMxJEQALQIu1wSLAyAdsaZgzlM1+Cm1tjFekPcHmm98bY7vQtN07m98YEpX8OcdXLvqZA82OoBhG+xFoI6XPpFy/if4kGZBYHSXZCVv8iMsz7nb1wFwXwxSrs9NagUKYO8SQdLDmUwZsRMXtgnOfDKkkUX5wuo0ahGqIJOlhAaINiFuIGo4L2Yuv5RC4TBS2nUMC52749xKPlHsMe42rlfQeP8JTMFkeQBUYiImZI3IPfHK8a+F60moKgeBPk0gBd5hjBi/rfbHcZrzv+Jv1OAM/mVVHBIkqVC9SzAgCPUnCQcQVxadVw7m4PHvxXIcH+GM9WBCgKqfxERLReCfv69cdjwv4RNIltCmoQBq1ILARA1OY+np2xtwnMhKNYTcaJHoTv9sN+CV6Lss1HNQEMUAUKF8RVuxM/MDt1+uBPqvLg1o3HWF2Bo2vpuc8kAGNpMDbPAStkIJB3Bg+4sceYJyWZpVXC+GBqDGdTzZS0iWj5eoOIcxPiFKCFafmP/kOkTALE1LTH64hc2JCSHwuvdaYHO/VDY8Ox6YOz70qS0z4YLVF1kMz8s/LZgY63M9CTGKjMUKlXw0p2clVJdyQWB09YsxG841cAYJzj7rI+G17bgMZ56ILK8ArioZYM8GR4is5CyYjUTaDbpfBFXJuokrAsN1NzMWBkTB/I4HzHF/CzZefNTLdd6tA/u2NchXVciajVKVNnrGDUQvK01gwoRryz3joRjtP+HtLA8O3A9T+FzO2L3kEbT6CI9VTEwZxA0kzbUBTBGhn1amtFNqlh0uo3mx674HesgqtS8OStHxC2ppDeFrFhbzFe9jhA6SoPSfJbIjnmPNA5nhlN9xB7jv39/Xf1wszvCimXzMuGL09IER5alNx1Mtyk/THS1iWzNShQoI5pkyWqMLAgTeoo3YCB+WAOJ5pUqcunRzwWPyyYiImBp3JmTvaI6g6jDnRlOaerVceza7HTjC4n4YAIqyJBCT+Atpc+2kthjw+q2vU4/8AIKVVTIIjw6Bqn66qgH8pw4qcSogsiyarBSVtpazE6wbeIBF4JhmHthWRQKtQhVY0qp0LZVPgVA2kT1Jv0EKAABggeMBPAOe2+Fx9Lyj2GJj1Nh7YmNIy+nZsc7/ib9ThFX4ISd56eYiPptOHeeeGc/8ANp9BJvbHlbKVEfmKlWUMullYbspgr6qRfqLHoEgDBIXDbc0F7UpoZWqtGqIBdjTtrUSq6xqgkD+GY7+mHGUr1VoBQWLrQc+GrTztUqIvKpI1DxFfvAnFaGW8RmQuqWsX1AbAeZQdME3JiFk9MYU8upVdSgmBMgbx7b41AaA5PHWP7JrXAETK94HlcxTzGTZ6XIWAMTKo1Rkbxf4TDE/h04Hy3C6+mozTTqB18NH0jxWGtmXSxiRAI1CDMfMMdXwXg+UCoXoo71ASAdAEG0BSbmBM73wLxrhOWhmp0whVtLKAInaCAeU22+3XAwW9Pey6DtfVtL7R/kygM3k2r16RaBS0DW6PrXxXLVWVWmTeqd58pufNha+Rq0Tl6iFKjKxZtFRN6dSV3YGGERIFu2GWTz1WioWmyjSxYSswxIvcxsoGBBk0jyg4I4094ylG/FHMADRjpxz+UB8UcJqvmB4KiomkICrJcqWpj5rkhV/MYL4vwmqMtlKSqW0u4cyqizSTc287W326QTppWnDg6CpDBhPKQRB/OMStmTUINTUy6tKcp0DVLclyCOk78smYJx0G659gAH7VzWtYQ51u6rxJKw4i9ZUSpTaEnxUUaXpqjHzzAlunTHlehUXiFRwivQqMKWo1kEUjoGrzTYL1HfHlUUUIDaVJMQf37e5x7lhTdZCAXIIIEgjoft+eB/rXRlvEeSrETHMrDPrmKeer5inQo1h4rPT8SotofUjhVrK02G9vTG3FkAqNpZBTEwdUgBSdjeYBifXe+MuIZ1KOnlXmMbbAbm3uPzwN4xNxe+k37b7xt2vhfU6w1A2REILqtn7R5nb1WFbhlM1A5DFu+rTJAgGOhuLTcA9cHZbJjUYhhI5idUgTaDP8XpH1xmHjci+3TtY3PWPzxP8AWGmpZmkAyQB0Nrbmbj+gBwo2uTgrFLV1XNtdz45G09IG3j5pkvCqMf7S/liYOXKVI8j/APQ/0xMFuPVMy5D5xZd7kczXHucC5bKaJ5mb3M+n2AAwZmvO/wCJv1OEnESGrqrOyqqawFi5Gokk9ICf375W6FN1V/ZgxKLz9KmQDUmAfX1Ow9JPsD2xbIZpKizTMqDHXsD1uN/thbxTOAVqJN1A8SI2k6QYHsT9DgnIZ+nq0IInmEiNcySyrA7EkxFj2xq3CaqaJzKRLjkcSuz4PxSkQvi6lelLArq0kRHMqAyQPSDvuTgbjefpkFaTMwdzVcksRqIAAXVcDrA/rjnuIVwKbKSOcad4tIb3vpi0b/TFhVFSmp1/KksDuQFB2Oxjv1N8bs+WHTuYS/bOcy1a6hE9O+LEYAWqSuoIpdgJswAiCIEtuZG48uDzgKxWpCmYBlWpKhZRUbSrcpMTvsCI67dLkXwf8ZZun/pVp1nZcwrg0VRncKigJzFjK6gW3YSUm1xhbgHLmjUq06agtNZfEp6GAjVTQaTAEspYch23vEHpOxCPpXtGCExznwvSrcPp5mkU/wBTpd2VVCTTUsjkUxbUsCSkBoNpOM6dNVEKAF6REXv095wsqcTqP4EoKwojTSSQgSVgEEg2kITaTG4OGlKLAsFgAdzPZR+5sLd8VXcAAiPY7UuDKed0l+LsszZclYlCGg9tpH/Lp7E45aln3pKp1DnEiCCRFuYEWi/3x9BUyTBkC897wYtBjr7HtgTPcFo1ZL011HdtK6j0NyJn13EDAWva4QVVWidOQysM8EeP3XJUeMhlIZyQCLGxa9wGHlsPTrghvEzFRNKGCZkGAFQiSWPrG0mPXBPDvhCjqYmTEgA3E6mWSOvlNvXHRZPIU6S6aaBRAFhvHc7k3O/fGu6DIQHNp0TgZ9mT9COB0CYBz3P548x4osMTFIElVzX+4/4m/U4U8SNLxKYqHcNyyAXHLYbEjvB2npOC6/EQKj67SzEdiAzCxkyRAnrJiMbEA7wf8j9say05WxdSdPikeUzlUIyldemTBYf7YHXuZ6b7bYcZadCk7kSf5uYgekn7DAGZ4axqEqF0MoB5iDbXIAC9dS3kRB74I4dlWpiCxIHcyZJmSfzxHRGEevqXVWBpK2r5RH8yg/5OLUsuqiAABjQnDHiHCVy9Ok9er4XjeWabsoJiBUqLIQmRaD6Timtc7ASrWudgJYtMDYRhtwbhNOqrszGQdKrMCdOsE2O9x/Kd8JsvmkqSUYOoYhWEwwBjVDAET26Y9DVFYFWkLUWoFNuZJAvuBDEHaZvOIBBgo1FzadT5gTniOQpINKspcDUSXiSpIIA1EfMOUAkdyYOOfzvCqVUEOsg7iYnr0/bBLMzOWICyWaBcnWxfnb5tOrSLWEDFsW53RSvUa50sxCxy+URAAqgACB7C0ScPeC0VYf8AqCq2uutQSXp6bFegAINjIBM2nCDO1tKG8evtf9o+uMa1UHLs4YyF1gg3BtYGbED16HEYLnAdf7RdPcz5hODj39JXUccoKoiqULhj4S05GmkZI1zMAEqQBAJBixOOUznGNBhULHYbxI7wNsa8JE0UaZLCSfWSL+tp+uNquTRtxfuLYj2hryCs16tzwDsOP5+6UZTiOgLAkGZJkcwN/YksTB797Ftlc4Hm0Eb4X06dIVIi7NFmkWAgkjaQY/lvtilPNOmm0peI6xqvJueW4new6RiowtVh2puAjZdCmwxMAU+KLA9v864mJBS1hSfNV18WqNoqMTuyEK7OAylrc2nYgQNjBnLK8VIKlVhYEhTvck2M6dzYdjj3irr4zmNqjG5OloY2MEGNxZl36bYzU6iYDBjdhaNIAZvPfRZt5sLzJOCXThdCpReGzbj7pzluKhjGki0iSNtv127yvfFxXYkDrYRaYa9psdx9vXCPKDmULAGkAhdysIQzECQWI1e+0YNrZltDHfduwFjFtwRc2PfaBgFRhnC1pqNO2SEzpZkMpnteP6dDgqt8cNVypoZimGVlKwygsQvNAIcH5JG52vIsnyBPiGWN2j35Jg29Pthg+TpsQSikgyDGxgiR6wSPrglNxZul6pFB5DRgoTgXDadGlFMkqxL33vFjYSQALm+Ol4BVy81VrNpd0im5QOFN9R0srAny7qeu04UogAgWGB83kFqXNjpKyIkA9pB7A/QdsRr+9cUq14vucvKNeua1UVVp6VCqj0xpDxMsV6MSSTNxYGwU4bZXhlSoJUCJAvIsZE7bSCLdsLcrlQgIBJkzfudz6T6WxtLCdJgspWYuAQQYIIidR79O2LLg5xJWw+m55LhhWZCCQwggkEdiDHT1GB85lfEETA2I6EY3k3JMkkknuSZO3vgPO8SWnbdu3b3n++B84QhJd3FTWKAGpiZ2HTvv0ufvjE8ahzKkJcC1ywgR23kTgLNcQDmHSYEQCeUm+uOpEGxMGOl8ShlCULpqqKPOBKlASQNR2IME7GNIkYJHJRuyccuVXzwd35QeUEGwkpeDe9hpI3Ig3IxegyqDFRm0EVNIiy8gbULX3UbxEkQZxkmhSgYeLA5gpKQbwrNBk3Hl6C17kPRBLKxH1ML6WIIESOm+xxDCfp0y4TCO0qbmiwPUAPY9hbEwXluM5hUVVrMFCgCGgQBAgRYYmKud09+in6Ydf4XnGcoi1ahURLtNzfn6jAtTJJqiLBjFzb2viYmKgXJ97j2W/AWngif+w3OywBHa1sHjKrpex2I3O2k+u/rviYmCcoA2PiUur5ZS95uVO53t62x1hy6i0bW3OPMTGISOt3CgojtieAvbExMVCQheeCO2PTRHbExMSFUKeAvbCPOZdWrMCLSOp/hXExMaATWmAuPgUtoZdSYIkDVE72Fr79MTKZVXZtQmxG52BxMTBAE6/wD698lanKqSoIkFZNz0H2+mKU8spDSLiIMmb73mcTEwEgSunTPdCutBYHKPyxMTExqAqkr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49263"/>
            <a:ext cx="12382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hISERQUExIWFRUVGB0WGRgYGRweHhgWGBwcFx4ZGBoaHCYiGRkjHxcYHy8hIygpLSwsGSE9NTAqNyYsLDUBCQoKDgwOGg8PGjQkHiQwKjI1LjIsLy0sNCwtLCwvNSo1LS00LCosKSwqNCksLyw0LDQ0LCw0LC0sLyw0LCwsLP/AABEIAGMAggMBIgACEQEDEQH/xAAbAAACAwEBAQAAAAAAAAAAAAAEBQACAwYBB//EADgQAAIBAgQEBAQEBQQDAAAAAAECEQMhAAQSMQUiQVETMmFxBkKBoXKRscFSgtHh8BQzYpIjQ/H/xAAZAQACAwEAAAAAAAAAAAAAAAADBAABAgX/xAAvEQABAwMDAQYFBQEAAAAAAAABAAIRAxIhBDFBURMicYGR8AUjYaHRFDKxweFC/9oADAMBAAIRAxEAPwDbP5nS73vqaBe/N/fCyrm2b5oHYXBF9zHp9vfC34zzppZoMJliwi8WYkwR+K49sC5bjilVLDUwsCIm/wBbHvGOU8O3C5FWlUJgc/UDjr/Se08zpEhiAd7fsRM9P/mCstnNQAMgkTe09/r6WPphHT4pLKRygzq1WA32PU7W++K5fiJfM01EFQzGQYsAw73uwEX+5wNgdMIVClUAj8+gxGN/DZdFXZtNgSe2qJ+vT+2KJVYKgO9ge0mRb3I+8Y2xlUy6sQSJI29MGDuCmmuEQVetW0gmdhP0FzuR0BxYOcUqUVazAEeuMcvmFMgEQoHsOkbdCPXcX6YsCRhQNubhe5rh6VLkc38Q3/vhcPhyu7RSmod7HSQO+omB0Fyd9+mGgqHUV6g7W8p2YEG+9x6YJy/GWy+sqpMqI7agwMHty6xPdhY4luYKd01Z9F4DjhI6vw1XRHdyFUAxBEuBudBIMAT0+nXC2dI29JMkj1G0Rb9+uO34pxxqjstN1KCQpCggKUpkMZsTOsAQCsdZxx2c4XUp3VdQHzAwRvdo337dNzjUAbJurWbVdaXKqVVqNLShNgVI0TYDUGMAbliT0NrEYB43wuErVC/NTamqhGBQKxbqN5kMDbfbFxSEEMxJEQALQIu1wSLAyAdsaZgzlM1+Cm1tjFekPcHmm98bY7vQtN07m98YEpX8OcdXLvqZA82OoBhG+xFoI6XPpFy/if4kGZBYHSXZCVv8iMsz7nb1wFwXwxSrs9NagUKYO8SQdLDmUwZsRMXtgnOfDKkkUX5wuo0ahGqIJOlhAaINiFuIGo4L2Yuv5RC4TBS2nUMC52749xKPlHsMe42rlfQeP8JTMFkeQBUYiImZI3IPfHK8a+F60moKgeBPk0gBd5hjBi/rfbHcZrzv+Jv1OAM/mVVHBIkqVC9SzAgCPUnCQcQVxadVw7m4PHvxXIcH+GM9WBCgKqfxERLReCfv69cdjwv4RNIltCmoQBq1ILARA1OY+np2xtwnMhKNYTcaJHoTv9sN+CV6Lss1HNQEMUAUKF8RVuxM/MDt1+uBPqvLg1o3HWF2Bo2vpuc8kAGNpMDbPAStkIJB3Bg+4sceYJyWZpVXC+GBqDGdTzZS0iWj5eoOIcxPiFKCFafmP/kOkTALE1LTH64hc2JCSHwuvdaYHO/VDY8Ox6YOz70qS0z4YLVF1kMz8s/LZgY63M9CTGKjMUKlXw0p2clVJdyQWB09YsxG841cAYJzj7rI+G17bgMZ56ILK8ArioZYM8GR4is5CyYjUTaDbpfBFXJuokrAsN1NzMWBkTB/I4HzHF/CzZefNTLdd6tA/u2NchXVciajVKVNnrGDUQvK01gwoRryz3joRjtP+HtLA8O3A9T+FzO2L3kEbT6CI9VTEwZxA0kzbUBTBGhn1amtFNqlh0uo3mx674HesgqtS8OStHxC2ppDeFrFhbzFe9jhA6SoPSfJbIjnmPNA5nhlN9xB7jv39/Xf1wszvCimXzMuGL09IER5alNx1Mtyk/THS1iWzNShQoI5pkyWqMLAgTeoo3YCB+WAOJ5pUqcunRzwWPyyYiImBp3JmTvaI6g6jDnRlOaerVceza7HTjC4n4YAIqyJBCT+Atpc+2kthjw+q2vU4/8AIKVVTIIjw6Bqn66qgH8pw4qcSogsiyarBSVtpazE6wbeIBF4JhmHthWRQKtQhVY0qp0LZVPgVA2kT1Jv0EKAABggeMBPAOe2+Fx9Lyj2GJj1Nh7YmNIy+nZsc7/ib9ThFX4ISd56eYiPptOHeeeGc/8ANp9BJvbHlbKVEfmKlWUMullYbspgr6qRfqLHoEgDBIXDbc0F7UpoZWqtGqIBdjTtrUSq6xqgkD+GY7+mHGUr1VoBQWLrQc+GrTztUqIvKpI1DxFfvAnFaGW8RmQuqWsX1AbAeZQdME3JiFk9MYU8upVdSgmBMgbx7b41AaA5PHWP7JrXAETK94HlcxTzGTZ6XIWAMTKo1Rkbxf4TDE/h04Hy3C6+mozTTqB18NH0jxWGtmXSxiRAI1CDMfMMdXwXg+UCoXoo71ASAdAEG0BSbmBM73wLxrhOWhmp0whVtLKAInaCAeU22+3XAwW9Pey6DtfVtL7R/kygM3k2r16RaBS0DW6PrXxXLVWVWmTeqd58pufNha+Rq0Tl6iFKjKxZtFRN6dSV3YGGERIFu2GWTz1WioWmyjSxYSswxIvcxsoGBBk0jyg4I4094ylG/FHMADRjpxz+UB8UcJqvmB4KiomkICrJcqWpj5rkhV/MYL4vwmqMtlKSqW0u4cyqizSTc287W326QTppWnDg6CpDBhPKQRB/OMStmTUINTUy6tKcp0DVLclyCOk78smYJx0G659gAH7VzWtYQ51u6rxJKw4i9ZUSpTaEnxUUaXpqjHzzAlunTHlehUXiFRwivQqMKWo1kEUjoGrzTYL1HfHlUUUIDaVJMQf37e5x7lhTdZCAXIIIEgjoft+eB/rXRlvEeSrETHMrDPrmKeer5inQo1h4rPT8SotofUjhVrK02G9vTG3FkAqNpZBTEwdUgBSdjeYBifXe+MuIZ1KOnlXmMbbAbm3uPzwN4xNxe+k37b7xt2vhfU6w1A2REILqtn7R5nb1WFbhlM1A5DFu+rTJAgGOhuLTcA9cHZbJjUYhhI5idUgTaDP8XpH1xmHjci+3TtY3PWPzxP8AWGmpZmkAyQB0Nrbmbj+gBwo2uTgrFLV1XNtdz45G09IG3j5pkvCqMf7S/liYOXKVI8j/APQ/0xMFuPVMy5D5xZd7kczXHucC5bKaJ5mb3M+n2AAwZmvO/wCJv1OEnESGrqrOyqqawFi5Gokk9ICf375W6FN1V/ZgxKLz9KmQDUmAfX1Ow9JPsD2xbIZpKizTMqDHXsD1uN/thbxTOAVqJN1A8SI2k6QYHsT9DgnIZ+nq0IInmEiNcySyrA7EkxFj2xq3CaqaJzKRLjkcSuz4PxSkQvi6lelLArq0kRHMqAyQPSDvuTgbjefpkFaTMwdzVcksRqIAAXVcDrA/rjnuIVwKbKSOcad4tIb3vpi0b/TFhVFSmp1/KksDuQFB2Oxjv1N8bs+WHTuYS/bOcy1a6hE9O+LEYAWqSuoIpdgJswAiCIEtuZG48uDzgKxWpCmYBlWpKhZRUbSrcpMTvsCI67dLkXwf8ZZun/pVp1nZcwrg0VRncKigJzFjK6gW3YSUm1xhbgHLmjUq06agtNZfEp6GAjVTQaTAEspYch23vEHpOxCPpXtGCExznwvSrcPp5mkU/wBTpd2VVCTTUsjkUxbUsCSkBoNpOM6dNVEKAF6REXv095wsqcTqP4EoKwojTSSQgSVgEEg2kITaTG4OGlKLAsFgAdzPZR+5sLd8VXcAAiPY7UuDKed0l+LsszZclYlCGg9tpH/Lp7E45aln3pKp1DnEiCCRFuYEWi/3x9BUyTBkC897wYtBjr7HtgTPcFo1ZL011HdtK6j0NyJn13EDAWva4QVVWidOQysM8EeP3XJUeMhlIZyQCLGxa9wGHlsPTrghvEzFRNKGCZkGAFQiSWPrG0mPXBPDvhCjqYmTEgA3E6mWSOvlNvXHRZPIU6S6aaBRAFhvHc7k3O/fGu6DIQHNp0TgZ9mT9COB0CYBz3P548x4osMTFIElVzX+4/4m/U4U8SNLxKYqHcNyyAXHLYbEjvB2npOC6/EQKj67SzEdiAzCxkyRAnrJiMbEA7wf8j9say05WxdSdPikeUzlUIyldemTBYf7YHXuZ6b7bYcZadCk7kSf5uYgekn7DAGZ4axqEqF0MoB5iDbXIAC9dS3kRB74I4dlWpiCxIHcyZJmSfzxHRGEevqXVWBpK2r5RH8yg/5OLUsuqiAABjQnDHiHCVy9Ok9er4XjeWabsoJiBUqLIQmRaD6Timtc7ASrWudgJYtMDYRhtwbhNOqrszGQdKrMCdOsE2O9x/Kd8JsvmkqSUYOoYhWEwwBjVDAET26Y9DVFYFWkLUWoFNuZJAvuBDEHaZvOIBBgo1FzadT5gTniOQpINKspcDUSXiSpIIA1EfMOUAkdyYOOfzvCqVUEOsg7iYnr0/bBLMzOWICyWaBcnWxfnb5tOrSLWEDFsW53RSvUa50sxCxy+URAAqgACB7C0ScPeC0VYf8AqCq2uutQSXp6bFegAINjIBM2nCDO1tKG8evtf9o+uMa1UHLs4YyF1gg3BtYGbED16HEYLnAdf7RdPcz5hODj39JXUccoKoiqULhj4S05GmkZI1zMAEqQBAJBixOOUznGNBhULHYbxI7wNsa8JE0UaZLCSfWSL+tp+uNquTRtxfuLYj2hryCs16tzwDsOP5+6UZTiOgLAkGZJkcwN/YksTB797Ftlc4Hm0Eb4X06dIVIi7NFmkWAgkjaQY/lvtilPNOmm0peI6xqvJueW4new6RiowtVh2puAjZdCmwxMAU+KLA9v864mJBS1hSfNV18WqNoqMTuyEK7OAylrc2nYgQNjBnLK8VIKlVhYEhTvck2M6dzYdjj3irr4zmNqjG5OloY2MEGNxZl36bYzU6iYDBjdhaNIAZvPfRZt5sLzJOCXThdCpReGzbj7pzluKhjGki0iSNtv127yvfFxXYkDrYRaYa9psdx9vXCPKDmULAGkAhdysIQzECQWI1e+0YNrZltDHfduwFjFtwRc2PfaBgFRhnC1pqNO2SEzpZkMpnteP6dDgqt8cNVypoZimGVlKwygsQvNAIcH5JG52vIsnyBPiGWN2j35Jg29Pthg+TpsQSikgyDGxgiR6wSPrglNxZul6pFB5DRgoTgXDadGlFMkqxL33vFjYSQALm+Ol4BVy81VrNpd0im5QOFN9R0srAny7qeu04UogAgWGB83kFqXNjpKyIkA9pB7A/QdsRr+9cUq14vucvKNeua1UVVp6VCqj0xpDxMsV6MSSTNxYGwU4bZXhlSoJUCJAvIsZE7bSCLdsLcrlQgIBJkzfudz6T6WxtLCdJgspWYuAQQYIIidR79O2LLg5xJWw+m55LhhWZCCQwggkEdiDHT1GB85lfEETA2I6EY3k3JMkkknuSZO3vgPO8SWnbdu3b3n++B84QhJd3FTWKAGpiZ2HTvv0ufvjE8ahzKkJcC1ywgR23kTgLNcQDmHSYEQCeUm+uOpEGxMGOl8ShlCULpqqKPOBKlASQNR2IME7GNIkYJHJRuyccuVXzwd35QeUEGwkpeDe9hpI3Ig3IxegyqDFRm0EVNIiy8gbULX3UbxEkQZxkmhSgYeLA5gpKQbwrNBk3Hl6C17kPRBLKxH1ML6WIIESOm+xxDCfp0y4TCO0qbmiwPUAPY9hbEwXluM5hUVVrMFCgCGgQBAgRYYmKud09+in6Ydf4XnGcoi1ahURLtNzfn6jAtTJJqiLBjFzb2viYmKgXJ97j2W/AWngif+w3OywBHa1sHjKrpex2I3O2k+u/rviYmCcoA2PiUur5ZS95uVO53t62x1hy6i0bW3OPMTGISOt3CgojtieAvbExMVCQheeCO2PTRHbExMSFUKeAvbCPOZdWrMCLSOp/hXExMaATWmAuPgUtoZdSYIkDVE72Fr79MTKZVXZtQmxG52BxMTBAE6/wD698lanKqSoIkFZNz0H2+mKU8spDSLiIMmb73mcTEwEgSunTPdCutBYHKPyxMTExqAqkr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296863"/>
            <a:ext cx="12382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www.gamepron.com/imagery/2010/01/FarmVill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6" y="914400"/>
            <a:ext cx="4667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indexflashgamesdownloadsnguide.com/wp-content/uploads/2009/08/mafia-w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08" y="2696024"/>
            <a:ext cx="3372866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opfacebookgames.com/wp-content/uploads/2009/10/090103_PetSocie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76335"/>
            <a:ext cx="4000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2.bp.blogspot.com/_IHmxM2KcuSI/SznfBNru1iI/AAAAAAAAEWw/x36bo8vv3uA/Zynga+Texas+Hold%27em+Poke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26" y="1600200"/>
            <a:ext cx="4667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sorority_life_bl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448373"/>
            <a:ext cx="48196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562600"/>
            <a:ext cx="453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top </a:t>
            </a:r>
            <a:r>
              <a:rPr lang="en-US" dirty="0" err="1" smtClean="0"/>
              <a:t>FaceBook</a:t>
            </a:r>
            <a:r>
              <a:rPr lang="en-US" dirty="0" smtClean="0"/>
              <a:t> applications are all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gaming is big business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0716" y="1373270"/>
            <a:ext cx="4800600" cy="1239217"/>
            <a:chOff x="560716" y="1373270"/>
            <a:chExt cx="4800600" cy="1239217"/>
          </a:xfrm>
        </p:grpSpPr>
        <p:sp>
          <p:nvSpPr>
            <p:cNvPr id="4" name="Rectangle 3"/>
            <p:cNvSpPr/>
            <p:nvPr/>
          </p:nvSpPr>
          <p:spPr>
            <a:xfrm>
              <a:off x="560716" y="1966156"/>
              <a:ext cx="480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“Disney </a:t>
              </a:r>
              <a:r>
                <a:rPr lang="en-US" dirty="0"/>
                <a:t>Buys </a:t>
              </a:r>
              <a:r>
                <a:rPr lang="en-US" dirty="0" err="1"/>
                <a:t>Playdom</a:t>
              </a:r>
              <a:r>
                <a:rPr lang="en-US" dirty="0"/>
                <a:t> in $763 Million Deal, Becoming Hollywood Leader in Social </a:t>
              </a:r>
              <a:r>
                <a:rPr lang="en-US" dirty="0" smtClean="0"/>
                <a:t>Games”</a:t>
              </a:r>
              <a:endParaRPr lang="en-US" dirty="0">
                <a:effectLst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15" y="1373270"/>
              <a:ext cx="3705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835879" y="3048000"/>
            <a:ext cx="4800600" cy="1141631"/>
            <a:chOff x="3835879" y="3048000"/>
            <a:chExt cx="4800600" cy="1141631"/>
          </a:xfrm>
        </p:grpSpPr>
        <p:sp>
          <p:nvSpPr>
            <p:cNvPr id="10" name="Rectangle 9"/>
            <p:cNvSpPr/>
            <p:nvPr/>
          </p:nvSpPr>
          <p:spPr>
            <a:xfrm>
              <a:off x="3835879" y="3543300"/>
              <a:ext cx="480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“Not </a:t>
              </a:r>
              <a:r>
                <a:rPr lang="en-US" dirty="0"/>
                <a:t>Playing Around. EA Buys </a:t>
              </a:r>
              <a:r>
                <a:rPr lang="en-US" dirty="0" err="1"/>
                <a:t>Playfish</a:t>
              </a:r>
              <a:r>
                <a:rPr lang="en-US" dirty="0"/>
                <a:t> For $300 Million, Plus a $100 Million </a:t>
              </a:r>
              <a:r>
                <a:rPr lang="en-US" dirty="0" err="1"/>
                <a:t>Earnout</a:t>
              </a:r>
              <a:r>
                <a:rPr lang="en-US" dirty="0" smtClean="0"/>
                <a:t>.”</a:t>
              </a:r>
              <a:endParaRPr lang="en-US" dirty="0">
                <a:effectLst/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54" y="3048000"/>
              <a:ext cx="23812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75016" y="4674867"/>
            <a:ext cx="4811384" cy="1201463"/>
            <a:chOff x="675016" y="4674867"/>
            <a:chExt cx="4572000" cy="1201463"/>
          </a:xfrm>
        </p:grpSpPr>
        <p:sp>
          <p:nvSpPr>
            <p:cNvPr id="9" name="Rectangle 8"/>
            <p:cNvSpPr/>
            <p:nvPr/>
          </p:nvSpPr>
          <p:spPr>
            <a:xfrm>
              <a:off x="675016" y="4953000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Zynga</a:t>
              </a:r>
              <a:r>
                <a:rPr lang="en-US" dirty="0" smtClean="0"/>
                <a:t> </a:t>
              </a:r>
              <a:r>
                <a:rPr lang="en-US" dirty="0"/>
                <a:t>Issues Shares </a:t>
              </a:r>
              <a:r>
                <a:rPr lang="en-US" dirty="0" smtClean="0"/>
                <a:t>at a $</a:t>
              </a:r>
              <a:r>
                <a:rPr lang="en-US" dirty="0"/>
                <a:t>4 Billion </a:t>
              </a:r>
              <a:r>
                <a:rPr lang="en-US" dirty="0" smtClean="0"/>
                <a:t>Valuation”</a:t>
              </a:r>
              <a:r>
                <a:rPr lang="en-US" dirty="0"/>
                <a:t/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566" y="4674867"/>
              <a:ext cx="1866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4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g">
      <a:majorFont>
        <a:latin typeface="Calibri"/>
        <a:ea typeface=""/>
        <a:cs typeface=""/>
      </a:majorFont>
      <a:minorFont>
        <a:latin typeface="Franklin Gothic Book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7895</TotalTime>
  <Words>2233</Words>
  <Application>Microsoft Office PowerPoint</Application>
  <PresentationFormat>On-screen Show (4:3)</PresentationFormat>
  <Paragraphs>771</Paragraphs>
  <Slides>71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Nick Berry</vt:lpstr>
      <vt:lpstr>Biography – Nick Berry</vt:lpstr>
      <vt:lpstr>PowerPoint Presentation</vt:lpstr>
      <vt:lpstr>PowerPoint Presentation</vt:lpstr>
      <vt:lpstr>Just how big is FaceBook?</vt:lpstr>
      <vt:lpstr>If facebook were a country …</vt:lpstr>
      <vt:lpstr>What is the most popular Windows application of all time?</vt:lpstr>
      <vt:lpstr>People love to play games</vt:lpstr>
      <vt:lpstr>FaceBook gaming is big business</vt:lpstr>
      <vt:lpstr>Top FaceBook Game</vt:lpstr>
      <vt:lpstr>Farmville - MAU</vt:lpstr>
      <vt:lpstr>Effect of FaceBook on traditional Casual Gaming web sites</vt:lpstr>
      <vt:lpstr>Where in the World?</vt:lpstr>
      <vt:lpstr>Top 25 countries on facebook</vt:lpstr>
      <vt:lpstr>Gender breakdown of FaceBook users Worldwide</vt:lpstr>
      <vt:lpstr>PowerPoint Presentation</vt:lpstr>
      <vt:lpstr>PowerPoint Presentation</vt:lpstr>
      <vt:lpstr>FaceBook Demographics</vt:lpstr>
      <vt:lpstr>FaceBook Demographics</vt:lpstr>
      <vt:lpstr>PowerPoint Presentation</vt:lpstr>
      <vt:lpstr>Similar Countries … Similar Profiles</vt:lpstr>
      <vt:lpstr>Similar Countries … Similar Profiles</vt:lpstr>
      <vt:lpstr>Different Countries … Different Profiles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Jay Leno vs. Conan</vt:lpstr>
      <vt:lpstr>Quiz Time – Guess the movie</vt:lpstr>
      <vt:lpstr>Comparing Demographic “Genes”</vt:lpstr>
      <vt:lpstr>Comparing Demographic “Genes”</vt:lpstr>
      <vt:lpstr>PowerPoint Presentation</vt:lpstr>
      <vt:lpstr>Cross correlation between brands</vt:lpstr>
      <vt:lpstr>PowerPoint Presentation</vt:lpstr>
      <vt:lpstr>Bejeweled Blitz Affinity</vt:lpstr>
      <vt:lpstr>What are fans of glee on facebook interested in?</vt:lpstr>
      <vt:lpstr>PowerPoint Presentation</vt:lpstr>
      <vt:lpstr>Affinity for Games</vt:lpstr>
      <vt:lpstr>TV Shows</vt:lpstr>
      <vt:lpstr>Music</vt:lpstr>
      <vt:lpstr>Drinks, Fast Food and Footwear</vt:lpstr>
      <vt:lpstr>Hobbies, Animals and Misc.</vt:lpstr>
      <vt:lpstr>PowerPoint Presentation</vt:lpstr>
      <vt:lpstr>Time Lapse</vt:lpstr>
      <vt:lpstr>TV</vt:lpstr>
      <vt:lpstr>Hobbies</vt:lpstr>
      <vt:lpstr>Music</vt:lpstr>
      <vt:lpstr>PowerPoint Presentation</vt:lpstr>
      <vt:lpstr>PowerPoint Presentation</vt:lpstr>
      <vt:lpstr>Status differences by Gender (USA)</vt:lpstr>
      <vt:lpstr>Status differences by Gender (USA/Mexico)</vt:lpstr>
      <vt:lpstr>All the single ladies (USA) …</vt:lpstr>
      <vt:lpstr>Market Opportunity</vt:lpstr>
      <vt:lpstr>What are you looking for?</vt:lpstr>
      <vt:lpstr>PowerPoint Presentation</vt:lpstr>
      <vt:lpstr>PowerPoint Presentation</vt:lpstr>
      <vt:lpstr>Propensity to pay?</vt:lpstr>
      <vt:lpstr>Are you targeting your game to the paying audience?</vt:lpstr>
      <vt:lpstr>Pitching to potential Advertisers</vt:lpstr>
      <vt:lpstr>Micro-transaction types</vt:lpstr>
      <vt:lpstr>The economic beauty of micro-transactions</vt:lpstr>
      <vt:lpstr>The End</vt:lpstr>
      <vt:lpstr>Appendix</vt:lpstr>
      <vt:lpstr>Big brands are starting to get it</vt:lpstr>
      <vt:lpstr>Honeymoon period for brand owners with fans!</vt:lpstr>
      <vt:lpstr>MIT research</vt:lpstr>
      <vt:lpstr>Other Social Networks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Berry</dc:creator>
  <cp:lastModifiedBy>Nick</cp:lastModifiedBy>
  <cp:revision>185</cp:revision>
  <cp:lastPrinted>2011-01-18T17:37:05Z</cp:lastPrinted>
  <dcterms:created xsi:type="dcterms:W3CDTF">2010-07-16T20:43:53Z</dcterms:created>
  <dcterms:modified xsi:type="dcterms:W3CDTF">2011-01-20T07:19:12Z</dcterms:modified>
</cp:coreProperties>
</file>