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1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70" r:id="rId2"/>
    <p:sldId id="368" r:id="rId3"/>
    <p:sldId id="292" r:id="rId4"/>
    <p:sldId id="323" r:id="rId5"/>
    <p:sldId id="326" r:id="rId6"/>
    <p:sldId id="295" r:id="rId7"/>
    <p:sldId id="412" r:id="rId8"/>
    <p:sldId id="349" r:id="rId9"/>
    <p:sldId id="338" r:id="rId10"/>
    <p:sldId id="355" r:id="rId11"/>
    <p:sldId id="363" r:id="rId12"/>
    <p:sldId id="414" r:id="rId13"/>
    <p:sldId id="351" r:id="rId14"/>
    <p:sldId id="314" r:id="rId15"/>
    <p:sldId id="315" r:id="rId16"/>
    <p:sldId id="367" r:id="rId17"/>
    <p:sldId id="370" r:id="rId18"/>
    <p:sldId id="393" r:id="rId19"/>
    <p:sldId id="350" r:id="rId20"/>
    <p:sldId id="324" r:id="rId21"/>
    <p:sldId id="352" r:id="rId22"/>
    <p:sldId id="331" r:id="rId23"/>
    <p:sldId id="327" r:id="rId24"/>
    <p:sldId id="354" r:id="rId25"/>
    <p:sldId id="322" r:id="rId26"/>
    <p:sldId id="309" r:id="rId27"/>
    <p:sldId id="300" r:id="rId28"/>
    <p:sldId id="356" r:id="rId29"/>
    <p:sldId id="364" r:id="rId30"/>
    <p:sldId id="361" r:id="rId31"/>
    <p:sldId id="371" r:id="rId32"/>
    <p:sldId id="344" r:id="rId33"/>
    <p:sldId id="293" r:id="rId34"/>
    <p:sldId id="297" r:id="rId35"/>
    <p:sldId id="294" r:id="rId36"/>
    <p:sldId id="301" r:id="rId37"/>
    <p:sldId id="302" r:id="rId38"/>
    <p:sldId id="348" r:id="rId39"/>
    <p:sldId id="303" r:id="rId40"/>
    <p:sldId id="347" r:id="rId41"/>
    <p:sldId id="366" r:id="rId42"/>
    <p:sldId id="373" r:id="rId43"/>
    <p:sldId id="372" r:id="rId44"/>
    <p:sldId id="395" r:id="rId45"/>
    <p:sldId id="304" r:id="rId46"/>
    <p:sldId id="345" r:id="rId47"/>
    <p:sldId id="306" r:id="rId48"/>
    <p:sldId id="357" r:id="rId49"/>
    <p:sldId id="365" r:id="rId50"/>
    <p:sldId id="341" r:id="rId51"/>
    <p:sldId id="339" r:id="rId52"/>
    <p:sldId id="346" r:id="rId53"/>
    <p:sldId id="342" r:id="rId54"/>
    <p:sldId id="307" r:id="rId55"/>
    <p:sldId id="336" r:id="rId56"/>
    <p:sldId id="353" r:id="rId57"/>
    <p:sldId id="337" r:id="rId58"/>
    <p:sldId id="332" r:id="rId59"/>
    <p:sldId id="296" r:id="rId60"/>
    <p:sldId id="299" r:id="rId61"/>
    <p:sldId id="308" r:id="rId62"/>
    <p:sldId id="362" r:id="rId63"/>
    <p:sldId id="313" r:id="rId64"/>
    <p:sldId id="388" r:id="rId65"/>
    <p:sldId id="389" r:id="rId66"/>
    <p:sldId id="390" r:id="rId67"/>
    <p:sldId id="398" r:id="rId68"/>
    <p:sldId id="394" r:id="rId69"/>
    <p:sldId id="358" r:id="rId70"/>
    <p:sldId id="359" r:id="rId71"/>
    <p:sldId id="399" r:id="rId72"/>
    <p:sldId id="402" r:id="rId73"/>
    <p:sldId id="400" r:id="rId74"/>
    <p:sldId id="401" r:id="rId75"/>
    <p:sldId id="408" r:id="rId76"/>
    <p:sldId id="409" r:id="rId77"/>
    <p:sldId id="407" r:id="rId78"/>
    <p:sldId id="405" r:id="rId79"/>
    <p:sldId id="411" r:id="rId80"/>
    <p:sldId id="321" r:id="rId81"/>
    <p:sldId id="413" r:id="rId82"/>
    <p:sldId id="291" r:id="rId83"/>
    <p:sldId id="391" r:id="rId84"/>
    <p:sldId id="374" r:id="rId85"/>
    <p:sldId id="375" r:id="rId86"/>
    <p:sldId id="376" r:id="rId87"/>
    <p:sldId id="377" r:id="rId88"/>
    <p:sldId id="396" r:id="rId89"/>
    <p:sldId id="397" r:id="rId90"/>
    <p:sldId id="378" r:id="rId91"/>
    <p:sldId id="379" r:id="rId92"/>
    <p:sldId id="380" r:id="rId93"/>
    <p:sldId id="382" r:id="rId94"/>
    <p:sldId id="383" r:id="rId95"/>
    <p:sldId id="384" r:id="rId96"/>
    <p:sldId id="385" r:id="rId97"/>
    <p:sldId id="381" r:id="rId98"/>
    <p:sldId id="386" r:id="rId99"/>
    <p:sldId id="387" r:id="rId100"/>
  </p:sldIdLst>
  <p:sldSz cx="14630400" cy="8229600"/>
  <p:notesSz cx="6858000" cy="9144000"/>
  <p:defaultTextStyle>
    <a:defPPr>
      <a:defRPr lang="en-US"/>
    </a:defPPr>
    <a:lvl1pPr marL="0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1373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8274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24125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6549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06874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4824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48961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30997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">
          <p15:clr>
            <a:srgbClr val="A4A3A4"/>
          </p15:clr>
        </p15:guide>
        <p15:guide id="2" orient="horz" pos="4837">
          <p15:clr>
            <a:srgbClr val="A4A3A4"/>
          </p15:clr>
        </p15:guide>
        <p15:guide id="3" orient="horz" pos="1048">
          <p15:clr>
            <a:srgbClr val="A4A3A4"/>
          </p15:clr>
        </p15:guide>
        <p15:guide id="4" orient="horz" pos="1412">
          <p15:clr>
            <a:srgbClr val="A4A3A4"/>
          </p15:clr>
        </p15:guide>
        <p15:guide id="5" pos="8664">
          <p15:clr>
            <a:srgbClr val="A4A3A4"/>
          </p15:clr>
        </p15:guide>
        <p15:guide id="6" pos="320">
          <p15:clr>
            <a:srgbClr val="A4A3A4"/>
          </p15:clr>
        </p15:guide>
        <p15:guide id="7" pos="8890">
          <p15:clr>
            <a:srgbClr val="A4A3A4"/>
          </p15:clr>
        </p15:guide>
        <p15:guide id="8" pos="5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Rabideau" initials="AR" lastIdx="18" clrIdx="0"/>
  <p:cmAuthor id="1" name="aaron r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E70"/>
    <a:srgbClr val="FF1711"/>
    <a:srgbClr val="FA650C"/>
    <a:srgbClr val="FFFF6D"/>
    <a:srgbClr val="700000"/>
    <a:srgbClr val="38EA00"/>
    <a:srgbClr val="BEC8E1"/>
    <a:srgbClr val="C7D6ED"/>
    <a:srgbClr val="D8DFEB"/>
    <a:srgbClr val="FF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2" autoAdjust="0"/>
    <p:restoredTop sz="91189" autoAdjust="0"/>
  </p:normalViewPr>
  <p:slideViewPr>
    <p:cSldViewPr showGuides="1">
      <p:cViewPr varScale="1">
        <p:scale>
          <a:sx n="76" d="100"/>
          <a:sy n="76" d="100"/>
        </p:scale>
        <p:origin x="522" y="90"/>
      </p:cViewPr>
      <p:guideLst>
        <p:guide orient="horz" pos="376"/>
        <p:guide orient="horz" pos="4837"/>
        <p:guide orient="horz" pos="1048"/>
        <p:guide orient="horz" pos="1412"/>
        <p:guide pos="8664"/>
        <p:guide pos="320"/>
        <p:guide pos="8890"/>
        <p:guide pos="5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7"/>
          <c:dPt>
            <c:idx val="0"/>
            <c:bubble3D val="0"/>
            <c:explosion val="1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Sheet1!$D$2:$D$3</c:f>
              <c:numCache>
                <c:formatCode>General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Sheet1!$A$1:$A$12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Sheet1!$B$1:$B$12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12</c:v>
                </c:pt>
                <c:pt idx="4">
                  <c:v>58</c:v>
                </c:pt>
                <c:pt idx="5">
                  <c:v>145</c:v>
                </c:pt>
                <c:pt idx="6">
                  <c:v>360</c:v>
                </c:pt>
                <c:pt idx="7">
                  <c:v>608</c:v>
                </c:pt>
                <c:pt idx="8">
                  <c:v>845</c:v>
                </c:pt>
                <c:pt idx="9">
                  <c:v>1056</c:v>
                </c:pt>
                <c:pt idx="10">
                  <c:v>1230</c:v>
                </c:pt>
                <c:pt idx="11">
                  <c:v>1390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647932576"/>
        <c:axId val="647932032"/>
      </c:barChart>
      <c:catAx>
        <c:axId val="64793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932032"/>
        <c:crosses val="autoZero"/>
        <c:auto val="1"/>
        <c:lblAlgn val="ctr"/>
        <c:lblOffset val="100"/>
        <c:noMultiLvlLbl val="0"/>
      </c:catAx>
      <c:valAx>
        <c:axId val="64793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93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5244B-8695-AF48-81EE-4A51FC7EE60F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43510-F6A1-F94A-9A86-32CC2EF1D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8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D8322-7B84-41B1-A3A1-F2F66D24CAF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C412-81C0-446C-93F0-72B01A36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2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88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769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655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353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442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530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6192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707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9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843" y="3315452"/>
            <a:ext cx="12435840" cy="2057038"/>
          </a:xfrm>
        </p:spPr>
        <p:txBody>
          <a:bodyPr anchor="t" anchorCtr="0"/>
          <a:lstStyle>
            <a:lvl1pPr>
              <a:defRPr sz="58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Subtitle is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0847" y="5879195"/>
            <a:ext cx="11498376" cy="771373"/>
          </a:xfrm>
          <a:ln>
            <a:noFill/>
          </a:ln>
        </p:spPr>
        <p:txBody>
          <a:bodyPr/>
          <a:lstStyle>
            <a:lvl1pPr marL="0" marR="0" indent="0" algn="l" defTabSz="1282749" rtl="0" eaLnBrk="1" fontAlgn="auto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3500">
                <a:solidFill>
                  <a:srgbClr val="ABC2E4"/>
                </a:solidFill>
              </a:defRPr>
            </a:lvl1pPr>
            <a:lvl2pPr marL="64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9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and Title</a:t>
            </a:r>
          </a:p>
        </p:txBody>
      </p:sp>
      <p:pic>
        <p:nvPicPr>
          <p:cNvPr id="9" name="Picture 2" descr="fb_logo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1" y="857445"/>
            <a:ext cx="2174240" cy="44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1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for Vide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0160" y="0"/>
            <a:ext cx="14650720" cy="8239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75" tIns="146294" rIns="146275" bIns="1462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wing Guid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 bwMode="auto">
          <a:xfrm>
            <a:off x="8737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5080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141224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137769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-142891" y="2263502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-228629" y="768179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142891" y="605046"/>
            <a:ext cx="15432384" cy="0"/>
          </a:xfrm>
          <a:prstGeom prst="line">
            <a:avLst/>
          </a:prstGeom>
          <a:solidFill>
            <a:srgbClr val="F0C423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-142891" y="166037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 userDrawn="1"/>
        </p:nvSpPr>
        <p:spPr>
          <a:xfrm>
            <a:off x="816129" y="629957"/>
            <a:ext cx="5085511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a top margin for workspace when there is no title or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45533" y="1666651"/>
            <a:ext cx="689369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when there is a single line title on the page (when not using a blue Subtitle)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5528" y="2286000"/>
            <a:ext cx="552152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for workspace when there is a Title with a blue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45534" y="7374822"/>
            <a:ext cx="335426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bottom margin for your workspace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221" y="6615381"/>
            <a:ext cx="5915747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Left Margin (if you must go over this space, use the secondary margin  to the left.  It is recommended to use the first guide.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067800" y="6615381"/>
            <a:ext cx="4648200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pPr algn="r"/>
            <a:r>
              <a:rPr lang="en-US" sz="1200" baseline="0" dirty="0" smtClean="0">
                <a:solidFill>
                  <a:srgbClr val="909090"/>
                </a:solidFill>
              </a:rPr>
              <a:t>Right Margin (if you must go over this space, use the secondary margin  to the right of the first, but never past that.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3765" y="2743200"/>
            <a:ext cx="12880335" cy="3703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8814" tIns="98856" rIns="2743200" bIns="98856" rtlCol="0" anchor="ctr">
            <a:noAutofit/>
          </a:bodyPr>
          <a:lstStyle/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Working</a:t>
            </a:r>
            <a:r>
              <a:rPr lang="en-US" sz="1800" b="1" baseline="0" dirty="0" smtClean="0"/>
              <a:t> with </a:t>
            </a:r>
            <a:r>
              <a:rPr lang="en-US" sz="1800" b="1" dirty="0" smtClean="0"/>
              <a:t>Drawing Guides  (Internal Margins)</a:t>
            </a:r>
            <a:br>
              <a:rPr lang="en-US" sz="1800" b="1" dirty="0" smtClean="0"/>
            </a:br>
            <a:r>
              <a:rPr lang="en-US" sz="1400" b="0" dirty="0" smtClean="0"/>
              <a:t>Drawing</a:t>
            </a:r>
            <a:r>
              <a:rPr lang="en-US" sz="1400" b="0" baseline="0" dirty="0" smtClean="0"/>
              <a:t> guides (Dynamic guides) are used so you have a clear idea of what your actual work area is on each slide.  </a:t>
            </a:r>
            <a:r>
              <a:rPr lang="en-US" sz="1400" b="0" dirty="0" smtClean="0"/>
              <a:t>They show up on all slides in the same </a:t>
            </a:r>
            <a:r>
              <a:rPr lang="en-US" sz="1400" b="0" baseline="0" dirty="0" smtClean="0"/>
              <a:t>spot, but don’t show up when you print or watch presentation in slide show mode.  </a:t>
            </a:r>
            <a:r>
              <a:rPr lang="en-US" sz="1400" b="0" dirty="0" smtClean="0"/>
              <a:t>Use them </a:t>
            </a:r>
            <a:r>
              <a:rPr lang="en-US" sz="1400" b="0" baseline="0" dirty="0" smtClean="0"/>
              <a:t> for aligning content to the </a:t>
            </a:r>
            <a:r>
              <a:rPr lang="en-US" sz="1400" b="0" dirty="0" smtClean="0"/>
              <a:t>top,</a:t>
            </a:r>
            <a:r>
              <a:rPr lang="en-US" sz="1400" b="0" baseline="0" dirty="0" smtClean="0"/>
              <a:t> bottom and right,  and for cropping images.   Consistent use of guides as a reference ensure quality production as you go.  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Turning Guides on and Off</a:t>
            </a:r>
            <a:br>
              <a:rPr lang="en-US" sz="1800" b="1" dirty="0" smtClean="0"/>
            </a:br>
            <a:r>
              <a:rPr lang="en-US" sz="1600" b="1" baseline="0" dirty="0" smtClean="0"/>
              <a:t>Mac</a:t>
            </a:r>
            <a:r>
              <a:rPr lang="en-US" sz="1600" b="0" baseline="0" dirty="0" smtClean="0"/>
              <a:t>:  You can go to view setting and select Dynamic Guides or use </a:t>
            </a:r>
            <a:r>
              <a:rPr lang="en-US" sz="1600" b="0" baseline="0" dirty="0" err="1" smtClean="0"/>
              <a:t>Contrl</a:t>
            </a:r>
            <a:r>
              <a:rPr lang="en-US" sz="1600" b="0" baseline="0" dirty="0" smtClean="0"/>
              <a:t> + Option + </a:t>
            </a:r>
            <a:r>
              <a:rPr lang="en-US" sz="1600" b="0" baseline="0" dirty="0" err="1" smtClean="0"/>
              <a:t>Commnd</a:t>
            </a:r>
            <a:r>
              <a:rPr lang="en-US" sz="1600" b="0" baseline="0" dirty="0" smtClean="0"/>
              <a:t> + G   </a:t>
            </a:r>
            <a:br>
              <a:rPr lang="en-US" sz="1600" b="0" baseline="0" dirty="0" smtClean="0"/>
            </a:br>
            <a:r>
              <a:rPr lang="en-US" sz="1400" b="1" baseline="0" dirty="0" smtClean="0"/>
              <a:t>PC</a:t>
            </a:r>
            <a:r>
              <a:rPr lang="en-US" sz="1400" b="0" baseline="0" dirty="0" smtClean="0"/>
              <a:t>:  Go to View and check mark guides or use </a:t>
            </a:r>
            <a:r>
              <a:rPr lang="en-US" sz="1400" b="0" baseline="0" dirty="0" err="1" smtClean="0"/>
              <a:t>Contrl</a:t>
            </a:r>
            <a:r>
              <a:rPr lang="en-US" sz="1400" b="0" baseline="0" dirty="0" smtClean="0"/>
              <a:t> + f9</a:t>
            </a: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800" b="1" dirty="0" smtClean="0"/>
              <a:t>Resetting</a:t>
            </a:r>
            <a:r>
              <a:rPr lang="en-US" sz="1800" b="1" baseline="0" dirty="0" smtClean="0"/>
              <a:t> </a:t>
            </a:r>
            <a:r>
              <a:rPr lang="en-US" sz="1800" b="1" dirty="0" smtClean="0"/>
              <a:t>Drawing Guides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Guides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are easy to move and bump, use this slide layout</a:t>
            </a:r>
            <a:r>
              <a:rPr lang="en-US" sz="1200" b="0" baseline="0" dirty="0" smtClean="0"/>
              <a:t> option to reset them to their proper placement.  How to reset guides:  Insert this slide, realign the guides over the gray lines and delete slide. The guides will still be in their place.  Turn guides on and off as you need them.   </a:t>
            </a:r>
            <a:endParaRPr lang="en-US" sz="1200" b="1" dirty="0" smtClean="0"/>
          </a:p>
          <a:p>
            <a:pPr marL="255723" indent="0"/>
            <a:endParaRPr lang="en-US" sz="1500" b="1" dirty="0" smtClean="0"/>
          </a:p>
        </p:txBody>
      </p:sp>
      <p:sp>
        <p:nvSpPr>
          <p:cNvPr id="22" name="Rectangle 21"/>
          <p:cNvSpPr/>
          <p:nvPr userDrawn="1"/>
        </p:nvSpPr>
        <p:spPr>
          <a:xfrm>
            <a:off x="11963400" y="3276600"/>
            <a:ext cx="983974" cy="914400"/>
          </a:xfrm>
          <a:prstGeom prst="rect">
            <a:avLst/>
          </a:prstGeom>
          <a:solidFill>
            <a:srgbClr val="FFC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204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1963400" y="4953000"/>
            <a:ext cx="983974" cy="914400"/>
          </a:xfrm>
          <a:prstGeom prst="rect">
            <a:avLst/>
          </a:prstGeom>
          <a:solidFill>
            <a:srgbClr val="E0E4E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85" tIns="146304" rIns="146285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224</a:t>
            </a:r>
          </a:p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228</a:t>
            </a:r>
          </a:p>
          <a:p>
            <a:pPr algn="ctr"/>
            <a:r>
              <a:rPr lang="en-US" sz="1400" dirty="0">
                <a:solidFill>
                  <a:srgbClr val="757575"/>
                </a:solidFill>
              </a:rPr>
              <a:t>237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1884615" y="28956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Facebook</a:t>
            </a:r>
            <a:r>
              <a:rPr lang="en-US" sz="1400" b="0" baseline="0" dirty="0" smtClean="0"/>
              <a:t> orange</a:t>
            </a:r>
            <a:endParaRPr lang="en-US" sz="14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11884615" y="45720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Background color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555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5040" y="3318509"/>
            <a:ext cx="12435840" cy="1634491"/>
          </a:xfrm>
        </p:spPr>
        <p:txBody>
          <a:bodyPr anchor="t"/>
          <a:lstStyle>
            <a:lvl1pPr algn="l">
              <a:defRPr sz="5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 smtClean="0"/>
              <a:t>Standard Divider Slide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BC2E4"/>
                </a:solidFill>
              </a:defRPr>
            </a:lvl1pPr>
          </a:lstStyle>
          <a:p>
            <a:fld id="{4AFA1F5E-3F45-495F-BD38-EEBF74DE4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4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2162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6221" indent="-236221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z="2800" spc="0">
                <a:solidFill>
                  <a:srgbClr val="757575"/>
                </a:solidFill>
              </a:defRPr>
            </a:lvl2pPr>
            <a:lvl3pPr marL="502621" indent="-250453"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" y="2186375"/>
            <a:ext cx="6461760" cy="4937416"/>
          </a:xfrm>
        </p:spPr>
        <p:txBody>
          <a:bodyPr/>
          <a:lstStyle>
            <a:lvl1pPr marL="0" indent="0">
              <a:spcBef>
                <a:spcPts val="2100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defRPr sz="2800" spc="0">
                <a:solidFill>
                  <a:srgbClr val="757575"/>
                </a:solidFill>
              </a:defRPr>
            </a:lvl2pPr>
            <a:lvl3pPr marL="506413" indent="-246063">
              <a:spcAft>
                <a:spcPts val="1000"/>
              </a:spcAft>
              <a:defRPr sz="2800" spc="0">
                <a:solidFill>
                  <a:srgbClr val="757575"/>
                </a:solidFill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3122" y="2186375"/>
            <a:ext cx="6461760" cy="493741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577850" indent="-279400">
              <a:spcAft>
                <a:spcPts val="1000"/>
              </a:spcAft>
              <a:buFont typeface="Arial"/>
              <a:buChar char="•"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 sz="3200" spc="0">
                <a:solidFill>
                  <a:srgbClr val="757575"/>
                </a:solidFill>
              </a:defRPr>
            </a:lvl1pPr>
            <a:lvl2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2pPr>
            <a:lvl3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0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1" y="386157"/>
            <a:ext cx="13948313" cy="74693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1310640"/>
            <a:ext cx="11887200" cy="5620371"/>
          </a:xfrm>
        </p:spPr>
        <p:txBody>
          <a:bodyPr anchor="t"/>
          <a:lstStyle>
            <a:lvl1pPr marL="0" indent="0" algn="l">
              <a:spcBef>
                <a:spcPts val="2162"/>
              </a:spcBef>
              <a:spcAft>
                <a:spcPts val="432"/>
              </a:spcAft>
              <a:buNone/>
              <a:defRPr sz="8000" spc="-10" baseline="0">
                <a:solidFill>
                  <a:schemeClr val="accent4"/>
                </a:solidFill>
                <a:latin typeface="+mn-lt"/>
              </a:defRPr>
            </a:lvl1pPr>
            <a:lvl2pPr marL="236805" indent="-236805">
              <a:spcBef>
                <a:spcPts val="650"/>
              </a:spcBef>
              <a:spcAft>
                <a:spcPts val="866"/>
              </a:spcAft>
              <a:buClr>
                <a:srgbClr val="3B5998"/>
              </a:buClr>
              <a:defRPr/>
            </a:lvl2pPr>
            <a:lvl3pPr marL="502782" indent="-250533">
              <a:defRPr/>
            </a:lvl3pPr>
          </a:lstStyle>
          <a:p>
            <a:pPr lvl="0"/>
            <a:r>
              <a:rPr lang="en-US" dirty="0" smtClean="0"/>
              <a:t>This is a quote slide.  Highlight key words in dark gray.  </a:t>
            </a:r>
          </a:p>
        </p:txBody>
      </p:sp>
    </p:spTree>
    <p:extLst>
      <p:ext uri="{BB962C8B-B14F-4D97-AF65-F5344CB8AC3E}">
        <p14:creationId xmlns:p14="http://schemas.microsoft.com/office/powerpoint/2010/main" val="23632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-7848" y="-111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6" y="-3808"/>
            <a:ext cx="14645030" cy="8245152"/>
          </a:xfrm>
          <a:prstGeom prst="rect">
            <a:avLst/>
          </a:prstGeom>
        </p:spPr>
      </p:pic>
      <p:pic>
        <p:nvPicPr>
          <p:cNvPr id="13" name="Picture 2" descr="fb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38" y="3502043"/>
            <a:ext cx="4880462" cy="10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5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9" y="3"/>
            <a:ext cx="14631504" cy="82375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716" y="510444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148" y="2186378"/>
            <a:ext cx="13381496" cy="54311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938" y="7650484"/>
            <a:ext cx="12679682" cy="3196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1142" y="7627621"/>
            <a:ext cx="634373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1F5E-3F45-495F-BD38-EEBF74DE40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4" r:id="rId3"/>
    <p:sldLayoutId id="2147483652" r:id="rId4"/>
    <p:sldLayoutId id="2147483650" r:id="rId5"/>
    <p:sldLayoutId id="2147483654" r:id="rId6"/>
    <p:sldLayoutId id="2147483688" r:id="rId7"/>
    <p:sldLayoutId id="2147483689" r:id="rId8"/>
    <p:sldLayoutId id="2147483675" r:id="rId9"/>
    <p:sldLayoutId id="2147483677" r:id="rId10"/>
    <p:sldLayoutId id="214748365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82749" rtl="0" eaLnBrk="1" latinLnBrk="0" hangingPunct="1">
        <a:lnSpc>
          <a:spcPct val="100000"/>
        </a:lnSpc>
        <a:spcBef>
          <a:spcPct val="0"/>
        </a:spcBef>
        <a:buNone/>
        <a:defRPr sz="4400" kern="1200" spc="-5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50437" indent="-250437" algn="l" defTabSz="1282749" rtl="0" eaLnBrk="1" latinLnBrk="0" hangingPunct="1">
        <a:lnSpc>
          <a:spcPct val="100000"/>
        </a:lnSpc>
        <a:spcBef>
          <a:spcPts val="1298"/>
        </a:spcBef>
        <a:spcAft>
          <a:spcPts val="432"/>
        </a:spcAft>
        <a:buClr>
          <a:schemeClr val="accent4"/>
        </a:buClr>
        <a:buFont typeface="Arial" pitchFamily="34" charset="0"/>
        <a:buChar char="•"/>
        <a:defRPr sz="32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500939" indent="-235027" algn="l" defTabSz="1282749" rtl="0" eaLnBrk="1" latinLnBrk="0" hangingPunct="1">
        <a:lnSpc>
          <a:spcPct val="100000"/>
        </a:lnSpc>
        <a:spcBef>
          <a:spcPts val="866"/>
        </a:spcBef>
        <a:spcAft>
          <a:spcPts val="650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751405" indent="-248752" algn="l" defTabSz="1282749" rtl="0" eaLnBrk="1" latinLnBrk="0" hangingPunct="1">
        <a:lnSpc>
          <a:spcPct val="100000"/>
        </a:lnSpc>
        <a:spcBef>
          <a:spcPts val="866"/>
        </a:spcBef>
        <a:spcAft>
          <a:spcPts val="432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2244810" indent="-320691" algn="l" defTabSz="128274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6182" indent="-320691" algn="l" defTabSz="1282749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2756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68931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1031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51682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1373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74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125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49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6874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824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961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0997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gif"/><Relationship Id="rId4" Type="http://schemas.openxmlformats.org/officeDocument/2006/relationships/image" Target="../media/image11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0842" y="3315452"/>
            <a:ext cx="13368558" cy="2057038"/>
          </a:xfrm>
        </p:spPr>
        <p:txBody>
          <a:bodyPr/>
          <a:lstStyle/>
          <a:p>
            <a:r>
              <a:rPr lang="en-US" dirty="0" smtClean="0"/>
              <a:t>Beginners Guide to Growth Hacking</a:t>
            </a:r>
            <a:endParaRPr lang="en-US" sz="3200" i="1" dirty="0">
              <a:solidFill>
                <a:srgbClr val="C7D6ED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Nick Berry</a:t>
            </a:r>
            <a:b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M.Eng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ARAeS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CIPP</a:t>
            </a:r>
            <a:b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Data Scientist, </a:t>
            </a:r>
            <a:r>
              <a:rPr lang="en-US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facebook</a:t>
            </a:r>
            <a:endParaRPr lang="en-US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4.staticflickr.com/3246/2770529443_e0fbee4d0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962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jcolman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8617" y="34159"/>
            <a:ext cx="5942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Visibility is oxygen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2842560" y="5562600"/>
            <a:ext cx="115551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tx2"/>
                </a:solidFill>
              </a:rPr>
              <a:t>“We </a:t>
            </a:r>
            <a:r>
              <a:rPr lang="en-US" sz="4400" dirty="0">
                <a:solidFill>
                  <a:schemeClr val="tx2"/>
                </a:solidFill>
              </a:rPr>
              <a:t>were kind of </a:t>
            </a:r>
            <a:r>
              <a:rPr lang="en-US" sz="4400" dirty="0" smtClean="0">
                <a:solidFill>
                  <a:schemeClr val="tx2"/>
                </a:solidFill>
              </a:rPr>
              <a:t>naïve. We </a:t>
            </a:r>
            <a:r>
              <a:rPr lang="en-US" sz="4400" dirty="0">
                <a:solidFill>
                  <a:schemeClr val="tx2"/>
                </a:solidFill>
              </a:rPr>
              <a:t>thought if we made a really good product it would just sell, but that’s not the </a:t>
            </a:r>
            <a:r>
              <a:rPr lang="en-US" sz="4400" dirty="0" smtClean="0">
                <a:solidFill>
                  <a:schemeClr val="tx2"/>
                </a:solidFill>
              </a:rPr>
              <a:t>case”</a:t>
            </a:r>
            <a:br>
              <a:rPr lang="en-US" sz="4400" dirty="0" smtClean="0">
                <a:solidFill>
                  <a:schemeClr val="tx2"/>
                </a:solidFill>
              </a:rPr>
            </a:br>
            <a:r>
              <a:rPr lang="en-US" sz="2400" b="1" i="1" dirty="0">
                <a:solidFill>
                  <a:schemeClr val="tx2"/>
                </a:solidFill>
                <a:latin typeface="Arial Black" panose="020B0A04020102020204" pitchFamily="34" charset="0"/>
              </a:rPr>
              <a:t>Quiz Up</a:t>
            </a:r>
            <a:endParaRPr lang="en-US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49" b="20484"/>
          <a:stretch/>
        </p:blipFill>
        <p:spPr>
          <a:xfrm>
            <a:off x="1371600" y="2667000"/>
            <a:ext cx="114300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64" y="4876800"/>
            <a:ext cx="2743200" cy="2743200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28901" y="7127557"/>
            <a:ext cx="4472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often do you click here?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51333" y="1066276"/>
            <a:ext cx="8938235" cy="771978"/>
          </a:xfrm>
          <a:prstGeom prst="rect">
            <a:avLst/>
          </a:prstGeom>
          <a:solidFill>
            <a:schemeClr val="tx2"/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990600"/>
            <a:ext cx="27083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Search: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9472" y="1068813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nsolas" panose="020B0609020204030204" pitchFamily="49" charset="0"/>
                <a:cs typeface="Consolas" panose="020B0609020204030204" pitchFamily="49" charset="0"/>
              </a:rPr>
              <a:t>best social game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3034" y="1981200"/>
            <a:ext cx="6760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1,570,000,000 results (0.58 seconds) </a:t>
            </a:r>
          </a:p>
        </p:txBody>
      </p:sp>
    </p:spTree>
    <p:extLst>
      <p:ext uri="{BB962C8B-B14F-4D97-AF65-F5344CB8AC3E}">
        <p14:creationId xmlns:p14="http://schemas.microsoft.com/office/powerpoint/2010/main" val="3082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10210800" cy="5966556"/>
          </a:xfrm>
        </p:spPr>
        <p:txBody>
          <a:bodyPr/>
          <a:lstStyle/>
          <a:p>
            <a:pPr algn="ctr"/>
            <a:r>
              <a:rPr lang="en-US" sz="8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86% of all apps downloaded from the </a:t>
            </a:r>
            <a:r>
              <a:rPr lang="en-US" sz="8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AppStore</a:t>
            </a:r>
            <a:r>
              <a:rPr lang="en-US" sz="8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from the top 10 charts.</a:t>
            </a:r>
            <a:endParaRPr lang="en-US" sz="8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39200" cy="1193630"/>
          </a:xfrm>
        </p:spPr>
        <p:txBody>
          <a:bodyPr/>
          <a:lstStyle/>
          <a:p>
            <a:r>
              <a:rPr lang="en-US" dirty="0" smtClean="0"/>
              <a:t>User acquisition costs are probably your single biggest expense?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60305"/>
              </p:ext>
            </p:extLst>
          </p:nvPr>
        </p:nvGraphicFramePr>
        <p:xfrm>
          <a:off x="381000" y="2108030"/>
          <a:ext cx="13868400" cy="612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6345325" y="274320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$1.80 CPI</a:t>
            </a:r>
            <a:r>
              <a:rPr lang="en-US" sz="5400" b="1" i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*</a:t>
            </a:r>
            <a:endParaRPr lang="en-US" sz="5400" b="1" i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8600" y="7543800"/>
            <a:ext cx="27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</a:t>
            </a:r>
            <a:r>
              <a:rPr lang="en-US" sz="2000" dirty="0" err="1" smtClean="0"/>
              <a:t>PlayFirst</a:t>
            </a:r>
            <a:r>
              <a:rPr lang="en-US" sz="2000" dirty="0" smtClean="0"/>
              <a:t>, Login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33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is written by the victors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0" y="2362200"/>
            <a:ext cx="57150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You don’t hear about the failures, by definition.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Just because it worked for someone else, you can’t just replay.</a:t>
            </a: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6172200" cy="66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3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baenglish.com/blog/wp-content/uploads/2013/12/o-WHAT-DOES-THE-FOX-SAY-EXPERTS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4638421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53600" y="152400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354,925,206 </a:t>
            </a:r>
            <a:r>
              <a:rPr lang="en-US" sz="4000" i="1" dirty="0" smtClean="0">
                <a:solidFill>
                  <a:schemeClr val="tx2"/>
                </a:solidFill>
              </a:rPr>
              <a:t>views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3599" y="152400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431,690,628 </a:t>
            </a:r>
            <a:r>
              <a:rPr lang="en-US" sz="4000" i="1" dirty="0" smtClean="0">
                <a:solidFill>
                  <a:schemeClr val="tx2"/>
                </a:solidFill>
              </a:rPr>
              <a:t>views</a:t>
            </a:r>
            <a:endParaRPr lang="en-US" sz="4000" i="1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753600" y="304800"/>
            <a:ext cx="2895600" cy="38100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5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64" t="153" r="1384" b="-153"/>
          <a:stretch/>
        </p:blipFill>
        <p:spPr>
          <a:xfrm>
            <a:off x="-76200" y="-88900"/>
            <a:ext cx="14706600" cy="839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76200"/>
            <a:ext cx="2953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Dumb Ways to Die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8600" y="76200"/>
            <a:ext cx="27847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84,809,085 views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1" y="7315200"/>
            <a:ext cx="5524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85800"/>
            <a:ext cx="8792366" cy="684917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58200" y="3236902"/>
            <a:ext cx="1369556" cy="53659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1426222">
            <a:off x="10000376" y="2905035"/>
            <a:ext cx="375134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$62,147</a:t>
            </a:r>
            <a:endParaRPr lang="en-US" sz="7200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-228600"/>
            <a:ext cx="14782800" cy="876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4098" name="Picture 2" descr="http://www.angelfire.com/electronic/overhere/comedy/toholdfiles/basepics/base_cat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963400" cy="878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0"/>
            <a:ext cx="94339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Make people </a:t>
            </a:r>
            <a:r>
              <a:rPr lang="en-US" u="sng" dirty="0">
                <a:solidFill>
                  <a:schemeClr val="tx2"/>
                </a:solidFill>
              </a:rPr>
              <a:t>want</a:t>
            </a:r>
            <a:r>
              <a:rPr lang="en-US" dirty="0">
                <a:solidFill>
                  <a:schemeClr val="tx2"/>
                </a:solidFill>
              </a:rPr>
              <a:t> to share, not because they are </a:t>
            </a:r>
            <a:r>
              <a:rPr lang="en-US" i="1" dirty="0">
                <a:solidFill>
                  <a:schemeClr val="tx2"/>
                </a:solidFill>
              </a:rPr>
              <a:t>told</a:t>
            </a:r>
            <a:r>
              <a:rPr lang="en-US" dirty="0">
                <a:solidFill>
                  <a:schemeClr val="tx2"/>
                </a:solidFill>
              </a:rPr>
              <a:t> to share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" y="0"/>
            <a:ext cx="14626883" cy="822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4501" y="2743200"/>
            <a:ext cx="9284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is growth hacking?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3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end of the day.  It’s the product.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87001"/>
            <a:ext cx="8870452" cy="1852222"/>
          </a:xfrm>
        </p:spPr>
        <p:txBody>
          <a:bodyPr/>
          <a:lstStyle/>
          <a:p>
            <a:r>
              <a:rPr lang="en-US" dirty="0" smtClean="0"/>
              <a:t>You have a good restaurant because you serve great food, </a:t>
            </a:r>
            <a:r>
              <a:rPr lang="en-US" u="sng" dirty="0" smtClean="0"/>
              <a:t>not</a:t>
            </a:r>
            <a:r>
              <a:rPr lang="en-US" dirty="0" smtClean="0"/>
              <a:t> because you </a:t>
            </a:r>
            <a:r>
              <a:rPr lang="en-US" i="1" dirty="0" smtClean="0"/>
              <a:t>tell people </a:t>
            </a:r>
            <a:r>
              <a:rPr lang="en-US" dirty="0" smtClean="0"/>
              <a:t>you have great food.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003421"/>
            <a:ext cx="2655340" cy="154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20963"/>
            <a:ext cx="2514600" cy="247914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5630563"/>
            <a:ext cx="9632452" cy="1371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Growth hacking without a good product is like being a dodgy used car salesman.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783794"/>
            <a:ext cx="120004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A650C"/>
                </a:solidFill>
                <a:effectLst/>
              </a:rPr>
              <a:t>Players Hate Bad Games too!</a:t>
            </a:r>
            <a:endParaRPr lang="en-US" sz="6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A650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81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b="5594"/>
          <a:stretch/>
        </p:blipFill>
        <p:spPr>
          <a:xfrm>
            <a:off x="-4012" y="-115942"/>
            <a:ext cx="14634411" cy="834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696200"/>
            <a:ext cx="3128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TexasEagle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14630400" cy="646331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Serve great food, don’t be a used-car salesman.  Build great product!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55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13381496" cy="1193630"/>
          </a:xfrm>
        </p:spPr>
        <p:txBody>
          <a:bodyPr/>
          <a:lstStyle/>
          <a:p>
            <a:r>
              <a:rPr lang="en-US" dirty="0" err="1" smtClean="0"/>
              <a:t>Virality</a:t>
            </a:r>
            <a:r>
              <a:rPr lang="en-US" dirty="0" smtClean="0"/>
              <a:t> [K-Factor</a:t>
            </a:r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48" y="2286000"/>
            <a:ext cx="6553200" cy="5431157"/>
          </a:xfrm>
        </p:spPr>
        <p:txBody>
          <a:bodyPr/>
          <a:lstStyle/>
          <a:p>
            <a:r>
              <a:rPr lang="en-US" dirty="0" smtClean="0"/>
              <a:t>Get your users to be your ambassadors</a:t>
            </a:r>
          </a:p>
          <a:p>
            <a:r>
              <a:rPr lang="en-US" dirty="0" smtClean="0"/>
              <a:t>Scales easily</a:t>
            </a:r>
          </a:p>
          <a:p>
            <a:r>
              <a:rPr lang="en-US" dirty="0" smtClean="0"/>
              <a:t>Leverages existing communications networks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(Uses other resources, not yours!)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47799"/>
            <a:ext cx="72390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335"/>
            <a:ext cx="11625208" cy="1193630"/>
          </a:xfrm>
        </p:spPr>
        <p:txBody>
          <a:bodyPr/>
          <a:lstStyle/>
          <a:p>
            <a:r>
              <a:rPr lang="en-US" dirty="0" smtClean="0"/>
              <a:t>A/B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9965"/>
            <a:ext cx="8915400" cy="1447800"/>
          </a:xfrm>
        </p:spPr>
        <p:txBody>
          <a:bodyPr/>
          <a:lstStyle/>
          <a:p>
            <a:r>
              <a:rPr lang="en-US" dirty="0" smtClean="0"/>
              <a:t>If you are not doing A/B testing, go home.</a:t>
            </a:r>
          </a:p>
          <a:p>
            <a:r>
              <a:rPr lang="en-US" dirty="0" smtClean="0"/>
              <a:t>Yes, it is </a:t>
            </a:r>
            <a:r>
              <a:rPr lang="en-US" u="sng" dirty="0" smtClean="0"/>
              <a:t>that</a:t>
            </a:r>
            <a:r>
              <a:rPr lang="en-US" dirty="0" smtClean="0"/>
              <a:t> important!</a:t>
            </a:r>
            <a:endParaRPr lang="en-US" dirty="0"/>
          </a:p>
        </p:txBody>
      </p:sp>
      <p:pic>
        <p:nvPicPr>
          <p:cNvPr id="1028" name="Picture 4" descr="http://www.umich.edu/%7Eeng217/student_projects/chicagobw/ccg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08">
            <a:off x="5765053" y="2596574"/>
            <a:ext cx="7667625" cy="4362229"/>
          </a:xfrm>
          <a:prstGeom prst="rect">
            <a:avLst/>
          </a:prstGeom>
          <a:noFill/>
          <a:effectLst>
            <a:outerShdw blurRad="469900" dist="393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http://readwrite.com/files/files/files/images/2010.09.10.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7169727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9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3844"/>
            <a:ext cx="13381496" cy="1193630"/>
          </a:xfrm>
        </p:spPr>
        <p:txBody>
          <a:bodyPr/>
          <a:lstStyle/>
          <a:p>
            <a:r>
              <a:rPr lang="en-US" dirty="0" smtClean="0"/>
              <a:t>It’s the tastes of the fish, not the tastes of the fisherman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400800"/>
            <a:ext cx="13381496" cy="1676401"/>
          </a:xfrm>
        </p:spPr>
        <p:txBody>
          <a:bodyPr/>
          <a:lstStyle/>
          <a:p>
            <a:r>
              <a:rPr lang="en-US" dirty="0" smtClean="0"/>
              <a:t>Don’t be a </a:t>
            </a:r>
            <a:r>
              <a:rPr lang="en-US" i="1" dirty="0" smtClean="0"/>
              <a:t>Prima donna</a:t>
            </a:r>
          </a:p>
          <a:p>
            <a:r>
              <a:rPr lang="en-US" i="1" dirty="0" smtClean="0"/>
              <a:t>Data</a:t>
            </a:r>
            <a:r>
              <a:rPr lang="en-US" dirty="0" smtClean="0"/>
              <a:t> levels all arguments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94437"/>
            <a:ext cx="4669820" cy="411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00400"/>
            <a:ext cx="4114800" cy="22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1596"/>
            <a:ext cx="13381496" cy="1193630"/>
          </a:xfrm>
        </p:spPr>
        <p:txBody>
          <a:bodyPr/>
          <a:lstStyle/>
          <a:p>
            <a:r>
              <a:rPr lang="en-US" dirty="0" smtClean="0"/>
              <a:t>Iteration is the name of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188" y="2905547"/>
            <a:ext cx="6858000" cy="2461822"/>
          </a:xfrm>
        </p:spPr>
        <p:txBody>
          <a:bodyPr/>
          <a:lstStyle/>
          <a:p>
            <a:r>
              <a:rPr lang="en-US" dirty="0" smtClean="0"/>
              <a:t>Try</a:t>
            </a:r>
          </a:p>
          <a:p>
            <a:r>
              <a:rPr lang="en-US" dirty="0" smtClean="0"/>
              <a:t>Learn (from results and mistakes)</a:t>
            </a:r>
          </a:p>
          <a:p>
            <a:r>
              <a:rPr lang="en-US" dirty="0" smtClean="0"/>
              <a:t>Iterate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700" y="6477000"/>
            <a:ext cx="10431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You have to measure everything!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If you don’t, how do you know if you got better or worse?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rot="19213077">
            <a:off x="1403477" y="2109694"/>
            <a:ext cx="3155502" cy="3861268"/>
            <a:chOff x="8443873" y="2598928"/>
            <a:chExt cx="3155502" cy="3861268"/>
          </a:xfrm>
          <a:effectLst/>
        </p:grpSpPr>
        <p:sp>
          <p:nvSpPr>
            <p:cNvPr id="7" name="Curved Up Arrow 6"/>
            <p:cNvSpPr/>
            <p:nvPr/>
          </p:nvSpPr>
          <p:spPr>
            <a:xfrm>
              <a:off x="8839200" y="5669545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Curved Up Arrow 7"/>
            <p:cNvSpPr/>
            <p:nvPr/>
          </p:nvSpPr>
          <p:spPr>
            <a:xfrm rot="14319122">
              <a:off x="9870550" y="3537102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rot="7423233">
              <a:off x="7505699" y="3709689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0915851">
            <a:off x="8602629" y="4875744"/>
            <a:ext cx="533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“There </a:t>
            </a:r>
            <a:r>
              <a:rPr lang="en-US" i="1" dirty="0"/>
              <a:t>is no such thing as a failed experiment, only experiments with unexpected outcomes</a:t>
            </a:r>
            <a:r>
              <a:rPr lang="en-US" i="1" dirty="0" smtClean="0"/>
              <a:t>.”</a:t>
            </a:r>
            <a:br>
              <a:rPr lang="en-US" i="1" dirty="0" smtClean="0"/>
            </a:br>
            <a:r>
              <a:rPr lang="en-US" i="1" dirty="0" smtClean="0"/>
              <a:t>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- Buckminster </a:t>
            </a:r>
            <a:r>
              <a:rPr lang="en-US" i="1" dirty="0"/>
              <a:t>Fuller</a:t>
            </a:r>
          </a:p>
        </p:txBody>
      </p:sp>
    </p:spTree>
    <p:extLst>
      <p:ext uri="{BB962C8B-B14F-4D97-AF65-F5344CB8AC3E}">
        <p14:creationId xmlns:p14="http://schemas.microsoft.com/office/powerpoint/2010/main" val="42810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838200"/>
            <a:ext cx="10896600" cy="3352800"/>
          </a:xfrm>
        </p:spPr>
        <p:txBody>
          <a:bodyPr/>
          <a:lstStyle/>
          <a:p>
            <a:pPr algn="ctr"/>
            <a:r>
              <a:rPr lang="en-US" sz="7200" dirty="0"/>
              <a:t>If you don’t </a:t>
            </a:r>
            <a:r>
              <a:rPr lang="en-US" sz="7200" dirty="0" smtClean="0"/>
              <a:t>measure anything, </a:t>
            </a:r>
            <a:r>
              <a:rPr lang="en-US" sz="7200" dirty="0"/>
              <a:t>how can you see if you’ve improved?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2688336" cy="5714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961" y="4871112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“He </a:t>
            </a:r>
            <a:r>
              <a:rPr lang="en-US" sz="3200" b="1" dirty="0">
                <a:latin typeface="Trebuchet MS" panose="020B0603020202020204" pitchFamily="34" charset="0"/>
              </a:rPr>
              <a:t>uses statistics as a drunken man uses </a:t>
            </a:r>
            <a:r>
              <a:rPr lang="en-US" sz="3200" b="1" dirty="0" smtClean="0">
                <a:latin typeface="Trebuchet MS" panose="020B0603020202020204" pitchFamily="34" charset="0"/>
              </a:rPr>
              <a:t>lamp-posts ...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6261329"/>
            <a:ext cx="874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... for </a:t>
            </a:r>
            <a:r>
              <a:rPr lang="en-US" sz="3200" b="1" dirty="0">
                <a:latin typeface="Trebuchet MS" panose="020B0603020202020204" pitchFamily="34" charset="0"/>
              </a:rPr>
              <a:t>support rather than </a:t>
            </a:r>
            <a:r>
              <a:rPr lang="en-US" sz="3200" b="1" dirty="0" smtClean="0">
                <a:latin typeface="Trebuchet MS" panose="020B0603020202020204" pitchFamily="34" charset="0"/>
              </a:rPr>
              <a:t>illumination!”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39600" y="7467600"/>
            <a:ext cx="22974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Andrew Lang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7.staticflickr.com/6086/6114656839_dddc5a8d8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49000" y="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Brendan </a:t>
            </a:r>
            <a:r>
              <a:rPr lang="en-US" sz="2000" dirty="0" smtClean="0">
                <a:solidFill>
                  <a:schemeClr val="tx2"/>
                </a:solidFill>
              </a:rPr>
              <a:t>Lynch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7010400"/>
            <a:ext cx="1165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Be </a:t>
            </a:r>
            <a:r>
              <a:rPr lang="en-US" sz="3200">
                <a:solidFill>
                  <a:schemeClr val="tx2"/>
                </a:solidFill>
              </a:rPr>
              <a:t>DATA </a:t>
            </a:r>
            <a:r>
              <a:rPr lang="en-US" sz="3200" smtClean="0">
                <a:solidFill>
                  <a:schemeClr val="tx2"/>
                </a:solidFill>
              </a:rPr>
              <a:t>DRIVEN.  </a:t>
            </a:r>
            <a:r>
              <a:rPr lang="en-US" sz="3200" dirty="0">
                <a:solidFill>
                  <a:schemeClr val="tx2"/>
                </a:solidFill>
              </a:rPr>
              <a:t>Adapt (and fast!)</a:t>
            </a:r>
          </a:p>
          <a:p>
            <a:r>
              <a:rPr lang="en-US" sz="3200" dirty="0">
                <a:solidFill>
                  <a:schemeClr val="tx2"/>
                </a:solidFill>
              </a:rPr>
              <a:t>Testing </a:t>
            </a:r>
            <a:r>
              <a:rPr lang="en-US" sz="3200" i="1" u="sng" dirty="0">
                <a:solidFill>
                  <a:schemeClr val="tx2"/>
                </a:solidFill>
              </a:rPr>
              <a:t>always</a:t>
            </a:r>
            <a:r>
              <a:rPr lang="en-US" sz="3200" dirty="0">
                <a:solidFill>
                  <a:schemeClr val="tx2"/>
                </a:solidFill>
              </a:rPr>
              <a:t> beats guessing!</a:t>
            </a:r>
          </a:p>
        </p:txBody>
      </p:sp>
    </p:spTree>
    <p:extLst>
      <p:ext uri="{BB962C8B-B14F-4D97-AF65-F5344CB8AC3E}">
        <p14:creationId xmlns:p14="http://schemas.microsoft.com/office/powerpoint/2010/main" val="42368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-109" r="-1279" b="5267"/>
          <a:stretch/>
        </p:blipFill>
        <p:spPr>
          <a:xfrm>
            <a:off x="-533399" y="-152400"/>
            <a:ext cx="15468600" cy="8918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881" y="5921276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“I </a:t>
            </a:r>
            <a:r>
              <a:rPr lang="en-US" sz="3600" dirty="0">
                <a:solidFill>
                  <a:schemeClr val="tx2"/>
                </a:solidFill>
              </a:rPr>
              <a:t>never guess. It is a capital mistake to theorize before one has data. Insensibly one begins to twist facts to suit theories, instead of theories to suit facts</a:t>
            </a:r>
            <a:r>
              <a:rPr lang="en-US" sz="3600" dirty="0" smtClean="0">
                <a:solidFill>
                  <a:schemeClr val="tx2"/>
                </a:solidFill>
              </a:rPr>
              <a:t>.”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519" y="7337048"/>
            <a:ext cx="39124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Sherlock Holmes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(Sir Arthur Conon Doyle)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881" y="0"/>
            <a:ext cx="19848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Image: BBC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What is growth hacking?</a:t>
            </a:r>
            <a:endParaRPr lang="en-US" sz="6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3311843"/>
            <a:ext cx="7779831" cy="392715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“Non-traditional ways for growing your traffic/adoption.”</a:t>
            </a:r>
          </a:p>
          <a:p>
            <a:pPr marL="0" indent="0">
              <a:buNone/>
            </a:pPr>
            <a:r>
              <a:rPr lang="en-US" sz="3600" dirty="0" smtClean="0"/>
              <a:t>“More focus on the objective than the process.”</a:t>
            </a:r>
          </a:p>
          <a:p>
            <a:pPr marL="0" indent="0">
              <a:buNone/>
            </a:pPr>
            <a:r>
              <a:rPr lang="en-US" sz="3600" dirty="0" smtClean="0"/>
              <a:t>“Typically innovative”</a:t>
            </a:r>
          </a:p>
          <a:p>
            <a:pPr marL="0" indent="0">
              <a:buNone/>
            </a:pPr>
            <a:r>
              <a:rPr lang="en-US" sz="3600" dirty="0" smtClean="0"/>
              <a:t>“Out of the box”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86822" y="1702453"/>
            <a:ext cx="25987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 </a:t>
            </a:r>
            <a:r>
              <a:rPr lang="en-US" dirty="0" smtClean="0"/>
              <a:t>Ellis, </a:t>
            </a:r>
            <a:r>
              <a:rPr lang="en-US" dirty="0"/>
              <a:t>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0269" y="1710073"/>
            <a:ext cx="87611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“A growth hacker is a person whose true north is growth</a:t>
            </a:r>
            <a:r>
              <a:rPr lang="en-US" i="1" dirty="0" smtClean="0"/>
              <a:t>.”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40" y="3043056"/>
            <a:ext cx="5477717" cy="46792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3200" y="6349973"/>
            <a:ext cx="2405517" cy="9640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6392"/>
                <a:gd name="adj2" fmla="val 0"/>
              </a:avLst>
            </a:prstTxWarp>
            <a:spAutoFit/>
            <a:scene3d>
              <a:camera prst="perspective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WTF?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744338"/>
            <a:ext cx="3193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Some better quotes: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225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  <p:bldP spid="11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54686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347" y="7772400"/>
            <a:ext cx="487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Image: Glengarry </a:t>
            </a:r>
            <a:r>
              <a:rPr lang="en-US" sz="1600" b="1" dirty="0">
                <a:solidFill>
                  <a:schemeClr val="tx2"/>
                </a:solidFill>
              </a:rPr>
              <a:t>Glen </a:t>
            </a:r>
            <a:r>
              <a:rPr lang="en-US" sz="1600" b="1" dirty="0" smtClean="0">
                <a:solidFill>
                  <a:schemeClr val="tx2"/>
                </a:solidFill>
              </a:rPr>
              <a:t>Ross – New Line Cinema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111" y="4978880"/>
            <a:ext cx="5104765" cy="1676400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83170"/>
              </a:avLst>
            </a:prstTxWarp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     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testing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  <a:latin typeface="KG Ten Thousand Reaso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google.com/url?sa=i&amp;source=images&amp;cd=&amp;docid=Qce-2sfdfWxErM&amp;tbnid=4Tk54NvqarloiM:&amp;ved=0CAUQjBw&amp;url=http%3A%2F%2Fimages3.wikia.nocookie.net%2F__cb62274%2Fhulk%2Fimages%2Farchive%2F5%2F50%2F20130830033352!Wiki-background&amp;ei=PZkHU_OtJ9KJogTg84C4CQ&amp;psig=AFQjCNEw_co_1-0CqPQlZfj7QUYdv_IgLQ&amp;ust=13930933097005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7" r="-180" b="22776"/>
          <a:stretch/>
        </p:blipFill>
        <p:spPr bwMode="auto">
          <a:xfrm>
            <a:off x="0" y="0"/>
            <a:ext cx="14706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54525"/>
            <a:ext cx="9263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You won’t like me when I’m angry …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5044" y="6477018"/>
            <a:ext cx="1203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smtClean="0">
                <a:solidFill>
                  <a:schemeClr val="tx2"/>
                </a:solidFill>
              </a:rPr>
              <a:t>… because </a:t>
            </a:r>
            <a:r>
              <a:rPr lang="en-US" sz="4400" dirty="0" smtClean="0">
                <a:solidFill>
                  <a:schemeClr val="tx2"/>
                </a:solidFill>
              </a:rPr>
              <a:t>I always back up my rage with facts, data and documented sources!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148" y="3183776"/>
            <a:ext cx="127265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The Credible Hulk</a:t>
            </a:r>
            <a:endParaRPr lang="en-US" sz="115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6" y="7860268"/>
            <a:ext cx="17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Image: MARVEL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3381496" cy="5431157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 using inadequate data are much less than those using no data at all.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4215" y="6906014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- Charles Babbage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0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5.staticflickr.com/4063/4240067828_4da193fa1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14325600" cy="79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057743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How much water is in the bath?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838200" y="3160778"/>
            <a:ext cx="10896599" cy="1619257"/>
            <a:chOff x="838200" y="3160778"/>
            <a:chExt cx="10896599" cy="1619257"/>
          </a:xfrm>
        </p:grpSpPr>
        <p:sp>
          <p:nvSpPr>
            <p:cNvPr id="20" name="Rectangle 19"/>
            <p:cNvSpPr/>
            <p:nvPr/>
          </p:nvSpPr>
          <p:spPr>
            <a:xfrm>
              <a:off x="2362198" y="3160779"/>
              <a:ext cx="9372601" cy="9537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371600" y="3160778"/>
              <a:ext cx="0" cy="1619257"/>
            </a:xfrm>
            <a:prstGeom prst="straightConnector1">
              <a:avLst/>
            </a:prstGeom>
            <a:ln w="920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838200" y="3160778"/>
              <a:ext cx="1066800" cy="0"/>
            </a:xfrm>
            <a:prstGeom prst="line">
              <a:avLst/>
            </a:prstGeom>
            <a:ln w="31750" cmpd="sng">
              <a:solidFill>
                <a:srgbClr val="FF171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 Same Side Corner Rectangle 3"/>
          <p:cNvSpPr/>
          <p:nvPr/>
        </p:nvSpPr>
        <p:spPr>
          <a:xfrm flipV="1">
            <a:off x="2362200" y="4114800"/>
            <a:ext cx="9372599" cy="20511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199" y="2965553"/>
            <a:ext cx="9372602" cy="3200615"/>
            <a:chOff x="3962398" y="3331285"/>
            <a:chExt cx="5486402" cy="154573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448800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>
              <a:off x="8610600" y="3559885"/>
              <a:ext cx="838200" cy="1295400"/>
            </a:xfrm>
            <a:prstGeom prst="arc">
              <a:avLst>
                <a:gd name="adj1" fmla="val 21441615"/>
                <a:gd name="adj2" fmla="val 5507677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962399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flipH="1">
              <a:off x="3962398" y="3559884"/>
              <a:ext cx="914402" cy="1316915"/>
            </a:xfrm>
            <a:prstGeom prst="arc">
              <a:avLst>
                <a:gd name="adj1" fmla="val 21441615"/>
                <a:gd name="adj2" fmla="val 5590402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438378" y="4855070"/>
              <a:ext cx="4610645" cy="21945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141768"/>
            <a:ext cx="1481316" cy="1104132"/>
          </a:xfrm>
          <a:prstGeom prst="rect">
            <a:avLst/>
          </a:prstGeom>
          <a:effectLst/>
        </p:spPr>
      </p:pic>
      <p:cxnSp>
        <p:nvCxnSpPr>
          <p:cNvPr id="23" name="Straight Connector 22"/>
          <p:cNvCxnSpPr/>
          <p:nvPr/>
        </p:nvCxnSpPr>
        <p:spPr>
          <a:xfrm>
            <a:off x="685800" y="6165721"/>
            <a:ext cx="20574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1800" y="922461"/>
            <a:ext cx="6649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DAU is a measure of the water in the tub</a:t>
            </a:r>
            <a:endParaRPr lang="en-US" sz="40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71600" y="4518073"/>
            <a:ext cx="0" cy="1647648"/>
          </a:xfrm>
          <a:prstGeom prst="straightConnector1">
            <a:avLst/>
          </a:prstGeom>
          <a:ln w="92075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819898" y="5867400"/>
            <a:ext cx="457200" cy="3237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7144"/>
            <a:ext cx="1362465" cy="1408756"/>
          </a:xfrm>
          <a:prstGeom prst="rect">
            <a:avLst/>
          </a:prstGeom>
        </p:spPr>
      </p:pic>
      <p:sp>
        <p:nvSpPr>
          <p:cNvPr id="43" name="Down Arrow 42"/>
          <p:cNvSpPr/>
          <p:nvPr/>
        </p:nvSpPr>
        <p:spPr>
          <a:xfrm>
            <a:off x="6618288" y="6397510"/>
            <a:ext cx="860420" cy="120095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0" y="653632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749573" y="2049713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rot="17295141">
            <a:off x="10172907" y="2968834"/>
            <a:ext cx="1981200" cy="188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3" name="Straight Connector 2"/>
          <p:cNvCxnSpPr>
            <a:stCxn id="32" idx="1"/>
          </p:cNvCxnSpPr>
          <p:nvPr/>
        </p:nvCxnSpPr>
        <p:spPr>
          <a:xfrm flipV="1">
            <a:off x="2971800" y="922229"/>
            <a:ext cx="1219200" cy="66195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426222">
            <a:off x="3143250" y="444665"/>
            <a:ext cx="3143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Daily Active People</a:t>
            </a:r>
            <a:endParaRPr lang="en-US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82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9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8236 L 2.5E-6 -2.0370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/>
      <p:bldP spid="45" grpId="0"/>
      <p:bldP spid="47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850"/>
            <a:ext cx="13381496" cy="1193630"/>
          </a:xfrm>
        </p:spPr>
        <p:txBody>
          <a:bodyPr/>
          <a:lstStyle/>
          <a:p>
            <a:r>
              <a:rPr lang="en-US" dirty="0" smtClean="0"/>
              <a:t>What problem are you trying to solve …?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15480"/>
            <a:ext cx="4798497" cy="4872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2995" y="428248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6400" y="4206280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25280"/>
            <a:ext cx="524265" cy="54207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7084849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…Very different problems to solve.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400" y="-2895600"/>
            <a:ext cx="13381496" cy="119363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960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227128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93297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59465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750" y="10668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cquisition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272848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ngagement</a:t>
            </a:r>
            <a:endParaRPr lang="en-US" sz="8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423409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etention</a:t>
            </a:r>
            <a:endParaRPr lang="en-US" sz="8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3750" y="609144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onetization</a:t>
            </a:r>
            <a:endParaRPr lang="en-US" sz="8000" dirty="0"/>
          </a:p>
        </p:txBody>
      </p:sp>
      <p:sp>
        <p:nvSpPr>
          <p:cNvPr id="3" name="Striped Right Arrow 2"/>
          <p:cNvSpPr/>
          <p:nvPr/>
        </p:nvSpPr>
        <p:spPr>
          <a:xfrm rot="11400000">
            <a:off x="7850638" y="3859465"/>
            <a:ext cx="2667000" cy="1066800"/>
          </a:xfrm>
          <a:prstGeom prst="stripedRightArrow">
            <a:avLst/>
          </a:prstGeom>
          <a:solidFill>
            <a:srgbClr val="FF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4400" y="5212234"/>
            <a:ext cx="55307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Make dashboards for these TODAY!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600191">
            <a:off x="8653361" y="1298054"/>
            <a:ext cx="47465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“The </a:t>
            </a:r>
            <a:r>
              <a:rPr lang="en-US" dirty="0"/>
              <a:t>price of light is less than the cost of darkness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i="1" dirty="0" smtClean="0"/>
              <a:t>Arthur </a:t>
            </a:r>
            <a:r>
              <a:rPr lang="en-US" i="1" dirty="0"/>
              <a:t>C. Nielsen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b="10087"/>
          <a:stretch/>
        </p:blipFill>
        <p:spPr>
          <a:xfrm>
            <a:off x="-1" y="0"/>
            <a:ext cx="14656619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0" y="7696200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unchose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1000"/>
            <a:ext cx="5057795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The First Date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379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3" y="228600"/>
            <a:ext cx="7772400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148" y="3112740"/>
            <a:ext cx="14478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99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Acquisition</a:t>
            </a:r>
            <a:endParaRPr lang="en-US" sz="199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7084071"/>
            <a:ext cx="13381496" cy="1193630"/>
          </a:xfrm>
        </p:spPr>
        <p:txBody>
          <a:bodyPr/>
          <a:lstStyle/>
          <a:p>
            <a:r>
              <a:rPr lang="en-US" dirty="0" smtClean="0"/>
              <a:t>Your job is to line-up the blind dates 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712089"/>
            <a:ext cx="6400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 are in the eyeball delivery business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-226" b="21296"/>
          <a:stretch/>
        </p:blipFill>
        <p:spPr>
          <a:xfrm>
            <a:off x="0" y="25400"/>
            <a:ext cx="14693900" cy="8257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858000"/>
            <a:ext cx="9807493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Can you get a second date?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11658600" y="76200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Image: jesjon87 </a:t>
            </a:r>
            <a:r>
              <a:rPr lang="en-US" sz="2000" dirty="0" smtClean="0"/>
              <a:t>(</a:t>
            </a:r>
            <a:r>
              <a:rPr lang="en-US" sz="2000" dirty="0" err="1"/>
              <a:t>flickr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46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7035970"/>
            <a:ext cx="7906974" cy="1193630"/>
          </a:xfrm>
        </p:spPr>
        <p:txBody>
          <a:bodyPr/>
          <a:lstStyle/>
          <a:p>
            <a:r>
              <a:rPr lang="en-US" dirty="0" smtClean="0"/>
              <a:t>There are no silver cannonballs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82000" pencilSize="13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8" y="3733800"/>
            <a:ext cx="5667646" cy="4372500"/>
          </a:xfrm>
          <a:prstGeom prst="rect">
            <a:avLst/>
          </a:prstGeom>
          <a:effectLst>
            <a:outerShdw blurRad="342900" dist="2413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57200" y="0"/>
            <a:ext cx="14173200" cy="4647864"/>
            <a:chOff x="457200" y="0"/>
            <a:chExt cx="14173200" cy="4647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0"/>
              <a:ext cx="6553200" cy="4647864"/>
            </a:xfrm>
            <a:prstGeom prst="rect">
              <a:avLst/>
            </a:prstGeom>
            <a:effectLst>
              <a:outerShdw blurRad="444500" dist="3175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457200" y="418796"/>
              <a:ext cx="7906974" cy="119363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28274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400" kern="1200" spc="-5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There are no silver bullets 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48200" y="3097799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There is no “Secret Tool Box”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8039100" y="522896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(The </a:t>
            </a:r>
            <a:r>
              <a:rPr lang="en-US" sz="3600" i="1" dirty="0"/>
              <a:t>secret is in the mindset, not the </a:t>
            </a:r>
            <a:r>
              <a:rPr lang="en-US" sz="3600" i="1" dirty="0" smtClean="0"/>
              <a:t>toolset)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5887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903514"/>
            <a:ext cx="8763000" cy="1193630"/>
          </a:xfrm>
        </p:spPr>
        <p:txBody>
          <a:bodyPr/>
          <a:lstStyle/>
          <a:p>
            <a:r>
              <a:rPr lang="en-US" dirty="0" smtClean="0"/>
              <a:t>Only 16% of apps get a third date!*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716" y="7239000"/>
            <a:ext cx="4149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*Compuware Survey,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3" y="762000"/>
            <a:ext cx="3954475" cy="59347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2469838"/>
            <a:ext cx="7924800" cy="25190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quickly can you get your customers to that </a:t>
            </a:r>
            <a:r>
              <a:rPr lang="en-US" i="1" dirty="0" smtClean="0"/>
              <a:t>“aha”</a:t>
            </a:r>
            <a:r>
              <a:rPr lang="en-US" dirty="0" smtClean="0"/>
              <a:t> moment?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4423164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Engagement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7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 Shot 2014-01-30 at 11.10.04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837">
            <a:off x="1910809" y="1074341"/>
            <a:ext cx="10506762" cy="56473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85800" y="609596"/>
            <a:ext cx="3102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Forgetify</a:t>
            </a:r>
            <a:r>
              <a:rPr lang="en-US" sz="4400" dirty="0" smtClean="0"/>
              <a:t> …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6801749"/>
            <a:ext cx="64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 the long tail of content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4495800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Over 20%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87931" y="4069051"/>
            <a:ext cx="304800" cy="369166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5400"/>
            <a:ext cx="9984717" cy="6522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4483" y="305792"/>
            <a:ext cx="975863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Composite Social Network for Predicting Mobile Apps Installation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0221" y="685800"/>
            <a:ext cx="90471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/>
              <a:t>Wei Pan and </a:t>
            </a:r>
            <a:r>
              <a:rPr lang="en-US" sz="2000" dirty="0" err="1"/>
              <a:t>Nadav</a:t>
            </a:r>
            <a:r>
              <a:rPr lang="en-US" sz="2000" dirty="0"/>
              <a:t> </a:t>
            </a:r>
            <a:r>
              <a:rPr lang="en-US" sz="2000" dirty="0" err="1"/>
              <a:t>Aharony</a:t>
            </a:r>
            <a:r>
              <a:rPr lang="en-US" sz="2000" dirty="0"/>
              <a:t> and Alex (Sandy) </a:t>
            </a:r>
            <a:r>
              <a:rPr lang="en-US" sz="2000" dirty="0" err="1" smtClean="0"/>
              <a:t>Pentland</a:t>
            </a:r>
            <a:r>
              <a:rPr lang="en-US" sz="2000" dirty="0" smtClean="0"/>
              <a:t>, MIT Media Lab 2011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191000" y="2362200"/>
            <a:ext cx="3276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people have small number of apps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76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11582400" cy="7065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600" y="4876800"/>
            <a:ext cx="3276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Few apps are popular!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2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77"/>
          <a:stretch/>
        </p:blipFill>
        <p:spPr>
          <a:xfrm>
            <a:off x="0" y="0"/>
            <a:ext cx="14630400" cy="969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4005" y="7696200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Garry Wilmore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6400" y="2438400"/>
            <a:ext cx="4805354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A relationship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02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Fix the bucket first</a:t>
            </a:r>
            <a:endParaRPr lang="en-US" sz="7200" dirty="0"/>
          </a:p>
        </p:txBody>
      </p:sp>
      <p:pic>
        <p:nvPicPr>
          <p:cNvPr id="1026" name="Picture 2" descr="Leaky Bu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6" y="2286000"/>
            <a:ext cx="4114800" cy="4811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456966"/>
            <a:ext cx="7010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Buckets with holes probably need </a:t>
            </a:r>
            <a:r>
              <a:rPr lang="en-US" sz="4400" i="1" dirty="0" smtClean="0"/>
              <a:t>fixing</a:t>
            </a:r>
            <a:r>
              <a:rPr lang="en-US" sz="4400" dirty="0" smtClean="0"/>
              <a:t> more than they need </a:t>
            </a:r>
            <a:r>
              <a:rPr lang="en-US" sz="4400" u="sng" dirty="0" smtClean="0"/>
              <a:t>more</a:t>
            </a:r>
            <a:r>
              <a:rPr lang="en-US" sz="4400" dirty="0" smtClean="0"/>
              <a:t> water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3124200" y="4691576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Retention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5279" b="8333"/>
          <a:stretch/>
        </p:blipFill>
        <p:spPr>
          <a:xfrm>
            <a:off x="-12700" y="0"/>
            <a:ext cx="14643100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3208442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Wedding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11427334" y="7543800"/>
            <a:ext cx="320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Alex </a:t>
            </a:r>
            <a:r>
              <a:rPr lang="en-US" sz="2000" dirty="0" err="1">
                <a:solidFill>
                  <a:schemeClr val="tx2"/>
                </a:solidFill>
              </a:rPr>
              <a:t>Gorzen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348"/>
            <a:ext cx="13381496" cy="1193630"/>
          </a:xfrm>
        </p:spPr>
        <p:txBody>
          <a:bodyPr/>
          <a:lstStyle/>
          <a:p>
            <a:r>
              <a:rPr lang="en-US" dirty="0" smtClean="0"/>
              <a:t>Life Time Value (Marathon, not sprint)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7962"/>
            <a:ext cx="13381496" cy="10902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care, often the most valuable users can be your early adopters</a:t>
            </a:r>
            <a:br>
              <a:rPr lang="en-US" dirty="0" smtClean="0"/>
            </a:br>
            <a:r>
              <a:rPr lang="en-US" dirty="0" smtClean="0"/>
              <a:t> (and they can be some of your strongest emissaries).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08006"/>
            <a:ext cx="4302557" cy="40323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33766" y="2754783"/>
            <a:ext cx="7859412" cy="182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You don’t get a second chance to make a first impression.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(Hard to balance with software as a service).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134600" y="6822988"/>
            <a:ext cx="3384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CPI &lt; LTV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4606997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Monetization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41140"/>
            <a:ext cx="981378" cy="7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457200"/>
            <a:ext cx="8001000" cy="1193630"/>
          </a:xfrm>
        </p:spPr>
        <p:txBody>
          <a:bodyPr/>
          <a:lstStyle/>
          <a:p>
            <a:pPr algn="ctr"/>
            <a:r>
              <a:rPr lang="en-US" sz="4000" dirty="0" smtClean="0"/>
              <a:t>93% of games revenue is freemium on mobile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953000" cy="768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702" y="7579343"/>
            <a:ext cx="5212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Source: App Annie 2013 retrospective report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05760" y="2971800"/>
            <a:ext cx="105718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</a:t>
            </a:r>
            <a:r>
              <a:rPr lang="en-US" sz="5400" b="1" u="sng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need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ongoing good relationships with your customers</a:t>
            </a:r>
            <a:endParaRPr lang="en-US" sz="5400" b="1" u="sng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1066800"/>
            <a:ext cx="1219200" cy="533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011" y="685800"/>
            <a:ext cx="13381496" cy="1193630"/>
          </a:xfrm>
        </p:spPr>
        <p:txBody>
          <a:bodyPr/>
          <a:lstStyle/>
          <a:p>
            <a:r>
              <a:rPr lang="en-US" sz="4800" dirty="0" smtClean="0"/>
              <a:t>Differences between growth hacking and traditional marketing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0" y="3229013"/>
            <a:ext cx="5029200" cy="4900221"/>
          </a:xfrm>
        </p:spPr>
        <p:txBody>
          <a:bodyPr/>
          <a:lstStyle/>
          <a:p>
            <a:r>
              <a:rPr lang="en-US" dirty="0" smtClean="0"/>
              <a:t>Mature marketing for established business, happy with 5-10% growth</a:t>
            </a:r>
          </a:p>
          <a:p>
            <a:r>
              <a:rPr lang="en-US" dirty="0" smtClean="0"/>
              <a:t>Startups, looking for 10,000%+ growth!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585346" cy="4793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57690">
            <a:off x="8312132" y="6566803"/>
            <a:ext cx="5887446" cy="646331"/>
          </a:xfrm>
          <a:prstGeom prst="rect">
            <a:avLst/>
          </a:prstGeom>
          <a:solidFill>
            <a:srgbClr val="FFFF6D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You need scalable solutions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75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-90" b="15002"/>
          <a:stretch/>
        </p:blipFill>
        <p:spPr>
          <a:xfrm>
            <a:off x="0" y="-76200"/>
            <a:ext cx="14660770" cy="830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4548040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Resurrection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0" y="76200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 smtClean="0">
                <a:solidFill>
                  <a:schemeClr val="tx2"/>
                </a:solidFill>
              </a:rPr>
              <a:t>yinyang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956" y="533400"/>
            <a:ext cx="13381496" cy="1193630"/>
          </a:xfrm>
        </p:spPr>
        <p:txBody>
          <a:bodyPr/>
          <a:lstStyle/>
          <a:p>
            <a:r>
              <a:rPr lang="en-US" dirty="0" smtClean="0"/>
              <a:t>Resurrection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3480873"/>
            <a:ext cx="7501272" cy="3528622"/>
          </a:xfrm>
        </p:spPr>
        <p:txBody>
          <a:bodyPr/>
          <a:lstStyle/>
          <a:p>
            <a:r>
              <a:rPr lang="en-US" dirty="0" smtClean="0"/>
              <a:t>It’s cheaper to bring someone back from the dead than find someone new</a:t>
            </a:r>
            <a:endParaRPr lang="en-US" dirty="0"/>
          </a:p>
        </p:txBody>
      </p:sp>
      <p:pic>
        <p:nvPicPr>
          <p:cNvPr id="1026" name="Picture 2" descr="http://vector-magz.com/wp-content/uploads/2013/08/graveston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6" y="2306489"/>
            <a:ext cx="4763272" cy="5999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05800"/>
            <a:ext cx="1452627" cy="446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9" y="723802"/>
            <a:ext cx="1943371" cy="194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45500" y="786404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Nordeus</a:t>
            </a:r>
            <a:r>
              <a:rPr lang="en-US" sz="3600" dirty="0" smtClean="0"/>
              <a:t> spent $3.5k on re-engagement campaign on </a:t>
            </a:r>
            <a:r>
              <a:rPr lang="en-US" sz="3600" dirty="0" err="1" smtClean="0"/>
              <a:t>facebook</a:t>
            </a:r>
            <a:r>
              <a:rPr lang="en-US" sz="3600" dirty="0" smtClean="0"/>
              <a:t> 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445500" y="3220687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 gained over $121k in </a:t>
            </a:r>
            <a:r>
              <a:rPr lang="en-US" sz="3600" i="1" dirty="0" smtClean="0"/>
              <a:t>immediate</a:t>
            </a:r>
            <a:r>
              <a:rPr lang="en-US" sz="3600" dirty="0" smtClean="0"/>
              <a:t> return.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8" y="2984883"/>
            <a:ext cx="1550018" cy="1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4.50617E-6 L -2.67361E-6 -0.521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-0.52103 L 0.00196 -0.280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20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585">
            <a:off x="11054299" y="2986283"/>
            <a:ext cx="3791258" cy="534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52" y="609600"/>
            <a:ext cx="13381496" cy="1193630"/>
          </a:xfrm>
        </p:spPr>
        <p:txBody>
          <a:bodyPr/>
          <a:lstStyle/>
          <a:p>
            <a:r>
              <a:rPr lang="en-US" dirty="0" smtClean="0"/>
              <a:t>Keep at it – Everything compounds!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1.01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=37.783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0.99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=0.0255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8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352" y="304800"/>
            <a:ext cx="13381496" cy="1193630"/>
          </a:xfrm>
        </p:spPr>
        <p:txBody>
          <a:bodyPr/>
          <a:lstStyle/>
          <a:p>
            <a:r>
              <a:rPr lang="en-US" sz="6600" dirty="0" smtClean="0"/>
              <a:t>Growth Hacking is not new …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050">
            <a:off x="939547" y="1002294"/>
            <a:ext cx="5773686" cy="64403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90624" y="2045050"/>
            <a:ext cx="3461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AAA Plumbing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5024" y="3299556"/>
            <a:ext cx="53703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Heathrow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Hilton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Heathrow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 Heathrow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LHR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6224" y="6724471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>
                <a:solidFill>
                  <a:srgbClr val="92D050"/>
                </a:solidFill>
              </a:rPr>
              <a:t>(Lil) Green </a:t>
            </a:r>
            <a:r>
              <a:rPr lang="en-US" sz="7200" i="1" dirty="0" smtClean="0">
                <a:solidFill>
                  <a:srgbClr val="92D050"/>
                </a:solidFill>
              </a:rPr>
              <a:t>Patch?</a:t>
            </a:r>
            <a:r>
              <a:rPr lang="en-US" sz="7200" dirty="0" smtClean="0">
                <a:solidFill>
                  <a:srgbClr val="92D050"/>
                </a:solidFill>
              </a:rPr>
              <a:t> </a:t>
            </a:r>
            <a:endParaRPr lang="en-US" sz="7200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946281"/>
            <a:ext cx="4256339" cy="15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67950"/>
            <a:ext cx="13335000" cy="914400"/>
          </a:xfrm>
        </p:spPr>
        <p:txBody>
          <a:bodyPr/>
          <a:lstStyle/>
          <a:p>
            <a:r>
              <a:rPr lang="pt-BR" sz="5400" i="1" dirty="0"/>
              <a:t>Carpe diem quam minimum credula postero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6096000"/>
            <a:ext cx="11123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One </a:t>
            </a:r>
            <a:r>
              <a:rPr lang="en-US" sz="3200" dirty="0">
                <a:solidFill>
                  <a:schemeClr val="tx2"/>
                </a:solidFill>
              </a:rPr>
              <a:t>should do all one can </a:t>
            </a:r>
            <a:r>
              <a:rPr lang="en-US" sz="3200" u="sng" dirty="0">
                <a:solidFill>
                  <a:schemeClr val="tx2"/>
                </a:solidFill>
              </a:rPr>
              <a:t>today</a:t>
            </a:r>
            <a:r>
              <a:rPr lang="en-US" sz="3200" dirty="0">
                <a:solidFill>
                  <a:schemeClr val="tx2"/>
                </a:solidFill>
              </a:rPr>
              <a:t> to make one's future better</a:t>
            </a:r>
            <a:r>
              <a:rPr lang="en-US" sz="3200" dirty="0" smtClean="0">
                <a:solidFill>
                  <a:schemeClr val="tx2"/>
                </a:solidFill>
              </a:rPr>
              <a:t>.</a:t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/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>Seize the day; seize every opportunity!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0" y="999470"/>
            <a:ext cx="148970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4200" i="1" dirty="0">
                <a:solidFill>
                  <a:schemeClr val="accent2"/>
                </a:solidFill>
                <a:latin typeface="FlemishScript BT" panose="030306020505070F0A05" pitchFamily="66" charset="0"/>
              </a:rPr>
              <a:t>Carpe diem</a:t>
            </a:r>
            <a:endParaRPr lang="en-US" sz="34200" dirty="0">
              <a:solidFill>
                <a:schemeClr val="accent2"/>
              </a:solidFill>
              <a:latin typeface="FlemishScript BT" panose="030306020505070F0A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12715"/>
            <a:ext cx="13381496" cy="1193630"/>
          </a:xfrm>
        </p:spPr>
        <p:txBody>
          <a:bodyPr/>
          <a:lstStyle/>
          <a:p>
            <a:r>
              <a:rPr lang="en-US" dirty="0" smtClean="0"/>
              <a:t>It’s a lot of science, but there is some luck.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751">
            <a:off x="918462" y="1739695"/>
            <a:ext cx="5666128" cy="3012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27" y="4357536"/>
            <a:ext cx="4307911" cy="3680484"/>
          </a:xfrm>
          <a:prstGeom prst="rect">
            <a:avLst/>
          </a:prstGeom>
          <a:effectLst>
            <a:outerShdw blurRad="393700" dir="186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8294914" y="1717572"/>
            <a:ext cx="5619982" cy="2528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When fortune shines on you, be ready to exploit.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05" y="4495800"/>
            <a:ext cx="3225978" cy="322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42307" cy="28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8449"/>
          <a:stretch/>
        </p:blipFill>
        <p:spPr>
          <a:xfrm>
            <a:off x="0" y="0"/>
            <a:ext cx="14630400" cy="830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807534"/>
            <a:ext cx="4107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Official U.S. Navy Imagery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553200" y="228600"/>
            <a:ext cx="7924800" cy="685800"/>
          </a:xfrm>
        </p:spPr>
        <p:txBody>
          <a:bodyPr/>
          <a:lstStyle/>
          <a:p>
            <a:r>
              <a:rPr lang="en-US" dirty="0" smtClean="0"/>
              <a:t>The Fire hose of media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29600"/>
            <a:ext cx="4540405" cy="15731542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248400" y="609600"/>
            <a:ext cx="7620000" cy="914400"/>
          </a:xfrm>
        </p:spPr>
        <p:txBody>
          <a:bodyPr/>
          <a:lstStyle/>
          <a:p>
            <a:r>
              <a:rPr lang="en-US" dirty="0" smtClean="0"/>
              <a:t>Content Fire Hose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743200"/>
            <a:ext cx="601478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have seconds to get noticed.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Retweeted/Shared or commented upon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Need some friction</a:t>
            </a:r>
          </a:p>
        </p:txBody>
      </p:sp>
    </p:spTree>
    <p:extLst>
      <p:ext uri="{BB962C8B-B14F-4D97-AF65-F5344CB8AC3E}">
        <p14:creationId xmlns:p14="http://schemas.microsoft.com/office/powerpoint/2010/main" val="28246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4.38272E-6 L 3.40278E-6 -1.909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Headlines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562" y="2061453"/>
            <a:ext cx="9551955" cy="5431157"/>
          </a:xfrm>
        </p:spPr>
        <p:txBody>
          <a:bodyPr/>
          <a:lstStyle/>
          <a:p>
            <a:r>
              <a:rPr lang="en-US" dirty="0" smtClean="0"/>
              <a:t>The secret to …</a:t>
            </a:r>
          </a:p>
          <a:p>
            <a:r>
              <a:rPr lang="en-US" dirty="0" smtClean="0"/>
              <a:t>How to avoid the biggest mistake …</a:t>
            </a:r>
          </a:p>
          <a:p>
            <a:r>
              <a:rPr lang="en-US" dirty="0" smtClean="0"/>
              <a:t>Are you one of the 15% of people who …</a:t>
            </a:r>
          </a:p>
          <a:p>
            <a:r>
              <a:rPr lang="en-US" dirty="0" smtClean="0"/>
              <a:t>Little know ways to …</a:t>
            </a:r>
          </a:p>
          <a:p>
            <a:r>
              <a:rPr lang="en-US" dirty="0" smtClean="0"/>
              <a:t>The top 10 things everyone should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02683"/>
            <a:ext cx="2288743" cy="12134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59294">
            <a:off x="9464532" y="1702742"/>
            <a:ext cx="3581400" cy="4597570"/>
            <a:chOff x="1333500" y="1803230"/>
            <a:chExt cx="3086100" cy="4597570"/>
          </a:xfrm>
        </p:grpSpPr>
        <p:sp>
          <p:nvSpPr>
            <p:cNvPr id="6" name="Rectangle 5"/>
            <p:cNvSpPr/>
            <p:nvPr/>
          </p:nvSpPr>
          <p:spPr>
            <a:xfrm>
              <a:off x="1333500" y="1803230"/>
              <a:ext cx="3086100" cy="459757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444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85900" y="2450930"/>
              <a:ext cx="1371600" cy="1143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95700" y="3724148"/>
              <a:ext cx="495300" cy="5140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900" y="5105400"/>
              <a:ext cx="609600" cy="1143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90850" y="2667000"/>
              <a:ext cx="1200150" cy="926930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85900" y="3969275"/>
              <a:ext cx="609600" cy="989989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28850" y="3969275"/>
              <a:ext cx="609600" cy="989990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71800" y="3733800"/>
              <a:ext cx="609600" cy="1215813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90750" y="5334000"/>
              <a:ext cx="2000250" cy="931653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95700" y="4402294"/>
              <a:ext cx="495300" cy="51409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0390" y="5099135"/>
              <a:ext cx="2000609" cy="19198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1800" y="2450930"/>
              <a:ext cx="1219199" cy="17319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95425" y="3707298"/>
              <a:ext cx="1352550" cy="1725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85900" y="1972880"/>
              <a:ext cx="2705099" cy="37835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40880" y="6449414"/>
            <a:ext cx="7917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gets you to click?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7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ean miner resc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2"/>
          <a:stretch/>
        </p:blipFill>
        <p:spPr bwMode="auto">
          <a:xfrm>
            <a:off x="-1" y="0"/>
            <a:ext cx="1463040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84" y="7860269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Photograph: Alex Ibanez/AP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748"/>
            <a:ext cx="3477110" cy="128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6307" y="198995"/>
            <a:ext cx="751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2010 </a:t>
            </a:r>
            <a:r>
              <a:rPr lang="en-US" sz="3200" b="1" dirty="0" err="1">
                <a:solidFill>
                  <a:schemeClr val="tx2"/>
                </a:solidFill>
              </a:rPr>
              <a:t>Copiapó</a:t>
            </a:r>
            <a:r>
              <a:rPr lang="en-US" sz="3200" b="1" dirty="0">
                <a:solidFill>
                  <a:schemeClr val="tx2"/>
                </a:solidFill>
              </a:rPr>
              <a:t> mining </a:t>
            </a:r>
            <a:r>
              <a:rPr lang="en-US" sz="3200" b="1" dirty="0" smtClean="0">
                <a:solidFill>
                  <a:schemeClr val="tx2"/>
                </a:solidFill>
              </a:rPr>
              <a:t>accident, Chile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 rot="2006124">
            <a:off x="3706702" y="2582440"/>
            <a:ext cx="3351995" cy="457200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1299547"/>
            <a:ext cx="9445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Est.</a:t>
            </a:r>
            <a:r>
              <a:rPr lang="en-US" dirty="0" smtClean="0">
                <a:solidFill>
                  <a:schemeClr val="tx2"/>
                </a:solidFill>
              </a:rPr>
              <a:t> 1 </a:t>
            </a:r>
            <a:r>
              <a:rPr lang="en-US" dirty="0">
                <a:solidFill>
                  <a:schemeClr val="tx2"/>
                </a:solidFill>
              </a:rPr>
              <a:t>billion viewers around the world watching the rescue live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17433" y="1909931"/>
            <a:ext cx="3956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Est.</a:t>
            </a:r>
            <a:r>
              <a:rPr lang="en-US" dirty="0" smtClean="0">
                <a:solidFill>
                  <a:schemeClr val="tx2"/>
                </a:solidFill>
              </a:rPr>
              <a:t> $41m of ‘free’ airtime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769191">
            <a:off x="6816801" y="4750372"/>
            <a:ext cx="7748101" cy="2646878"/>
          </a:xfrm>
          <a:prstGeom prst="rect">
            <a:avLst/>
          </a:prstGeom>
          <a:solidFill>
            <a:schemeClr val="tx2">
              <a:alpha val="68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$41m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24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10" grpId="0"/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growth hacking and marketing?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716" y="1905000"/>
            <a:ext cx="13065884" cy="4419600"/>
          </a:xfrm>
        </p:spPr>
        <p:txBody>
          <a:bodyPr/>
          <a:lstStyle/>
          <a:p>
            <a:r>
              <a:rPr lang="en-US" sz="2800" dirty="0" smtClean="0"/>
              <a:t>Marketing is more established, longer frequency.</a:t>
            </a:r>
          </a:p>
          <a:p>
            <a:r>
              <a:rPr lang="en-US" sz="2800" dirty="0" smtClean="0"/>
              <a:t>Typically indies and startups don’t have access to brand equity or installed base.</a:t>
            </a:r>
          </a:p>
          <a:p>
            <a:r>
              <a:rPr lang="en-US" sz="2800" dirty="0" smtClean="0"/>
              <a:t>Shoe string budgets.</a:t>
            </a:r>
          </a:p>
          <a:p>
            <a:r>
              <a:rPr lang="en-US" sz="2800" dirty="0" smtClean="0"/>
              <a:t>More uncertainty with untested product.</a:t>
            </a:r>
          </a:p>
          <a:p>
            <a:r>
              <a:rPr lang="en-US" sz="2800" dirty="0" smtClean="0"/>
              <a:t>Marketing has budgets, planned in advance.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5867400"/>
            <a:ext cx="9982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“Budgets make people lazy. They begin to think in traditional terms and don’t innovate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/>
              <a:t> -(</a:t>
            </a:r>
            <a:r>
              <a:rPr lang="en-US" sz="2000" dirty="0"/>
              <a:t>Michael Birch, co-founder of </a:t>
            </a:r>
            <a:r>
              <a:rPr lang="en-US" sz="2000" dirty="0" err="1"/>
              <a:t>Bebo</a:t>
            </a:r>
            <a:r>
              <a:rPr lang="en-US" sz="2000" dirty="0"/>
              <a:t>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2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3381496" cy="1193630"/>
          </a:xfrm>
        </p:spPr>
        <p:txBody>
          <a:bodyPr/>
          <a:lstStyle/>
          <a:p>
            <a:r>
              <a:rPr lang="en-US" dirty="0" smtClean="0"/>
              <a:t>Chilean Miners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13513794" cy="5011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464" y="6858000"/>
            <a:ext cx="36744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Seize every opportunity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7350173"/>
            <a:ext cx="71865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Opportunity can happen at any time.  Be ready!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Hilton banned from Hotel 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860">
            <a:off x="1268152" y="1980227"/>
            <a:ext cx="3863850" cy="5021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381000" dist="368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56" r="100000">
                        <a14:foregroundMark x1="59444" y1="59259" x2="59444" y2="59259"/>
                        <a14:foregroundMark x1="73778" y1="59808" x2="73778" y2="5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1863416"/>
            <a:ext cx="7859486" cy="636618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324600" y="1600201"/>
            <a:ext cx="7086600" cy="3810000"/>
          </a:xfrm>
          <a:custGeom>
            <a:avLst/>
            <a:gdLst>
              <a:gd name="connsiteX0" fmla="*/ 0 w 5943600"/>
              <a:gd name="connsiteY0" fmla="*/ 292106 h 1752600"/>
              <a:gd name="connsiteX1" fmla="*/ 292106 w 5943600"/>
              <a:gd name="connsiteY1" fmla="*/ 0 h 1752600"/>
              <a:gd name="connsiteX2" fmla="*/ 990600 w 5943600"/>
              <a:gd name="connsiteY2" fmla="*/ 0 h 1752600"/>
              <a:gd name="connsiteX3" fmla="*/ 990600 w 5943600"/>
              <a:gd name="connsiteY3" fmla="*/ 0 h 1752600"/>
              <a:gd name="connsiteX4" fmla="*/ 2476500 w 5943600"/>
              <a:gd name="connsiteY4" fmla="*/ 0 h 1752600"/>
              <a:gd name="connsiteX5" fmla="*/ 5651494 w 5943600"/>
              <a:gd name="connsiteY5" fmla="*/ 0 h 1752600"/>
              <a:gd name="connsiteX6" fmla="*/ 5943600 w 5943600"/>
              <a:gd name="connsiteY6" fmla="*/ 292106 h 1752600"/>
              <a:gd name="connsiteX7" fmla="*/ 5943600 w 5943600"/>
              <a:gd name="connsiteY7" fmla="*/ 1022350 h 1752600"/>
              <a:gd name="connsiteX8" fmla="*/ 5943600 w 5943600"/>
              <a:gd name="connsiteY8" fmla="*/ 1022350 h 1752600"/>
              <a:gd name="connsiteX9" fmla="*/ 5943600 w 5943600"/>
              <a:gd name="connsiteY9" fmla="*/ 1460500 h 1752600"/>
              <a:gd name="connsiteX10" fmla="*/ 5943600 w 5943600"/>
              <a:gd name="connsiteY10" fmla="*/ 1460494 h 1752600"/>
              <a:gd name="connsiteX11" fmla="*/ 5651494 w 5943600"/>
              <a:gd name="connsiteY11" fmla="*/ 1752600 h 1752600"/>
              <a:gd name="connsiteX12" fmla="*/ 2476500 w 5943600"/>
              <a:gd name="connsiteY12" fmla="*/ 1752600 h 1752600"/>
              <a:gd name="connsiteX13" fmla="*/ 1819277 w 5943600"/>
              <a:gd name="connsiteY13" fmla="*/ 3862538 h 1752600"/>
              <a:gd name="connsiteX14" fmla="*/ 990600 w 5943600"/>
              <a:gd name="connsiteY14" fmla="*/ 1752600 h 1752600"/>
              <a:gd name="connsiteX15" fmla="*/ 292106 w 5943600"/>
              <a:gd name="connsiteY15" fmla="*/ 1752600 h 1752600"/>
              <a:gd name="connsiteX16" fmla="*/ 0 w 5943600"/>
              <a:gd name="connsiteY16" fmla="*/ 1460494 h 1752600"/>
              <a:gd name="connsiteX17" fmla="*/ 0 w 5943600"/>
              <a:gd name="connsiteY17" fmla="*/ 1460500 h 1752600"/>
              <a:gd name="connsiteX18" fmla="*/ 0 w 5943600"/>
              <a:gd name="connsiteY18" fmla="*/ 1022350 h 1752600"/>
              <a:gd name="connsiteX19" fmla="*/ 0 w 5943600"/>
              <a:gd name="connsiteY19" fmla="*/ 1022350 h 1752600"/>
              <a:gd name="connsiteX20" fmla="*/ 0 w 5943600"/>
              <a:gd name="connsiteY20" fmla="*/ 292106 h 1752600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705100 w 5943600"/>
              <a:gd name="connsiteY12" fmla="*/ 19202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75560 w 5943600"/>
              <a:gd name="connsiteY12" fmla="*/ 17907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75560 w 5943600"/>
              <a:gd name="connsiteY12" fmla="*/ 17907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75913"/>
              <a:gd name="connsiteX1" fmla="*/ 292106 w 5943600"/>
              <a:gd name="connsiteY1" fmla="*/ 0 h 3875913"/>
              <a:gd name="connsiteX2" fmla="*/ 990600 w 5943600"/>
              <a:gd name="connsiteY2" fmla="*/ 0 h 3875913"/>
              <a:gd name="connsiteX3" fmla="*/ 990600 w 5943600"/>
              <a:gd name="connsiteY3" fmla="*/ 0 h 3875913"/>
              <a:gd name="connsiteX4" fmla="*/ 2476500 w 5943600"/>
              <a:gd name="connsiteY4" fmla="*/ 0 h 3875913"/>
              <a:gd name="connsiteX5" fmla="*/ 5651494 w 5943600"/>
              <a:gd name="connsiteY5" fmla="*/ 0 h 3875913"/>
              <a:gd name="connsiteX6" fmla="*/ 5943600 w 5943600"/>
              <a:gd name="connsiteY6" fmla="*/ 292106 h 3875913"/>
              <a:gd name="connsiteX7" fmla="*/ 5943600 w 5943600"/>
              <a:gd name="connsiteY7" fmla="*/ 1022350 h 3875913"/>
              <a:gd name="connsiteX8" fmla="*/ 5943600 w 5943600"/>
              <a:gd name="connsiteY8" fmla="*/ 1022350 h 3875913"/>
              <a:gd name="connsiteX9" fmla="*/ 5943600 w 5943600"/>
              <a:gd name="connsiteY9" fmla="*/ 1460500 h 3875913"/>
              <a:gd name="connsiteX10" fmla="*/ 5943600 w 5943600"/>
              <a:gd name="connsiteY10" fmla="*/ 1460494 h 3875913"/>
              <a:gd name="connsiteX11" fmla="*/ 5651494 w 5943600"/>
              <a:gd name="connsiteY11" fmla="*/ 1752600 h 3875913"/>
              <a:gd name="connsiteX12" fmla="*/ 2560320 w 5943600"/>
              <a:gd name="connsiteY12" fmla="*/ 1767840 h 3875913"/>
              <a:gd name="connsiteX13" fmla="*/ 2034540 w 5943600"/>
              <a:gd name="connsiteY13" fmla="*/ 2606040 h 3875913"/>
              <a:gd name="connsiteX14" fmla="*/ 1819277 w 5943600"/>
              <a:gd name="connsiteY14" fmla="*/ 3862538 h 3875913"/>
              <a:gd name="connsiteX15" fmla="*/ 1272540 w 5943600"/>
              <a:gd name="connsiteY15" fmla="*/ 1744980 h 3875913"/>
              <a:gd name="connsiteX16" fmla="*/ 292106 w 5943600"/>
              <a:gd name="connsiteY16" fmla="*/ 1752600 h 3875913"/>
              <a:gd name="connsiteX17" fmla="*/ 0 w 5943600"/>
              <a:gd name="connsiteY17" fmla="*/ 1460494 h 3875913"/>
              <a:gd name="connsiteX18" fmla="*/ 0 w 5943600"/>
              <a:gd name="connsiteY18" fmla="*/ 1460500 h 3875913"/>
              <a:gd name="connsiteX19" fmla="*/ 0 w 5943600"/>
              <a:gd name="connsiteY19" fmla="*/ 1022350 h 3875913"/>
              <a:gd name="connsiteX20" fmla="*/ 0 w 5943600"/>
              <a:gd name="connsiteY20" fmla="*/ 1022350 h 3875913"/>
              <a:gd name="connsiteX21" fmla="*/ 0 w 5943600"/>
              <a:gd name="connsiteY21" fmla="*/ 292106 h 3875913"/>
              <a:gd name="connsiteX0" fmla="*/ 0 w 5943600"/>
              <a:gd name="connsiteY0" fmla="*/ 292106 h 3875913"/>
              <a:gd name="connsiteX1" fmla="*/ 292106 w 5943600"/>
              <a:gd name="connsiteY1" fmla="*/ 0 h 3875913"/>
              <a:gd name="connsiteX2" fmla="*/ 990600 w 5943600"/>
              <a:gd name="connsiteY2" fmla="*/ 0 h 3875913"/>
              <a:gd name="connsiteX3" fmla="*/ 990600 w 5943600"/>
              <a:gd name="connsiteY3" fmla="*/ 0 h 3875913"/>
              <a:gd name="connsiteX4" fmla="*/ 2476500 w 5943600"/>
              <a:gd name="connsiteY4" fmla="*/ 0 h 3875913"/>
              <a:gd name="connsiteX5" fmla="*/ 5651494 w 5943600"/>
              <a:gd name="connsiteY5" fmla="*/ 0 h 3875913"/>
              <a:gd name="connsiteX6" fmla="*/ 5943600 w 5943600"/>
              <a:gd name="connsiteY6" fmla="*/ 292106 h 3875913"/>
              <a:gd name="connsiteX7" fmla="*/ 5943600 w 5943600"/>
              <a:gd name="connsiteY7" fmla="*/ 1022350 h 3875913"/>
              <a:gd name="connsiteX8" fmla="*/ 5943600 w 5943600"/>
              <a:gd name="connsiteY8" fmla="*/ 1022350 h 3875913"/>
              <a:gd name="connsiteX9" fmla="*/ 5943600 w 5943600"/>
              <a:gd name="connsiteY9" fmla="*/ 1460500 h 3875913"/>
              <a:gd name="connsiteX10" fmla="*/ 5943600 w 5943600"/>
              <a:gd name="connsiteY10" fmla="*/ 1460494 h 3875913"/>
              <a:gd name="connsiteX11" fmla="*/ 5651494 w 5943600"/>
              <a:gd name="connsiteY11" fmla="*/ 1752600 h 3875913"/>
              <a:gd name="connsiteX12" fmla="*/ 2560320 w 5943600"/>
              <a:gd name="connsiteY12" fmla="*/ 1767840 h 3875913"/>
              <a:gd name="connsiteX13" fmla="*/ 2034540 w 5943600"/>
              <a:gd name="connsiteY13" fmla="*/ 2606040 h 3875913"/>
              <a:gd name="connsiteX14" fmla="*/ 1819277 w 5943600"/>
              <a:gd name="connsiteY14" fmla="*/ 3862538 h 3875913"/>
              <a:gd name="connsiteX15" fmla="*/ 1272540 w 5943600"/>
              <a:gd name="connsiteY15" fmla="*/ 1744980 h 3875913"/>
              <a:gd name="connsiteX16" fmla="*/ 838200 w 5943600"/>
              <a:gd name="connsiteY16" fmla="*/ 1737360 h 3875913"/>
              <a:gd name="connsiteX17" fmla="*/ 292106 w 5943600"/>
              <a:gd name="connsiteY17" fmla="*/ 1752600 h 3875913"/>
              <a:gd name="connsiteX18" fmla="*/ 0 w 5943600"/>
              <a:gd name="connsiteY18" fmla="*/ 1460494 h 3875913"/>
              <a:gd name="connsiteX19" fmla="*/ 0 w 5943600"/>
              <a:gd name="connsiteY19" fmla="*/ 1460500 h 3875913"/>
              <a:gd name="connsiteX20" fmla="*/ 0 w 5943600"/>
              <a:gd name="connsiteY20" fmla="*/ 1022350 h 3875913"/>
              <a:gd name="connsiteX21" fmla="*/ 0 w 5943600"/>
              <a:gd name="connsiteY21" fmla="*/ 1022350 h 3875913"/>
              <a:gd name="connsiteX22" fmla="*/ 0 w 5943600"/>
              <a:gd name="connsiteY22" fmla="*/ 292106 h 387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43600" h="3875913">
                <a:moveTo>
                  <a:pt x="0" y="292106"/>
                </a:moveTo>
                <a:cubicBezTo>
                  <a:pt x="0" y="130780"/>
                  <a:pt x="130780" y="0"/>
                  <a:pt x="292106" y="0"/>
                </a:cubicBezTo>
                <a:lnTo>
                  <a:pt x="990600" y="0"/>
                </a:lnTo>
                <a:lnTo>
                  <a:pt x="990600" y="0"/>
                </a:lnTo>
                <a:lnTo>
                  <a:pt x="2476500" y="0"/>
                </a:lnTo>
                <a:lnTo>
                  <a:pt x="5651494" y="0"/>
                </a:lnTo>
                <a:cubicBezTo>
                  <a:pt x="5812820" y="0"/>
                  <a:pt x="5943600" y="130780"/>
                  <a:pt x="5943600" y="292106"/>
                </a:cubicBezTo>
                <a:lnTo>
                  <a:pt x="5943600" y="1022350"/>
                </a:lnTo>
                <a:lnTo>
                  <a:pt x="5943600" y="1022350"/>
                </a:lnTo>
                <a:lnTo>
                  <a:pt x="5943600" y="1460500"/>
                </a:lnTo>
                <a:lnTo>
                  <a:pt x="5943600" y="1460494"/>
                </a:lnTo>
                <a:cubicBezTo>
                  <a:pt x="5943600" y="1621820"/>
                  <a:pt x="5812820" y="1752600"/>
                  <a:pt x="5651494" y="1752600"/>
                </a:cubicBezTo>
                <a:lnTo>
                  <a:pt x="2560320" y="1767840"/>
                </a:lnTo>
                <a:cubicBezTo>
                  <a:pt x="1957494" y="1910080"/>
                  <a:pt x="2158047" y="2256924"/>
                  <a:pt x="2034540" y="2606040"/>
                </a:cubicBezTo>
                <a:cubicBezTo>
                  <a:pt x="1911033" y="2955156"/>
                  <a:pt x="1946277" y="4006048"/>
                  <a:pt x="1819277" y="3862538"/>
                </a:cubicBezTo>
                <a:cubicBezTo>
                  <a:pt x="1637031" y="3156685"/>
                  <a:pt x="1904366" y="2252713"/>
                  <a:pt x="1272540" y="1744980"/>
                </a:cubicBezTo>
                <a:lnTo>
                  <a:pt x="838200" y="1737360"/>
                </a:lnTo>
                <a:lnTo>
                  <a:pt x="292106" y="1752600"/>
                </a:lnTo>
                <a:cubicBezTo>
                  <a:pt x="130780" y="1752600"/>
                  <a:pt x="0" y="1621820"/>
                  <a:pt x="0" y="1460494"/>
                </a:cubicBezTo>
                <a:lnTo>
                  <a:pt x="0" y="1460500"/>
                </a:lnTo>
                <a:lnTo>
                  <a:pt x="0" y="1022350"/>
                </a:lnTo>
                <a:lnTo>
                  <a:pt x="0" y="1022350"/>
                </a:lnTo>
                <a:lnTo>
                  <a:pt x="0" y="29210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4714" y="1863416"/>
            <a:ext cx="6607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Paris Hilton is also banned from …</a:t>
            </a:r>
            <a:br>
              <a:rPr lang="en-US" sz="3200" dirty="0" smtClean="0"/>
            </a:br>
            <a:r>
              <a:rPr lang="en-US" sz="3200" i="1" dirty="0" smtClean="0"/>
              <a:t>&lt;Insert your message here&gt;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8871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6031" r="515" b="-13"/>
          <a:stretch/>
        </p:blipFill>
        <p:spPr>
          <a:xfrm>
            <a:off x="-228600" y="0"/>
            <a:ext cx="14859000" cy="8254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543800"/>
            <a:ext cx="61053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Image: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Devindra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Hardawar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/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VentureBeat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0" y="228600"/>
            <a:ext cx="56409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T-Mobile CEO crashes AT&amp;T’s CES party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gets booted by security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02136" y="7543799"/>
            <a:ext cx="42298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T-Mobile CEO John </a:t>
            </a:r>
            <a:r>
              <a:rPr lang="en-US" dirty="0" err="1">
                <a:solidFill>
                  <a:schemeClr val="tx2"/>
                </a:solidFill>
              </a:rPr>
              <a:t>Legere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97000" contras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7315200" cy="6504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12649200" cy="914400"/>
          </a:xfrm>
        </p:spPr>
        <p:txBody>
          <a:bodyPr/>
          <a:lstStyle/>
          <a:p>
            <a:pPr algn="ctr"/>
            <a:r>
              <a:rPr lang="en-US" dirty="0" smtClean="0"/>
              <a:t>So many possible ingredients	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29300" y="1676400"/>
            <a:ext cx="3340995" cy="4937416"/>
          </a:xfrm>
        </p:spPr>
        <p:txBody>
          <a:bodyPr/>
          <a:lstStyle/>
          <a:p>
            <a:pPr algn="ctr"/>
            <a:r>
              <a:rPr lang="en-US" sz="2400" dirty="0" smtClean="0"/>
              <a:t>Keywords</a:t>
            </a:r>
            <a:endParaRPr lang="en-US" sz="2400" dirty="0"/>
          </a:p>
          <a:p>
            <a:pPr algn="ctr"/>
            <a:r>
              <a:rPr lang="en-US" sz="2400" dirty="0"/>
              <a:t>Publishing partners</a:t>
            </a:r>
          </a:p>
          <a:p>
            <a:pPr algn="ctr"/>
            <a:r>
              <a:rPr lang="en-US" sz="2400" dirty="0"/>
              <a:t>Affiliate marketing</a:t>
            </a:r>
          </a:p>
          <a:p>
            <a:pPr algn="ctr"/>
            <a:r>
              <a:rPr lang="en-US" sz="2400" dirty="0"/>
              <a:t>Link sharing</a:t>
            </a:r>
          </a:p>
          <a:p>
            <a:pPr algn="ctr"/>
            <a:r>
              <a:rPr lang="en-US" sz="2400" dirty="0"/>
              <a:t>Social Media</a:t>
            </a:r>
          </a:p>
          <a:p>
            <a:pPr algn="ctr"/>
            <a:r>
              <a:rPr lang="en-US" sz="2400" dirty="0"/>
              <a:t>Contests</a:t>
            </a:r>
          </a:p>
          <a:p>
            <a:pPr algn="ctr"/>
            <a:r>
              <a:rPr lang="en-US" sz="2400" dirty="0"/>
              <a:t>Email</a:t>
            </a:r>
          </a:p>
          <a:p>
            <a:pPr algn="ctr"/>
            <a:r>
              <a:rPr lang="en-US" sz="2400" dirty="0"/>
              <a:t>Install base marketing</a:t>
            </a:r>
          </a:p>
          <a:p>
            <a:pPr algn="ctr"/>
            <a:r>
              <a:rPr lang="en-US" sz="2400" dirty="0"/>
              <a:t>App </a:t>
            </a:r>
            <a:r>
              <a:rPr lang="en-US" sz="2400" dirty="0" smtClean="0"/>
              <a:t>store/Marketplaces</a:t>
            </a:r>
            <a:endParaRPr lang="en-US" sz="24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0287000" y="1676400"/>
            <a:ext cx="3517779" cy="49374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000"/>
              </a:spcAft>
              <a:buClr>
                <a:schemeClr val="accent4"/>
              </a:buClr>
              <a:buFont typeface="Arial" pitchFamily="34" charset="0"/>
              <a:buNone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1282749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577850" indent="-279400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1000"/>
              </a:spcAft>
              <a:buClr>
                <a:srgbClr val="84848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Paid Installs</a:t>
            </a:r>
          </a:p>
          <a:p>
            <a:pPr algn="ctr"/>
            <a:r>
              <a:rPr lang="en-US" sz="2400" dirty="0" smtClean="0"/>
              <a:t>Ads</a:t>
            </a:r>
          </a:p>
          <a:p>
            <a:pPr algn="ctr"/>
            <a:r>
              <a:rPr lang="en-US" sz="2400" dirty="0" smtClean="0"/>
              <a:t>Tweets</a:t>
            </a:r>
          </a:p>
          <a:p>
            <a:pPr algn="ctr"/>
            <a:r>
              <a:rPr lang="en-US" sz="2400" dirty="0" err="1" smtClean="0"/>
              <a:t>Backlinking</a:t>
            </a:r>
            <a:endParaRPr lang="en-US" sz="2400" dirty="0" smtClean="0"/>
          </a:p>
          <a:p>
            <a:pPr algn="ctr"/>
            <a:r>
              <a:rPr lang="en-US" sz="2400" dirty="0" smtClean="0"/>
              <a:t>Incentives</a:t>
            </a:r>
          </a:p>
          <a:p>
            <a:pPr algn="ctr"/>
            <a:r>
              <a:rPr lang="en-US" sz="2400" dirty="0" smtClean="0"/>
              <a:t>Word of mouth</a:t>
            </a:r>
          </a:p>
          <a:p>
            <a:pPr algn="ctr"/>
            <a:r>
              <a:rPr lang="en-US" sz="2400" dirty="0" smtClean="0"/>
              <a:t>TV</a:t>
            </a:r>
          </a:p>
          <a:p>
            <a:pPr algn="ctr"/>
            <a:r>
              <a:rPr lang="en-US" sz="2400" dirty="0" smtClean="0"/>
              <a:t>Radio</a:t>
            </a:r>
          </a:p>
          <a:p>
            <a:pPr algn="ctr"/>
            <a:r>
              <a:rPr lang="en-US" sz="2400" dirty="0" err="1" smtClean="0"/>
              <a:t>facebook</a:t>
            </a:r>
            <a:endParaRPr lang="en-US" sz="2400" dirty="0" smtClean="0"/>
          </a:p>
          <a:p>
            <a:pPr algn="ctr"/>
            <a:endParaRPr lang="en-US" sz="4000" dirty="0"/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1371600" y="1676400"/>
            <a:ext cx="3340995" cy="4937416"/>
          </a:xfrm>
        </p:spPr>
        <p:txBody>
          <a:bodyPr/>
          <a:lstStyle/>
          <a:p>
            <a:pPr algn="ctr"/>
            <a:r>
              <a:rPr lang="en-US" sz="2400" dirty="0"/>
              <a:t>Blogging</a:t>
            </a:r>
          </a:p>
          <a:p>
            <a:pPr algn="ctr"/>
            <a:r>
              <a:rPr lang="en-US" sz="2400" dirty="0"/>
              <a:t>Podcasts</a:t>
            </a:r>
          </a:p>
          <a:p>
            <a:pPr algn="ctr"/>
            <a:r>
              <a:rPr lang="en-US" sz="2400" dirty="0"/>
              <a:t>Webinars</a:t>
            </a:r>
          </a:p>
          <a:p>
            <a:pPr algn="ctr"/>
            <a:r>
              <a:rPr lang="en-US" sz="2400" dirty="0"/>
              <a:t>eBooks</a:t>
            </a:r>
          </a:p>
          <a:p>
            <a:pPr algn="ctr"/>
            <a:r>
              <a:rPr lang="en-US" sz="2400" dirty="0"/>
              <a:t>White Papers</a:t>
            </a:r>
          </a:p>
          <a:p>
            <a:pPr algn="ctr"/>
            <a:r>
              <a:rPr lang="en-US" sz="2400" dirty="0"/>
              <a:t>Guides</a:t>
            </a:r>
          </a:p>
          <a:p>
            <a:pPr algn="ctr"/>
            <a:r>
              <a:rPr lang="en-US" sz="2400" dirty="0" err="1"/>
              <a:t>Infographics</a:t>
            </a:r>
            <a:endParaRPr lang="en-US" sz="2400" dirty="0"/>
          </a:p>
          <a:p>
            <a:pPr algn="ctr"/>
            <a:r>
              <a:rPr lang="en-US" sz="2400" dirty="0"/>
              <a:t>Conferences</a:t>
            </a:r>
          </a:p>
          <a:p>
            <a:pPr algn="ctr"/>
            <a:r>
              <a:rPr lang="en-US" sz="2400" dirty="0" smtClean="0"/>
              <a:t>SEO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94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10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rcRect t="4972" b="4663"/>
          <a:stretch/>
        </p:blipFill>
        <p:spPr>
          <a:xfrm>
            <a:off x="-51816" y="0"/>
            <a:ext cx="14706600" cy="830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689161" cy="686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5562600"/>
            <a:ext cx="118176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rgbClr val="54FE70"/>
                  </a:solidFill>
                  <a:prstDash val="solid"/>
                </a:ln>
                <a:solidFill>
                  <a:srgbClr val="54FE7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Get noticed any way you can</a:t>
            </a:r>
            <a:endParaRPr lang="en-US" sz="6600" b="1" cap="none" spc="0" dirty="0">
              <a:ln w="12700">
                <a:solidFill>
                  <a:srgbClr val="54FE70"/>
                </a:solidFill>
                <a:prstDash val="solid"/>
              </a:ln>
              <a:solidFill>
                <a:srgbClr val="54FE7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2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248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0444"/>
            <a:ext cx="14249400" cy="1193630"/>
          </a:xfrm>
        </p:spPr>
        <p:txBody>
          <a:bodyPr/>
          <a:lstStyle/>
          <a:p>
            <a:pPr algn="ctr"/>
            <a:r>
              <a:rPr lang="en-US" dirty="0" smtClean="0"/>
              <a:t>Which icon would you use for a kids game?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62200"/>
            <a:ext cx="3405830" cy="340583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96" y="2792885"/>
            <a:ext cx="3318510" cy="255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6324600"/>
            <a:ext cx="1234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1711"/>
                </a:solidFill>
                <a:latin typeface="Arial Rounded MT Bold" panose="020F0704030504030204" pitchFamily="34" charset="0"/>
              </a:rPr>
              <a:t>Test - Don’t guess !!</a:t>
            </a:r>
            <a:endParaRPr lang="en-US" sz="9600" dirty="0">
              <a:solidFill>
                <a:srgbClr val="FF171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3162">
            <a:off x="-610558" y="105200"/>
            <a:ext cx="9753600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5509">
            <a:off x="2860032" y="846850"/>
            <a:ext cx="9753600" cy="731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258">
            <a:off x="8266223" y="319486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6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112" y="5623354"/>
            <a:ext cx="10896600" cy="1623625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“Switching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shade of blue used on advertising links in Gmail and Google search earned the company an extra $200m a year in </a:t>
            </a: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revenue!”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2286000"/>
            <a:ext cx="7543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278" y="533400"/>
            <a:ext cx="13590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50 Shades of Blue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7391400"/>
            <a:ext cx="624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Dan </a:t>
            </a:r>
            <a:r>
              <a:rPr lang="en-US" sz="2400" dirty="0" err="1" smtClean="0">
                <a:solidFill>
                  <a:srgbClr val="002060"/>
                </a:solidFill>
              </a:rPr>
              <a:t>Cobley</a:t>
            </a:r>
            <a:r>
              <a:rPr lang="en-US" sz="2400" dirty="0" smtClean="0">
                <a:solidFill>
                  <a:srgbClr val="002060"/>
                </a:solidFill>
              </a:rPr>
              <a:t> – Google UK Managing Director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99" y="1237962"/>
            <a:ext cx="6781800" cy="4865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304800"/>
            <a:ext cx="13639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Fuzzy Trace Theorem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9019" y="6170474"/>
            <a:ext cx="84561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will you remember</a:t>
            </a:r>
            <a:b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about this presentation?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27530"/>
            <a:ext cx="39773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Short Term: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Specific Details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02677" y="3327529"/>
            <a:ext cx="29662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Long Term:</a:t>
            </a:r>
            <a:b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Gist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476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19918">
            <a:off x="725195" y="1662651"/>
            <a:ext cx="929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If </a:t>
            </a:r>
            <a:r>
              <a:rPr lang="en-US" sz="4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facebook</a:t>
            </a:r>
            <a:r>
              <a:rPr lang="en-US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integration is not part of your strategy, you are crazy!</a:t>
            </a:r>
            <a:endParaRPr lang="en-US" sz="4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ircular Arrow 4"/>
          <p:cNvSpPr/>
          <p:nvPr/>
        </p:nvSpPr>
        <p:spPr>
          <a:xfrm>
            <a:off x="7086600" y="1828800"/>
            <a:ext cx="1981200" cy="3733800"/>
          </a:xfrm>
          <a:prstGeom prst="circularArrow">
            <a:avLst>
              <a:gd name="adj1" fmla="val 12500"/>
              <a:gd name="adj2" fmla="val 846368"/>
              <a:gd name="adj3" fmla="val 20457681"/>
              <a:gd name="adj4" fmla="val 15798355"/>
              <a:gd name="adj5" fmla="val 132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458"/>
          <a:stretch/>
        </p:blipFill>
        <p:spPr>
          <a:xfrm>
            <a:off x="-36616" y="0"/>
            <a:ext cx="14782800" cy="830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2362200"/>
            <a:ext cx="76229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tx2"/>
                </a:solidFill>
              </a:rPr>
              <a:t>“Gentlemen</a:t>
            </a:r>
            <a:r>
              <a:rPr lang="en-US" sz="4800" dirty="0">
                <a:solidFill>
                  <a:schemeClr val="tx2"/>
                </a:solidFill>
              </a:rPr>
              <a:t>, We Have Run Out Of Money; Now We Have to </a:t>
            </a:r>
            <a:r>
              <a:rPr lang="en-US" sz="4800" dirty="0" smtClean="0">
                <a:solidFill>
                  <a:schemeClr val="tx2"/>
                </a:solidFill>
              </a:rPr>
              <a:t>Think!”</a:t>
            </a:r>
            <a:br>
              <a:rPr lang="en-US" sz="48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4000" i="1" dirty="0" smtClean="0">
                <a:solidFill>
                  <a:schemeClr val="tx2"/>
                </a:solidFill>
              </a:rPr>
              <a:t>- Sir Winston Churchill</a:t>
            </a:r>
            <a:endParaRPr lang="en-US" sz="5400" i="1" dirty="0">
              <a:solidFill>
                <a:schemeClr val="tx2"/>
              </a:solidFill>
            </a:endParaRPr>
          </a:p>
          <a:p>
            <a:endParaRPr lang="en-US" sz="4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033324"/>
            <a:ext cx="5677069" cy="1193630"/>
          </a:xfrm>
        </p:spPr>
        <p:txBody>
          <a:bodyPr/>
          <a:lstStyle/>
          <a:p>
            <a:r>
              <a:rPr lang="en-US" sz="5400" dirty="0" smtClean="0"/>
              <a:t>Don’t leave green on the screen!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20057" y="3505200"/>
            <a:ext cx="121398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convert better</a:t>
            </a:r>
            <a:r>
              <a:rPr lang="en-US" dirty="0" smtClean="0"/>
              <a:t> into paying users! (</a:t>
            </a:r>
            <a:r>
              <a:rPr lang="en-US" i="1" dirty="0" smtClean="0"/>
              <a:t>cf.</a:t>
            </a:r>
            <a:r>
              <a:rPr lang="en-US" dirty="0" smtClean="0"/>
              <a:t> Non-</a:t>
            </a:r>
            <a:r>
              <a:rPr lang="en-US" dirty="0" err="1" smtClean="0"/>
              <a:t>facebook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1137"/>
            <a:ext cx="4471436" cy="260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428" y="3951476"/>
            <a:ext cx="6404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spend more!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314" y="4734011"/>
            <a:ext cx="5279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“… are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 times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than players who don’t connect with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146" y="6082720"/>
            <a:ext cx="1236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Wooga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7486" y="4734011"/>
            <a:ext cx="649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“Players who log in with Facebook are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times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more likely to return to its games and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 times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in them.”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29778" y="6504104"/>
            <a:ext cx="1260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Storm8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598140"/>
            <a:ext cx="2097521" cy="2063999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05001" y="7128199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“Facebook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spend 85 percent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1" y="7158976"/>
            <a:ext cx="1891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Dragonplay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533400" y="457200"/>
            <a:ext cx="13638380" cy="150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We’re now on the second generation of Social Games</a:t>
            </a:r>
            <a:endParaRPr lang="en-US" dirty="0"/>
          </a:p>
        </p:txBody>
      </p:sp>
      <p:sp>
        <p:nvSpPr>
          <p:cNvPr id="9" name="TextBox 3"/>
          <p:cNvSpPr txBox="1"/>
          <p:nvPr/>
        </p:nvSpPr>
        <p:spPr>
          <a:xfrm>
            <a:off x="1160270" y="2219257"/>
            <a:ext cx="2907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</a:rPr>
              <a:t>Generation #1</a:t>
            </a:r>
            <a:endParaRPr lang="en-US" sz="2800" u="sng" dirty="0"/>
          </a:p>
        </p:txBody>
      </p:sp>
      <p:sp>
        <p:nvSpPr>
          <p:cNvPr id="10" name="TextBox 4"/>
          <p:cNvSpPr txBox="1"/>
          <p:nvPr/>
        </p:nvSpPr>
        <p:spPr>
          <a:xfrm>
            <a:off x="1160270" y="3471457"/>
            <a:ext cx="1280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</a:rPr>
              <a:t>Generation #2      </a:t>
            </a:r>
            <a:r>
              <a:rPr lang="en-US" sz="2800" dirty="0" smtClean="0"/>
              <a:t>Get it mechanics reasonably polished </a:t>
            </a:r>
            <a:r>
              <a:rPr lang="en-US" sz="2800" u="sng" dirty="0" smtClean="0"/>
              <a:t>before</a:t>
            </a:r>
            <a:r>
              <a:rPr lang="en-US" sz="2800" dirty="0" smtClean="0"/>
              <a:t> general release.</a:t>
            </a:r>
            <a:endParaRPr lang="en-US" sz="2800" u="sng" dirty="0"/>
          </a:p>
        </p:txBody>
      </p:sp>
      <p:sp>
        <p:nvSpPr>
          <p:cNvPr id="11" name="TextBox 5"/>
          <p:cNvSpPr txBox="1"/>
          <p:nvPr/>
        </p:nvSpPr>
        <p:spPr>
          <a:xfrm>
            <a:off x="1268710" y="4382869"/>
            <a:ext cx="1303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 smtClean="0"/>
              <a:t>“You don’t get a second chance to make a first impression”</a:t>
            </a:r>
            <a:endParaRPr lang="en-US" sz="3600" i="1" dirty="0"/>
          </a:p>
        </p:txBody>
      </p:sp>
      <p:sp>
        <p:nvSpPr>
          <p:cNvPr id="12" name="TextBox 6"/>
          <p:cNvSpPr txBox="1"/>
          <p:nvPr/>
        </p:nvSpPr>
        <p:spPr>
          <a:xfrm>
            <a:off x="1142127" y="5441717"/>
            <a:ext cx="8900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Today’s early adopters of new games: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	- </a:t>
            </a:r>
            <a:r>
              <a:rPr lang="en-US" sz="2800" dirty="0"/>
              <a:t>Virally introduce more people to your </a:t>
            </a:r>
            <a:r>
              <a:rPr lang="en-US" sz="2800" dirty="0" smtClean="0"/>
              <a:t>game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dirty="0"/>
              <a:t>Typically spend more over lifetime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3"/>
          <p:cNvSpPr txBox="1"/>
          <p:nvPr/>
        </p:nvSpPr>
        <p:spPr>
          <a:xfrm>
            <a:off x="4068097" y="2256207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Build it, and throw it live </a:t>
            </a:r>
            <a:r>
              <a:rPr lang="en-US" sz="2800" u="sng" dirty="0" smtClean="0"/>
              <a:t>immediately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smtClean="0"/>
              <a:t>Fix and modify it live. Those days are over!</a:t>
            </a:r>
            <a:endParaRPr lang="en-US" sz="2800" u="sng" dirty="0"/>
          </a:p>
        </p:txBody>
      </p:sp>
      <p:sp>
        <p:nvSpPr>
          <p:cNvPr id="2" name="Rectangle 1"/>
          <p:cNvSpPr/>
          <p:nvPr/>
        </p:nvSpPr>
        <p:spPr>
          <a:xfrm>
            <a:off x="8221475" y="7162800"/>
            <a:ext cx="6077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Don’t be a bad date!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57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4630400" cy="85393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1600200"/>
            <a:ext cx="5052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“I can change”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707660"/>
            <a:ext cx="38250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Don’t be a bad first date!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377"/>
            <a:ext cx="14935200" cy="8233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8444" y="685800"/>
            <a:ext cx="730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http://www.superdataresearch.com/blog/understanding-mmo-retention</a:t>
            </a:r>
          </a:p>
        </p:txBody>
      </p:sp>
    </p:spTree>
    <p:extLst>
      <p:ext uri="{BB962C8B-B14F-4D97-AF65-F5344CB8AC3E}">
        <p14:creationId xmlns:p14="http://schemas.microsoft.com/office/powerpoint/2010/main" val="30932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407" y="511339"/>
            <a:ext cx="13381496" cy="1193630"/>
          </a:xfrm>
        </p:spPr>
        <p:txBody>
          <a:bodyPr/>
          <a:lstStyle/>
          <a:p>
            <a:r>
              <a:rPr lang="en-US" dirty="0" smtClean="0"/>
              <a:t>First In, Last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656" y="4038600"/>
            <a:ext cx="13381496" cy="2915581"/>
          </a:xfrm>
        </p:spPr>
        <p:txBody>
          <a:bodyPr/>
          <a:lstStyle/>
          <a:p>
            <a:r>
              <a:rPr lang="en-US" dirty="0"/>
              <a:t>On average, 6.21% of players who logged in for the first time in the 1st month a game is released will log on one year after their first </a:t>
            </a:r>
            <a:r>
              <a:rPr lang="en-US" dirty="0" smtClean="0"/>
              <a:t>login.</a:t>
            </a:r>
            <a:endParaRPr lang="en-US" dirty="0"/>
          </a:p>
          <a:p>
            <a:r>
              <a:rPr lang="en-US" dirty="0"/>
              <a:t>By comparison, only one tenth of players (0.63%) who logged in for the first time in the 12th month after a game is released will log </a:t>
            </a:r>
            <a:r>
              <a:rPr lang="en-US" dirty="0" smtClean="0"/>
              <a:t>one year </a:t>
            </a:r>
            <a:r>
              <a:rPr lang="en-US" dirty="0"/>
              <a:t>after their first login.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78716" y="7417480"/>
            <a:ext cx="1333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Source: http://www.superdataresearch.com/blog/understanding-mmo-retention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6832"/>
            <a:ext cx="7880811" cy="312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1046"/>
            <a:ext cx="10591800" cy="119363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Facebook Worldwide Monthly Active Users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559" y="271046"/>
            <a:ext cx="5277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i="1" cap="none" spc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MM</a:t>
            </a:r>
            <a:endParaRPr lang="en-US" sz="1600" b="0" i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52400" y="12785"/>
          <a:ext cx="14325600" cy="806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3944600" y="838200"/>
            <a:ext cx="762000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95875" y="271046"/>
            <a:ext cx="167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Q1 2015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1.44B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6" y="0"/>
            <a:ext cx="14668195" cy="8229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Over 1.248 billion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monthly active people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(Q1 2015)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15200"/>
            <a:ext cx="2706194" cy="7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3810000" y="2322068"/>
            <a:ext cx="10363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smtClean="0"/>
              <a:t>People take out their phone, on average, 250/day.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(Up from 221 times/day last year)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35353" y="5837275"/>
            <a:ext cx="88333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Avg</a:t>
            </a:r>
            <a:r>
              <a:rPr lang="en-US" dirty="0"/>
              <a:t> mobile games </a:t>
            </a:r>
            <a:r>
              <a:rPr lang="en-US" dirty="0" err="1"/>
              <a:t>approx</a:t>
            </a:r>
            <a:r>
              <a:rPr lang="en-US" dirty="0"/>
              <a:t> 8 minute session time for a total of 30-50 minutes a 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3934" y="7026418"/>
            <a:ext cx="8794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Re-think for "Touch-first" (Different from "Hover for hints" with mouse pointer)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295063"/>
            <a:ext cx="6766646" cy="6315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91331"/>
            <a:ext cx="140911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The World is moving mobile</a:t>
            </a:r>
            <a:endParaRPr lang="en-US" sz="8800" dirty="0"/>
          </a:p>
        </p:txBody>
      </p:sp>
      <p:sp>
        <p:nvSpPr>
          <p:cNvPr id="2" name="TextBox 1"/>
          <p:cNvSpPr txBox="1"/>
          <p:nvPr/>
        </p:nvSpPr>
        <p:spPr>
          <a:xfrm>
            <a:off x="3897016" y="7749693"/>
            <a:ext cx="2081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Techmark</a:t>
            </a:r>
            <a:r>
              <a:rPr lang="en-US" sz="1600" dirty="0" smtClean="0"/>
              <a:t> Study, UK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026692" y="32835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09600"/>
            <a:ext cx="9525000" cy="7143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357">
            <a:off x="284339" y="6049786"/>
            <a:ext cx="1743075" cy="17430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5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3.staticflickr.com/2845/9293577479_d34b9800d5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0"/>
            <a:ext cx="1465847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463" y="7651834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Image: </a:t>
            </a:r>
            <a:r>
              <a:rPr lang="en-US" sz="1600" dirty="0" err="1" smtClean="0">
                <a:solidFill>
                  <a:schemeClr val="tx2"/>
                </a:solidFill>
              </a:rPr>
              <a:t>hugovk</a:t>
            </a:r>
            <a:r>
              <a:rPr lang="en-US" sz="1600" dirty="0" smtClean="0">
                <a:solidFill>
                  <a:schemeClr val="tx2"/>
                </a:solidFill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</a:rPr>
              <a:t>flickr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463" y="5660023"/>
            <a:ext cx="72390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"</a:t>
            </a:r>
            <a:r>
              <a:rPr lang="en-US" sz="3600" b="1" dirty="0">
                <a:solidFill>
                  <a:schemeClr val="tx2"/>
                </a:solidFill>
              </a:rPr>
              <a:t>If a tree falls in a forest and no one is around to hear it, does it make a sound?</a:t>
            </a:r>
            <a:r>
              <a:rPr lang="en-US" sz="3600" dirty="0">
                <a:solidFill>
                  <a:schemeClr val="tx2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5492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find a good growth hacker?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618" y="1371600"/>
            <a:ext cx="13381496" cy="5431157"/>
          </a:xfrm>
        </p:spPr>
        <p:txBody>
          <a:bodyPr/>
          <a:lstStyle/>
          <a:p>
            <a:r>
              <a:rPr lang="en-US" sz="2800" dirty="0" smtClean="0"/>
              <a:t>Loves data, and understands it.</a:t>
            </a:r>
          </a:p>
          <a:p>
            <a:r>
              <a:rPr lang="en-US" sz="2800" dirty="0" smtClean="0"/>
              <a:t>Curious, even a little naughty/edgy. Experimental.</a:t>
            </a:r>
          </a:p>
          <a:p>
            <a:pPr lvl="2"/>
            <a:r>
              <a:rPr lang="en-US" sz="2000" dirty="0" smtClean="0"/>
              <a:t>What can I get away with?</a:t>
            </a:r>
          </a:p>
          <a:p>
            <a:pPr lvl="2"/>
            <a:r>
              <a:rPr lang="en-US" sz="2000" dirty="0" smtClean="0"/>
              <a:t>What </a:t>
            </a:r>
            <a:r>
              <a:rPr lang="en-US" sz="2000" dirty="0"/>
              <a:t>would happen if</a:t>
            </a:r>
            <a:r>
              <a:rPr lang="en-US" sz="2000" dirty="0" smtClean="0"/>
              <a:t>?</a:t>
            </a:r>
          </a:p>
          <a:p>
            <a:pPr lvl="2"/>
            <a:r>
              <a:rPr lang="en-US" sz="2000" dirty="0" smtClean="0"/>
              <a:t>What </a:t>
            </a:r>
            <a:r>
              <a:rPr lang="en-US" sz="2000" dirty="0"/>
              <a:t>if we changed?</a:t>
            </a:r>
            <a:endParaRPr lang="en-US" sz="2000" dirty="0" smtClean="0"/>
          </a:p>
          <a:p>
            <a:r>
              <a:rPr lang="en-US" sz="2800" dirty="0" smtClean="0"/>
              <a:t>Leverages opportunities.</a:t>
            </a:r>
          </a:p>
          <a:p>
            <a:r>
              <a:rPr lang="en-US" sz="2800" dirty="0" smtClean="0"/>
              <a:t>Moves fast.</a:t>
            </a:r>
          </a:p>
          <a:p>
            <a:r>
              <a:rPr lang="en-US" sz="2800" dirty="0" smtClean="0"/>
              <a:t>Creates scalable solutions </a:t>
            </a:r>
          </a:p>
          <a:p>
            <a:r>
              <a:rPr lang="en-US" sz="2800" dirty="0" smtClean="0"/>
              <a:t>Seizes all chances for visibility.</a:t>
            </a:r>
          </a:p>
          <a:p>
            <a:r>
              <a:rPr lang="en-US" sz="2800" dirty="0" smtClean="0"/>
              <a:t>Develop a GROWTH culture.  Bake it in.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999343"/>
            <a:ext cx="6230257" cy="623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4495800"/>
            <a:ext cx="6324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Scientist</a:t>
            </a:r>
            <a:br>
              <a:rPr lang="en-US" b="1" dirty="0" smtClean="0"/>
            </a:br>
            <a:r>
              <a:rPr lang="en-US" b="1" dirty="0" smtClean="0"/>
              <a:t>“The </a:t>
            </a:r>
            <a:r>
              <a:rPr lang="en-US" b="1" dirty="0"/>
              <a:t>Sexiest Job of the 21st </a:t>
            </a:r>
            <a:r>
              <a:rPr lang="en-US" b="1" dirty="0" smtClean="0"/>
              <a:t>Century”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1800" b="1" dirty="0" smtClean="0"/>
              <a:t>– </a:t>
            </a:r>
            <a:r>
              <a:rPr lang="en-US" sz="1800" b="1" i="1" dirty="0" smtClean="0"/>
              <a:t>Harvard Business Review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0" y="304800"/>
            <a:ext cx="14638365" cy="8019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9906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“Your </a:t>
            </a:r>
            <a:r>
              <a:rPr lang="en-US" sz="4800" dirty="0"/>
              <a:t>job title states you’re a hacker — if you’re not breaking down walls and challenging the way of doing thing, </a:t>
            </a:r>
            <a:r>
              <a:rPr lang="en-US" sz="4800" b="1" dirty="0"/>
              <a:t>you’re doing it wrong</a:t>
            </a:r>
            <a:r>
              <a:rPr lang="en-US" sz="4800" dirty="0" smtClean="0"/>
              <a:t>.” </a:t>
            </a:r>
            <a:r>
              <a:rPr lang="en-US" sz="1800" dirty="0" smtClean="0"/>
              <a:t>Dan-</a:t>
            </a:r>
            <a:r>
              <a:rPr lang="en-US" sz="1800" dirty="0" err="1" smtClean="0"/>
              <a:t>ya</a:t>
            </a:r>
            <a:r>
              <a:rPr lang="en-US" sz="1800" dirty="0" smtClean="0"/>
              <a:t>, Growth Hacker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938">
            <a:off x="9335719" y="420319"/>
            <a:ext cx="5089161" cy="5089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57800"/>
            <a:ext cx="2589291" cy="2771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9763" y="6553200"/>
            <a:ext cx="6205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It’s not about unicorns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679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13411200" cy="72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8716" y="510444"/>
            <a:ext cx="13381496" cy="1623156"/>
          </a:xfrm>
        </p:spPr>
        <p:txBody>
          <a:bodyPr/>
          <a:lstStyle/>
          <a:p>
            <a:r>
              <a:rPr lang="en-US" sz="7200" dirty="0" smtClean="0"/>
              <a:t>Appendix – Why people share?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i-FI" i="1" dirty="0"/>
              <a:t>Aaron Isaksen, NYU Game Innovation Lab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2514600"/>
            <a:ext cx="1135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Social Currency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Triggers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Emotions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Public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Practical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Stories</a:t>
            </a:r>
            <a:endParaRPr lang="en-US" sz="5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Social Currency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2686" y="2044369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We share what makes us look cool!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325438">
            <a:off x="3680486" y="4774104"/>
            <a:ext cx="4899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what I found”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55597">
            <a:off x="7180419" y="1715758"/>
            <a:ext cx="6797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“Check out this funny video”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462830">
            <a:off x="9078489" y="4493711"/>
            <a:ext cx="5256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game is awesome, you should check it out”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58366">
            <a:off x="2462242" y="6713321"/>
            <a:ext cx="5808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at my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highscore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86" y="4599755"/>
            <a:ext cx="2314898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Triggers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6177" y="1751004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Ohh</a:t>
            </a:r>
            <a:r>
              <a:rPr lang="en-US" sz="6600" dirty="0" smtClean="0"/>
              <a:t>, that reminds me of something I saw …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322837">
            <a:off x="953411" y="4377349"/>
            <a:ext cx="5256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a game based on a current meme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79526">
            <a:off x="7417883" y="4490656"/>
            <a:ext cx="5256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 something that is easily triggered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473" y="6224873"/>
            <a:ext cx="129134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Do everything you can to give people chances to remember to share your app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77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Emotion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4267" y="1473038"/>
            <a:ext cx="8153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Awe, excitement, laughter, anger (but not sadness).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5" y="1602459"/>
            <a:ext cx="40132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67654">
            <a:off x="5198463" y="4747872"/>
            <a:ext cx="4742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at these cats”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02404">
            <a:off x="8845585" y="5779250"/>
            <a:ext cx="5534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can’t wait to see this movie, check out this trailer”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otions viral1 730x409 Emotion in marketing: How our brains decide which content is share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3868400" cy="77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motional vs rational Emotion in marketing: How our brains decide which content is share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915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7400" y="6934200"/>
            <a:ext cx="4685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Source: </a:t>
            </a:r>
            <a:r>
              <a:rPr lang="en-US" dirty="0" smtClean="0"/>
              <a:t>IPA databank</a:t>
            </a:r>
            <a:br>
              <a:rPr lang="en-US" dirty="0" smtClean="0"/>
            </a:br>
            <a:r>
              <a:rPr lang="en-US" sz="1800" dirty="0" smtClean="0"/>
              <a:t>(Study of successful advertising campaigns)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7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13381496" cy="1193630"/>
          </a:xfrm>
        </p:spPr>
        <p:txBody>
          <a:bodyPr/>
          <a:lstStyle/>
          <a:p>
            <a:r>
              <a:rPr lang="en-US" dirty="0" smtClean="0"/>
              <a:t>If you build it, they will come (NOT!)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47797"/>
            <a:ext cx="10972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the greatest game in the world, and nobody knows about it, it’s just the greatest game in the world that nobody knows about!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3889" y="3502462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Content is King!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342">
            <a:off x="1555792" y="4647340"/>
            <a:ext cx="3688478" cy="2246385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2" y="4657312"/>
            <a:ext cx="3276371" cy="3276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91400" y="3502462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Distribution is God!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409" y="522813"/>
            <a:ext cx="2587966" cy="25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Public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716" y="1704074"/>
            <a:ext cx="13084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It might sound obvious, but people share things when it is easy to share!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9220200" y="6650823"/>
            <a:ext cx="5256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make it hard!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705600"/>
            <a:ext cx="2706194" cy="714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4287" y="4996446"/>
            <a:ext cx="8990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things like leaderboards and video sharing, like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Everyplay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Practical Value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716" y="1704074"/>
            <a:ext cx="13084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You share things that you think others might get value from.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290044">
            <a:off x="1010319" y="4410037"/>
            <a:ext cx="7346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think you’ll find this useful”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457127">
            <a:off x="4556701" y="6341901"/>
            <a:ext cx="9616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will be perfect to help you with …”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1983">
            <a:off x="1215660" y="5179148"/>
            <a:ext cx="2971800" cy="35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Stories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447800"/>
            <a:ext cx="13084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People share stories, not facts.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6" y="3124200"/>
            <a:ext cx="615315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4309" y="2895600"/>
            <a:ext cx="6955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called their support line to complain, and they ended up being so helpful …”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4308" y="5175250"/>
            <a:ext cx="69559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“Dude! This game rocks so much, that I ended up playing it half the night, then I overslept and missed …”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6019800" cy="6112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3398390"/>
            <a:ext cx="2416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Search</a:t>
            </a:r>
            <a:b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15600" y="3398390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Experience</a:t>
            </a:r>
            <a:b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4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148" y="2186378"/>
            <a:ext cx="13290052" cy="5431157"/>
          </a:xfrm>
        </p:spPr>
        <p:txBody>
          <a:bodyPr/>
          <a:lstStyle/>
          <a:p>
            <a:r>
              <a:rPr lang="en-US" sz="4400" dirty="0" smtClean="0"/>
              <a:t>Commodity Products.</a:t>
            </a:r>
          </a:p>
          <a:p>
            <a:r>
              <a:rPr lang="en-US" sz="4400" dirty="0" smtClean="0"/>
              <a:t>You know what you’re going to get without trying it.</a:t>
            </a:r>
          </a:p>
          <a:p>
            <a:r>
              <a:rPr lang="en-US" sz="4400" dirty="0" smtClean="0"/>
              <a:t>Easy to sell/buy</a:t>
            </a:r>
          </a:p>
          <a:p>
            <a:r>
              <a:rPr lang="en-US" sz="4400" dirty="0" smtClean="0"/>
              <a:t>This is fulfillment, not sales.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572000"/>
            <a:ext cx="3444844" cy="32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234" y="1828800"/>
            <a:ext cx="13381496" cy="5431157"/>
          </a:xfrm>
        </p:spPr>
        <p:txBody>
          <a:bodyPr/>
          <a:lstStyle/>
          <a:p>
            <a:r>
              <a:rPr lang="en-US" dirty="0" smtClean="0"/>
              <a:t>You don’t know what it is until you try it!</a:t>
            </a:r>
          </a:p>
          <a:p>
            <a:r>
              <a:rPr lang="en-US" dirty="0" smtClean="0"/>
              <a:t>You need to research it before buying</a:t>
            </a:r>
          </a:p>
          <a:p>
            <a:r>
              <a:rPr lang="en-US" dirty="0" smtClean="0"/>
              <a:t>This is what demos do</a:t>
            </a:r>
          </a:p>
          <a:p>
            <a:r>
              <a:rPr lang="en-US" dirty="0" smtClean="0"/>
              <a:t>Adverts, trailers, previews, videos, animations.</a:t>
            </a:r>
          </a:p>
          <a:p>
            <a:r>
              <a:rPr lang="en-US" dirty="0" smtClean="0"/>
              <a:t>This is why F2P games is now the dominant play genre.</a:t>
            </a:r>
            <a:br>
              <a:rPr lang="en-US" dirty="0" smtClean="0"/>
            </a:br>
            <a:r>
              <a:rPr lang="en-US" dirty="0" smtClean="0"/>
              <a:t>The game is it’s best advert.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9998" y="6324600"/>
            <a:ext cx="1338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goal should be to move your product from an experience product to a search product.  EDUCATION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762000"/>
            <a:ext cx="3200400" cy="32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10444"/>
            <a:ext cx="3322625" cy="6902951"/>
          </a:xfrm>
        </p:spPr>
      </p:pic>
      <p:sp>
        <p:nvSpPr>
          <p:cNvPr id="5" name="TextBox 4"/>
          <p:cNvSpPr txBox="1"/>
          <p:nvPr/>
        </p:nvSpPr>
        <p:spPr>
          <a:xfrm>
            <a:off x="878716" y="2209800"/>
            <a:ext cx="922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Sow quality seeds early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878716" y="4191000"/>
            <a:ext cx="6955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 reviews/comments are biased by first reviews.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3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5751" y="-595980"/>
            <a:ext cx="16154400" cy="9296400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[Animated GIF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304" y="2040497"/>
            <a:ext cx="4429008" cy="33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b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27" y="3214632"/>
            <a:ext cx="4739175" cy="9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7416" y="381000"/>
            <a:ext cx="4178493" cy="1359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60" y="1537666"/>
            <a:ext cx="1985935" cy="24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    <p:cBhvr>
                                            <p:cTn id="6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31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" presetID="5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3299 0.0218 L 1.13108 0.0218 C 1.17481 0.0218 1.22917 0.23631 1.22917 0.41088 L 1.22917 0.80035 " pathEditMode="relative" rAng="0" ptsTypes="AAAA"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09" y="389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48148E-6 L -1.43724 0.00185 " pathEditMode="relative" rAng="0" ptsTypes="AA">
                                          <p:cBhvr>
                                            <p:cTn id="12" dur="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62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0"/>
                                </p:stCondLst>
                                <p:childTnLst>
                                  <p:par>
                                    <p:cTn id="14" presetID="42" presetClass="path" presetSubtype="0" decel="47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-0.42201 0.15579 " pathEditMode="relative" rAng="0" ptsTypes="AA">
                                          <p:cBhvr>
                                            <p:cTn id="15" dur="1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07" y="77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00"/>
                                </p:stCondLst>
                                <p:childTnLst>
                                  <p:par>
                                    <p:cTn id="17" presetID="8" presetClass="emp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p14:bounceEnd="76000">
                                          <p:cBhvr>
                                            <p:cTn id="1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250"/>
                                </p:stCondLst>
                                <p:childTnLst>
                                  <p:par>
                                    <p:cTn id="2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7.40741E-7 L 3.33333E-6 0.6402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    <p:cBhvr>
                                            <p:cTn id="6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31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" presetID="5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3299 0.0218 L 1.13108 0.0218 C 1.17481 0.0218 1.22917 0.23631 1.22917 0.41088 L 1.22917 0.80035 " pathEditMode="relative" rAng="0" ptsTypes="AAAA"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09" y="389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48148E-6 L -1.43724 0.00185 " pathEditMode="relative" rAng="0" ptsTypes="AA">
                                          <p:cBhvr>
                                            <p:cTn id="12" dur="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62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0"/>
                                </p:stCondLst>
                                <p:childTnLst>
                                  <p:par>
                                    <p:cTn id="14" presetID="42" presetClass="path" presetSubtype="0" decel="47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-0.42201 0.15579 " pathEditMode="relative" rAng="0" ptsTypes="AA">
                                          <p:cBhvr>
                                            <p:cTn id="15" dur="1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07" y="77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00"/>
                                </p:stCondLst>
                                <p:childTnLst>
                                  <p:par>
                                    <p:cTn id="1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250"/>
                                </p:stCondLst>
                                <p:childTnLst>
                                  <p:par>
                                    <p:cTn id="2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7.40741E-7 L 3.33333E-6 0.6402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x9 PowerPoint Template_September_2012_v5">
  <a:themeElements>
    <a:clrScheme name="16x9 Template - October 2012">
      <a:dk1>
        <a:srgbClr val="000000"/>
      </a:dk1>
      <a:lt1>
        <a:srgbClr val="B3B3B3"/>
      </a:lt1>
      <a:dk2>
        <a:srgbClr val="FFFFFF"/>
      </a:dk2>
      <a:lt2>
        <a:srgbClr val="333333"/>
      </a:lt2>
      <a:accent1>
        <a:srgbClr val="1C4588"/>
      </a:accent1>
      <a:accent2>
        <a:srgbClr val="4E70A7"/>
      </a:accent2>
      <a:accent3>
        <a:srgbClr val="7399D2"/>
      </a:accent3>
      <a:accent4>
        <a:srgbClr val="757575"/>
      </a:accent4>
      <a:accent5>
        <a:srgbClr val="478336"/>
      </a:accent5>
      <a:accent6>
        <a:srgbClr val="FA650C"/>
      </a:accent6>
      <a:hlink>
        <a:srgbClr val="1C4588"/>
      </a:hlink>
      <a:folHlink>
        <a:srgbClr val="7A7A7A"/>
      </a:folHlink>
    </a:clrScheme>
    <a:fontScheme name="Custom 2">
      <a:majorFont>
        <a:latin typeface="Vista Sans OT Medium"/>
        <a:ea typeface=""/>
        <a:cs typeface=""/>
      </a:majorFont>
      <a:minorFont>
        <a:latin typeface="Vista Sans OT 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 PowerPoint Template_September_2012_v5.potx</Template>
  <TotalTime>17632</TotalTime>
  <Words>2150</Words>
  <Application>Microsoft Office PowerPoint</Application>
  <PresentationFormat>Custom</PresentationFormat>
  <Paragraphs>334</Paragraphs>
  <Slides>99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4" baseType="lpstr">
      <vt:lpstr>Arial</vt:lpstr>
      <vt:lpstr>Arial Black</vt:lpstr>
      <vt:lpstr>Arial Rounded MT Bold</vt:lpstr>
      <vt:lpstr>Calibri</vt:lpstr>
      <vt:lpstr>Cambria Math</vt:lpstr>
      <vt:lpstr>Comic Sans MS</vt:lpstr>
      <vt:lpstr>Consolas</vt:lpstr>
      <vt:lpstr>FlemishScript BT</vt:lpstr>
      <vt:lpstr>KG Ten Thousand Reasons</vt:lpstr>
      <vt:lpstr>Times New Roman</vt:lpstr>
      <vt:lpstr>Trebuchet MS</vt:lpstr>
      <vt:lpstr>Vista Sans OT Medium</vt:lpstr>
      <vt:lpstr>Vista Sans OT Reg</vt:lpstr>
      <vt:lpstr>ヒラギノ角ゴ ProN W3</vt:lpstr>
      <vt:lpstr>16x9 PowerPoint Template_September_2012_v5</vt:lpstr>
      <vt:lpstr>Beginners Guide to Growth Hacking</vt:lpstr>
      <vt:lpstr>PowerPoint Presentation</vt:lpstr>
      <vt:lpstr>What is growth hacking?</vt:lpstr>
      <vt:lpstr>There are no silver cannonballs</vt:lpstr>
      <vt:lpstr>Differences between growth hacking and traditional marketing</vt:lpstr>
      <vt:lpstr>Difference between growth hacking and marketing?</vt:lpstr>
      <vt:lpstr>PowerPoint Presentation</vt:lpstr>
      <vt:lpstr>PowerPoint Presentation</vt:lpstr>
      <vt:lpstr>If you build it, they will come (NOT!)</vt:lpstr>
      <vt:lpstr>PowerPoint Presentation</vt:lpstr>
      <vt:lpstr>PowerPoint Presentation</vt:lpstr>
      <vt:lpstr>86% of all apps downloaded from the AppStore are from the top 10 charts.</vt:lpstr>
      <vt:lpstr>User acquisition costs are probably your single biggest expense?</vt:lpstr>
      <vt:lpstr>History is written by the victors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end of the day.  It’s the product.</vt:lpstr>
      <vt:lpstr>PowerPoint Presentation</vt:lpstr>
      <vt:lpstr>Virality [K-Factor]</vt:lpstr>
      <vt:lpstr>A/B Testing</vt:lpstr>
      <vt:lpstr>PowerPoint Presentation</vt:lpstr>
      <vt:lpstr>It’s the tastes of the fish, not the tastes of the fisherman </vt:lpstr>
      <vt:lpstr>Iteration is the name of the game</vt:lpstr>
      <vt:lpstr>If you don’t measure anything, how can you see if you’ve improved?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ARM</vt:lpstr>
      <vt:lpstr>PowerPoint Presentation</vt:lpstr>
      <vt:lpstr>What problem are you trying to solve …?</vt:lpstr>
      <vt:lpstr>Metrics</vt:lpstr>
      <vt:lpstr>PowerPoint Presentation</vt:lpstr>
      <vt:lpstr>Your job is to line-up the blind dates …</vt:lpstr>
      <vt:lpstr>PowerPoint Presentation</vt:lpstr>
      <vt:lpstr>Only 16% of apps get a third date!*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 the bucket first</vt:lpstr>
      <vt:lpstr>PowerPoint Presentation</vt:lpstr>
      <vt:lpstr>Life Time Value (Marathon, not sprint)</vt:lpstr>
      <vt:lpstr>93% of games revenue is freemium on mobile</vt:lpstr>
      <vt:lpstr>PowerPoint Presentation</vt:lpstr>
      <vt:lpstr>Resurrection</vt:lpstr>
      <vt:lpstr>Keep at it – Everything compounds!</vt:lpstr>
      <vt:lpstr>Growth Hacking is not new …</vt:lpstr>
      <vt:lpstr>Carpe diem quam minimum credula postero</vt:lpstr>
      <vt:lpstr>It’s a lot of science, but there is some luck.</vt:lpstr>
      <vt:lpstr>The Fire hose of media content</vt:lpstr>
      <vt:lpstr>Content Fire Hose</vt:lpstr>
      <vt:lpstr>Creative Headlines</vt:lpstr>
      <vt:lpstr>PowerPoint Presentation</vt:lpstr>
      <vt:lpstr>Chilean Miners</vt:lpstr>
      <vt:lpstr>Paris Hilton banned from Hotel …</vt:lpstr>
      <vt:lpstr>PowerPoint Presentation</vt:lpstr>
      <vt:lpstr>So many possible ingredients  </vt:lpstr>
      <vt:lpstr>PowerPoint Presentation</vt:lpstr>
      <vt:lpstr>Which icon would you use for a kids game?</vt:lpstr>
      <vt:lpstr>PowerPoint Presentation</vt:lpstr>
      <vt:lpstr>PowerPoint Presentation</vt:lpstr>
      <vt:lpstr>PowerPoint Presentation</vt:lpstr>
      <vt:lpstr>PowerPoint Presentation</vt:lpstr>
      <vt:lpstr>Don’t leave green on the screen!</vt:lpstr>
      <vt:lpstr>PowerPoint Presentation</vt:lpstr>
      <vt:lpstr>PowerPoint Presentation</vt:lpstr>
      <vt:lpstr>PowerPoint Presentation</vt:lpstr>
      <vt:lpstr>First In, Last Out</vt:lpstr>
      <vt:lpstr>Facebook Worldwide Monthly Active Users</vt:lpstr>
      <vt:lpstr>PowerPoint Presentation</vt:lpstr>
      <vt:lpstr>People take out their phone, on average, 250/day.  (Up from 221 times/day last year)</vt:lpstr>
      <vt:lpstr>PowerPoint Presentation</vt:lpstr>
      <vt:lpstr>PowerPoint Presentation</vt:lpstr>
      <vt:lpstr>How do I find a good growth hacker?</vt:lpstr>
      <vt:lpstr>PowerPoint Presentation</vt:lpstr>
      <vt:lpstr>PowerPoint Presentation</vt:lpstr>
      <vt:lpstr>PowerPoint Presentation</vt:lpstr>
      <vt:lpstr>Appendix – Why people share? Aaron Isaksen, NYU Game Innovation Lab</vt:lpstr>
      <vt:lpstr>1. Social Currency</vt:lpstr>
      <vt:lpstr>2. Triggers</vt:lpstr>
      <vt:lpstr>3. Emotion  </vt:lpstr>
      <vt:lpstr>PowerPoint Presentation</vt:lpstr>
      <vt:lpstr>PowerPoint Presentation</vt:lpstr>
      <vt:lpstr>4. Public</vt:lpstr>
      <vt:lpstr>5. Practical Value</vt:lpstr>
      <vt:lpstr>6. Stories</vt:lpstr>
      <vt:lpstr>PowerPoint Presentation</vt:lpstr>
      <vt:lpstr>Search Goods</vt:lpstr>
      <vt:lpstr>Experience Goods</vt:lpstr>
      <vt:lpstr>Anchoring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Rabideau</dc:creator>
  <cp:lastModifiedBy>Nick Berry</cp:lastModifiedBy>
  <cp:revision>686</cp:revision>
  <dcterms:created xsi:type="dcterms:W3CDTF">2012-04-03T22:16:51Z</dcterms:created>
  <dcterms:modified xsi:type="dcterms:W3CDTF">2015-05-13T20:34:01Z</dcterms:modified>
</cp:coreProperties>
</file>