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8"/>
  </p:notesMasterIdLst>
  <p:handoutMasterIdLst>
    <p:handoutMasterId r:id="rId59"/>
  </p:handoutMasterIdLst>
  <p:sldIdLst>
    <p:sldId id="271" r:id="rId2"/>
    <p:sldId id="274" r:id="rId3"/>
    <p:sldId id="275" r:id="rId4"/>
    <p:sldId id="276" r:id="rId5"/>
    <p:sldId id="277" r:id="rId6"/>
    <p:sldId id="326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4" r:id="rId51"/>
    <p:sldId id="328" r:id="rId52"/>
    <p:sldId id="327" r:id="rId53"/>
    <p:sldId id="329" r:id="rId54"/>
    <p:sldId id="331" r:id="rId55"/>
    <p:sldId id="332" r:id="rId56"/>
    <p:sldId id="335" r:id="rId57"/>
  </p:sldIdLst>
  <p:sldSz cx="9144000" cy="5143500" type="screen16x9"/>
  <p:notesSz cx="6858000" cy="9144000"/>
  <p:custDataLst>
    <p:tags r:id="rId60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FF"/>
    <a:srgbClr val="A9DE00"/>
    <a:srgbClr val="FFCC00"/>
    <a:srgbClr val="CC6600"/>
    <a:srgbClr val="996633"/>
    <a:srgbClr val="993300"/>
    <a:srgbClr val="FFCC99"/>
    <a:srgbClr val="CC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 autoAdjust="0"/>
    <p:restoredTop sz="97934" autoAdjust="0"/>
  </p:normalViewPr>
  <p:slideViewPr>
    <p:cSldViewPr snapToGrid="0">
      <p:cViewPr>
        <p:scale>
          <a:sx n="125" d="100"/>
          <a:sy n="125" d="100"/>
        </p:scale>
        <p:origin x="672" y="-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380905511811022E-2"/>
          <c:y val="3.7801190344164723E-2"/>
          <c:w val="0.93089687226596673"/>
          <c:h val="0.67785244634358199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Graphs!$B$63:$B$116</c:f>
              <c:strCache>
                <c:ptCount val="54"/>
                <c:pt idx="0">
                  <c:v>Sims</c:v>
                </c:pt>
                <c:pt idx="1">
                  <c:v>Monopoly</c:v>
                </c:pt>
                <c:pt idx="2">
                  <c:v>Pet Society</c:v>
                </c:pt>
                <c:pt idx="3">
                  <c:v>Happy Pets</c:v>
                </c:pt>
                <c:pt idx="4">
                  <c:v>Tetris</c:v>
                </c:pt>
                <c:pt idx="5">
                  <c:v>Uno</c:v>
                </c:pt>
                <c:pt idx="6">
                  <c:v>Wii</c:v>
                </c:pt>
                <c:pt idx="7">
                  <c:v>Nintendo DS</c:v>
                </c:pt>
                <c:pt idx="8">
                  <c:v>Country Story</c:v>
                </c:pt>
                <c:pt idx="9">
                  <c:v>Happy Aquarium</c:v>
                </c:pt>
                <c:pt idx="10">
                  <c:v>Guitar Hero</c:v>
                </c:pt>
                <c:pt idx="11">
                  <c:v>Restaurant City</c:v>
                </c:pt>
                <c:pt idx="12">
                  <c:v>Super Mario Bros</c:v>
                </c:pt>
                <c:pt idx="13">
                  <c:v>Rock Band</c:v>
                </c:pt>
                <c:pt idx="14">
                  <c:v>Petville</c:v>
                </c:pt>
                <c:pt idx="15">
                  <c:v>Sorority Life</c:v>
                </c:pt>
                <c:pt idx="16">
                  <c:v>Doodle Jump</c:v>
                </c:pt>
                <c:pt idx="17">
                  <c:v>Fishville</c:v>
                </c:pt>
                <c:pt idx="18">
                  <c:v>Civilization</c:v>
                </c:pt>
                <c:pt idx="19">
                  <c:v>Pokemon</c:v>
                </c:pt>
                <c:pt idx="20">
                  <c:v>Zoo World</c:v>
                </c:pt>
                <c:pt idx="21">
                  <c:v>Roller Coaster Kingdom</c:v>
                </c:pt>
                <c:pt idx="22">
                  <c:v>Pillow Fight</c:v>
                </c:pt>
                <c:pt idx="23">
                  <c:v>Millionaire City</c:v>
                </c:pt>
                <c:pt idx="24">
                  <c:v>Wii Fit</c:v>
                </c:pt>
                <c:pt idx="25">
                  <c:v>Yoville</c:v>
                </c:pt>
                <c:pt idx="26">
                  <c:v>TextTwist</c:v>
                </c:pt>
                <c:pt idx="27">
                  <c:v>Happy Island</c:v>
                </c:pt>
                <c:pt idx="28">
                  <c:v>Cityville</c:v>
                </c:pt>
                <c:pt idx="29">
                  <c:v>Mind Jolt Games</c:v>
                </c:pt>
                <c:pt idx="30">
                  <c:v>Barn Buddy</c:v>
                </c:pt>
                <c:pt idx="31">
                  <c:v>Cafe World</c:v>
                </c:pt>
                <c:pt idx="32">
                  <c:v>Settlers of Catan</c:v>
                </c:pt>
                <c:pt idx="33">
                  <c:v>Collapse!</c:v>
                </c:pt>
                <c:pt idx="34">
                  <c:v>Vampire Wars</c:v>
                </c:pt>
                <c:pt idx="35">
                  <c:v>Farmville </c:v>
                </c:pt>
                <c:pt idx="36">
                  <c:v>Scrabble</c:v>
                </c:pt>
                <c:pt idx="37">
                  <c:v>Treasure Isle</c:v>
                </c:pt>
                <c:pt idx="38">
                  <c:v>World of Warcraft</c:v>
                </c:pt>
                <c:pt idx="39">
                  <c:v>Fish World</c:v>
                </c:pt>
                <c:pt idx="40">
                  <c:v>Texas Holdem Poker</c:v>
                </c:pt>
                <c:pt idx="41">
                  <c:v>Jigsaw Puzzles</c:v>
                </c:pt>
                <c:pt idx="42">
                  <c:v>Mafia Wars</c:v>
                </c:pt>
                <c:pt idx="43">
                  <c:v>Chess</c:v>
                </c:pt>
                <c:pt idx="44">
                  <c:v>Castle Age</c:v>
                </c:pt>
                <c:pt idx="45">
                  <c:v>Halo</c:v>
                </c:pt>
                <c:pt idx="46">
                  <c:v>Farm Town</c:v>
                </c:pt>
                <c:pt idx="47">
                  <c:v>Island Paradise</c:v>
                </c:pt>
                <c:pt idx="48">
                  <c:v>Mobsters 2 - Vendetta</c:v>
                </c:pt>
                <c:pt idx="49">
                  <c:v>Bejeweled Blitz</c:v>
                </c:pt>
                <c:pt idx="50">
                  <c:v>PS3</c:v>
                </c:pt>
                <c:pt idx="51">
                  <c:v>Xbox 360</c:v>
                </c:pt>
                <c:pt idx="52">
                  <c:v>Warstorm</c:v>
                </c:pt>
                <c:pt idx="53">
                  <c:v>Mahjong Dimensions</c:v>
                </c:pt>
              </c:strCache>
            </c:strRef>
          </c:cat>
          <c:val>
            <c:numRef>
              <c:f>Graphs!$C$63:$C$116</c:f>
              <c:numCache>
                <c:formatCode>0.00%</c:formatCode>
                <c:ptCount val="54"/>
                <c:pt idx="0">
                  <c:v>0.81269999999999998</c:v>
                </c:pt>
                <c:pt idx="1">
                  <c:v>0.74309999999999998</c:v>
                </c:pt>
                <c:pt idx="2">
                  <c:v>0.74129999999999996</c:v>
                </c:pt>
                <c:pt idx="3">
                  <c:v>0.73380000000000001</c:v>
                </c:pt>
                <c:pt idx="4">
                  <c:v>0.72750000000000004</c:v>
                </c:pt>
                <c:pt idx="5">
                  <c:v>0.71299999999999997</c:v>
                </c:pt>
                <c:pt idx="6">
                  <c:v>0.69579999999999997</c:v>
                </c:pt>
                <c:pt idx="7">
                  <c:v>0.69279999999999997</c:v>
                </c:pt>
                <c:pt idx="8">
                  <c:v>0.6905</c:v>
                </c:pt>
                <c:pt idx="9">
                  <c:v>0.68469999999999998</c:v>
                </c:pt>
                <c:pt idx="10">
                  <c:v>0.68420000000000003</c:v>
                </c:pt>
                <c:pt idx="11">
                  <c:v>0.66869999999999996</c:v>
                </c:pt>
                <c:pt idx="12">
                  <c:v>0.66010000000000002</c:v>
                </c:pt>
                <c:pt idx="13">
                  <c:v>0.64680000000000004</c:v>
                </c:pt>
                <c:pt idx="14">
                  <c:v>0.63980000000000004</c:v>
                </c:pt>
                <c:pt idx="15">
                  <c:v>0.63439999999999996</c:v>
                </c:pt>
                <c:pt idx="16">
                  <c:v>0.62409999999999999</c:v>
                </c:pt>
                <c:pt idx="17">
                  <c:v>0.61780000000000002</c:v>
                </c:pt>
                <c:pt idx="18">
                  <c:v>0.61719999999999997</c:v>
                </c:pt>
                <c:pt idx="19">
                  <c:v>0.61599999999999999</c:v>
                </c:pt>
                <c:pt idx="20">
                  <c:v>0.59940000000000004</c:v>
                </c:pt>
                <c:pt idx="21">
                  <c:v>0.59009999999999996</c:v>
                </c:pt>
                <c:pt idx="22">
                  <c:v>0.5796</c:v>
                </c:pt>
                <c:pt idx="23">
                  <c:v>0.57479999999999998</c:v>
                </c:pt>
                <c:pt idx="24">
                  <c:v>0.57310000000000005</c:v>
                </c:pt>
                <c:pt idx="25">
                  <c:v>0.57010000000000005</c:v>
                </c:pt>
                <c:pt idx="26">
                  <c:v>0.56820000000000004</c:v>
                </c:pt>
                <c:pt idx="27">
                  <c:v>0.5655</c:v>
                </c:pt>
                <c:pt idx="28">
                  <c:v>0.55020000000000002</c:v>
                </c:pt>
                <c:pt idx="29">
                  <c:v>0.54830000000000001</c:v>
                </c:pt>
                <c:pt idx="30">
                  <c:v>0.54390000000000005</c:v>
                </c:pt>
                <c:pt idx="31">
                  <c:v>0.53049999999999997</c:v>
                </c:pt>
                <c:pt idx="32">
                  <c:v>0.51480000000000004</c:v>
                </c:pt>
                <c:pt idx="33">
                  <c:v>0.51319999999999999</c:v>
                </c:pt>
                <c:pt idx="34">
                  <c:v>0.51070000000000004</c:v>
                </c:pt>
                <c:pt idx="35">
                  <c:v>0.50249999999999995</c:v>
                </c:pt>
                <c:pt idx="36">
                  <c:v>0.49559999999999998</c:v>
                </c:pt>
                <c:pt idx="37">
                  <c:v>0.48480000000000001</c:v>
                </c:pt>
                <c:pt idx="38">
                  <c:v>0.47639999999999999</c:v>
                </c:pt>
                <c:pt idx="39">
                  <c:v>0.46279999999999999</c:v>
                </c:pt>
                <c:pt idx="40">
                  <c:v>0.46200000000000002</c:v>
                </c:pt>
                <c:pt idx="41">
                  <c:v>0.4491</c:v>
                </c:pt>
                <c:pt idx="42">
                  <c:v>0.44700000000000001</c:v>
                </c:pt>
                <c:pt idx="43">
                  <c:v>0.44700000000000001</c:v>
                </c:pt>
                <c:pt idx="44">
                  <c:v>0.44669999999999999</c:v>
                </c:pt>
                <c:pt idx="45">
                  <c:v>0.44600000000000001</c:v>
                </c:pt>
                <c:pt idx="46">
                  <c:v>0.43109999999999998</c:v>
                </c:pt>
                <c:pt idx="47">
                  <c:v>0.41980000000000001</c:v>
                </c:pt>
                <c:pt idx="48">
                  <c:v>0.4103</c:v>
                </c:pt>
                <c:pt idx="49">
                  <c:v>0.40649999999999997</c:v>
                </c:pt>
                <c:pt idx="50">
                  <c:v>0.3982</c:v>
                </c:pt>
                <c:pt idx="51">
                  <c:v>0.39090000000000003</c:v>
                </c:pt>
                <c:pt idx="52">
                  <c:v>0.37490000000000001</c:v>
                </c:pt>
                <c:pt idx="53">
                  <c:v>0.28360000000000002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1025280"/>
        <c:axId val="101026816"/>
      </c:barChart>
      <c:catAx>
        <c:axId val="1010252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01026816"/>
        <c:crosses val="autoZero"/>
        <c:auto val="1"/>
        <c:lblAlgn val="ctr"/>
        <c:lblOffset val="100"/>
        <c:noMultiLvlLbl val="0"/>
      </c:catAx>
      <c:valAx>
        <c:axId val="101026816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01025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Graphs!$B$22:$B$60</c:f>
              <c:strCache>
                <c:ptCount val="39"/>
                <c:pt idx="0">
                  <c:v>Jersey Shore</c:v>
                </c:pt>
                <c:pt idx="1">
                  <c:v>American Idol</c:v>
                </c:pt>
                <c:pt idx="2">
                  <c:v>MTV</c:v>
                </c:pt>
                <c:pt idx="3">
                  <c:v>SpongeBob</c:v>
                </c:pt>
                <c:pt idx="4">
                  <c:v>Americas Next Top Model</c:v>
                </c:pt>
                <c:pt idx="5">
                  <c:v>Saturday Night Live</c:v>
                </c:pt>
                <c:pt idx="6">
                  <c:v>Scrubs</c:v>
                </c:pt>
                <c:pt idx="7">
                  <c:v>How I met your Mother</c:v>
                </c:pt>
                <c:pt idx="8">
                  <c:v>Lost</c:v>
                </c:pt>
                <c:pt idx="9">
                  <c:v>The Office</c:v>
                </c:pt>
                <c:pt idx="10">
                  <c:v>Heroes</c:v>
                </c:pt>
                <c:pt idx="11">
                  <c:v>Family Guy</c:v>
                </c:pt>
                <c:pt idx="12">
                  <c:v>Ugly Betty</c:v>
                </c:pt>
                <c:pt idx="13">
                  <c:v>Dr Who</c:v>
                </c:pt>
                <c:pt idx="14">
                  <c:v>CSI</c:v>
                </c:pt>
                <c:pt idx="15">
                  <c:v>The Bachelor</c:v>
                </c:pt>
                <c:pt idx="16">
                  <c:v>Simpsons</c:v>
                </c:pt>
                <c:pt idx="17">
                  <c:v>Desperate Housewives</c:v>
                </c:pt>
                <c:pt idx="18">
                  <c:v>NCIS</c:v>
                </c:pt>
                <c:pt idx="19">
                  <c:v>Ghost Whisperer</c:v>
                </c:pt>
                <c:pt idx="20">
                  <c:v>Sex and the City</c:v>
                </c:pt>
                <c:pt idx="21">
                  <c:v>Mythbusters</c:v>
                </c:pt>
                <c:pt idx="22">
                  <c:v>Big Bang Theory</c:v>
                </c:pt>
                <c:pt idx="23">
                  <c:v>Two and a Half Men</c:v>
                </c:pt>
                <c:pt idx="24">
                  <c:v>Criminal Minds</c:v>
                </c:pt>
                <c:pt idx="25">
                  <c:v>Colbert</c:v>
                </c:pt>
                <c:pt idx="26">
                  <c:v>Law and Order</c:v>
                </c:pt>
                <c:pt idx="27">
                  <c:v>Conan oBrien</c:v>
                </c:pt>
                <c:pt idx="28">
                  <c:v>Ellen Degenerous</c:v>
                </c:pt>
                <c:pt idx="29">
                  <c:v>South Park</c:v>
                </c:pt>
                <c:pt idx="30">
                  <c:v>Jay Leno</c:v>
                </c:pt>
                <c:pt idx="31">
                  <c:v>Biggest Loser</c:v>
                </c:pt>
                <c:pt idx="32">
                  <c:v>Star Trek</c:v>
                </c:pt>
                <c:pt idx="33">
                  <c:v>Martha Stewart</c:v>
                </c:pt>
                <c:pt idx="34">
                  <c:v>Medium</c:v>
                </c:pt>
                <c:pt idx="35">
                  <c:v>Oprah Winfrey Show</c:v>
                </c:pt>
                <c:pt idx="36">
                  <c:v>Top Gear</c:v>
                </c:pt>
                <c:pt idx="37">
                  <c:v>Battlestar Galactica</c:v>
                </c:pt>
                <c:pt idx="38">
                  <c:v>Howard Stern</c:v>
                </c:pt>
              </c:strCache>
            </c:strRef>
          </c:cat>
          <c:val>
            <c:numRef>
              <c:f>Graphs!$C$22:$C$60</c:f>
              <c:numCache>
                <c:formatCode>0.00%</c:formatCode>
                <c:ptCount val="39"/>
                <c:pt idx="0">
                  <c:v>0.85580000000000001</c:v>
                </c:pt>
                <c:pt idx="1">
                  <c:v>0.82520000000000004</c:v>
                </c:pt>
                <c:pt idx="2">
                  <c:v>0.79979999999999996</c:v>
                </c:pt>
                <c:pt idx="3">
                  <c:v>0.77329999999999999</c:v>
                </c:pt>
                <c:pt idx="4">
                  <c:v>0.76790000000000003</c:v>
                </c:pt>
                <c:pt idx="5">
                  <c:v>0.72740000000000005</c:v>
                </c:pt>
                <c:pt idx="6">
                  <c:v>0.69899999999999995</c:v>
                </c:pt>
                <c:pt idx="7">
                  <c:v>0.6714</c:v>
                </c:pt>
                <c:pt idx="8">
                  <c:v>0.66669999999999996</c:v>
                </c:pt>
                <c:pt idx="9">
                  <c:v>0.65769999999999995</c:v>
                </c:pt>
                <c:pt idx="10">
                  <c:v>0.6573</c:v>
                </c:pt>
                <c:pt idx="11">
                  <c:v>0.63829999999999998</c:v>
                </c:pt>
                <c:pt idx="12">
                  <c:v>0.63700000000000001</c:v>
                </c:pt>
                <c:pt idx="13">
                  <c:v>0.62250000000000005</c:v>
                </c:pt>
                <c:pt idx="14">
                  <c:v>0.62039999999999995</c:v>
                </c:pt>
                <c:pt idx="15">
                  <c:v>0.61560000000000004</c:v>
                </c:pt>
                <c:pt idx="16">
                  <c:v>0.61509999999999998</c:v>
                </c:pt>
                <c:pt idx="17">
                  <c:v>0.60580000000000001</c:v>
                </c:pt>
                <c:pt idx="18">
                  <c:v>0.60489999999999999</c:v>
                </c:pt>
                <c:pt idx="19">
                  <c:v>0.60150000000000003</c:v>
                </c:pt>
                <c:pt idx="20">
                  <c:v>0.58450000000000002</c:v>
                </c:pt>
                <c:pt idx="21">
                  <c:v>0.5837</c:v>
                </c:pt>
                <c:pt idx="22">
                  <c:v>0.57779999999999998</c:v>
                </c:pt>
                <c:pt idx="23">
                  <c:v>0.57509999999999994</c:v>
                </c:pt>
                <c:pt idx="24">
                  <c:v>0.57220000000000004</c:v>
                </c:pt>
                <c:pt idx="25">
                  <c:v>0.56669999999999998</c:v>
                </c:pt>
                <c:pt idx="26">
                  <c:v>0.55620000000000003</c:v>
                </c:pt>
                <c:pt idx="27">
                  <c:v>0.55489999999999995</c:v>
                </c:pt>
                <c:pt idx="28">
                  <c:v>0.55349999999999999</c:v>
                </c:pt>
                <c:pt idx="29">
                  <c:v>0.54700000000000004</c:v>
                </c:pt>
                <c:pt idx="30">
                  <c:v>0.49440000000000001</c:v>
                </c:pt>
                <c:pt idx="31">
                  <c:v>0.48280000000000001</c:v>
                </c:pt>
                <c:pt idx="32">
                  <c:v>0.46489999999999998</c:v>
                </c:pt>
                <c:pt idx="33">
                  <c:v>0.46439999999999998</c:v>
                </c:pt>
                <c:pt idx="34">
                  <c:v>0.44259999999999999</c:v>
                </c:pt>
                <c:pt idx="35">
                  <c:v>0.44230000000000003</c:v>
                </c:pt>
                <c:pt idx="36">
                  <c:v>0.40660000000000002</c:v>
                </c:pt>
                <c:pt idx="37">
                  <c:v>0.38179999999999997</c:v>
                </c:pt>
                <c:pt idx="38">
                  <c:v>0.30570000000000003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0909824"/>
        <c:axId val="100911360"/>
      </c:barChart>
      <c:catAx>
        <c:axId val="1009098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800"/>
            </a:pPr>
            <a:endParaRPr lang="en-US"/>
          </a:p>
        </c:txPr>
        <c:crossAx val="100911360"/>
        <c:crosses val="autoZero"/>
        <c:auto val="1"/>
        <c:lblAlgn val="ctr"/>
        <c:lblOffset val="100"/>
        <c:noMultiLvlLbl val="0"/>
      </c:catAx>
      <c:valAx>
        <c:axId val="100911360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00909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Graphs!$B$7:$B$20</c:f>
              <c:strCache>
                <c:ptCount val="14"/>
                <c:pt idx="0">
                  <c:v>Taylor Swift</c:v>
                </c:pt>
                <c:pt idx="1">
                  <c:v>Lady Gaga</c:v>
                </c:pt>
                <c:pt idx="2">
                  <c:v>Katy Perry</c:v>
                </c:pt>
                <c:pt idx="3">
                  <c:v>Britney Spears</c:v>
                </c:pt>
                <c:pt idx="4">
                  <c:v>Shakira</c:v>
                </c:pt>
                <c:pt idx="5">
                  <c:v>Justin Bieber</c:v>
                </c:pt>
                <c:pt idx="6">
                  <c:v>Avril Lavigne</c:v>
                </c:pt>
                <c:pt idx="7">
                  <c:v>Rihanna</c:v>
                </c:pt>
                <c:pt idx="8">
                  <c:v>Black Eyed Peas</c:v>
                </c:pt>
                <c:pt idx="9">
                  <c:v>Michael Jackson</c:v>
                </c:pt>
                <c:pt idx="10">
                  <c:v>Frank Sinatra</c:v>
                </c:pt>
                <c:pt idx="11">
                  <c:v>Red Hot Chili Peppers</c:v>
                </c:pt>
                <c:pt idx="12">
                  <c:v>Elvis</c:v>
                </c:pt>
                <c:pt idx="13">
                  <c:v>Barry Manilow</c:v>
                </c:pt>
              </c:strCache>
            </c:strRef>
          </c:cat>
          <c:val>
            <c:numRef>
              <c:f>Graphs!$C$7:$C$20</c:f>
              <c:numCache>
                <c:formatCode>0.00%</c:formatCode>
                <c:ptCount val="14"/>
                <c:pt idx="0">
                  <c:v>0.89659999999999995</c:v>
                </c:pt>
                <c:pt idx="1">
                  <c:v>0.84489999999999998</c:v>
                </c:pt>
                <c:pt idx="2">
                  <c:v>0.82909999999999995</c:v>
                </c:pt>
                <c:pt idx="3">
                  <c:v>0.80500000000000005</c:v>
                </c:pt>
                <c:pt idx="4">
                  <c:v>0.78659999999999997</c:v>
                </c:pt>
                <c:pt idx="5">
                  <c:v>0.78549999999999998</c:v>
                </c:pt>
                <c:pt idx="6">
                  <c:v>0.77170000000000005</c:v>
                </c:pt>
                <c:pt idx="7">
                  <c:v>0.74770000000000003</c:v>
                </c:pt>
                <c:pt idx="8">
                  <c:v>0.74260000000000004</c:v>
                </c:pt>
                <c:pt idx="9">
                  <c:v>0.73150000000000004</c:v>
                </c:pt>
                <c:pt idx="10">
                  <c:v>0.65149999999999997</c:v>
                </c:pt>
                <c:pt idx="11">
                  <c:v>0.62549999999999994</c:v>
                </c:pt>
                <c:pt idx="12">
                  <c:v>0.53639999999999999</c:v>
                </c:pt>
                <c:pt idx="13">
                  <c:v>0.37040000000000001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1374208"/>
        <c:axId val="101380096"/>
      </c:barChart>
      <c:catAx>
        <c:axId val="101374208"/>
        <c:scaling>
          <c:orientation val="minMax"/>
        </c:scaling>
        <c:delete val="0"/>
        <c:axPos val="b"/>
        <c:majorTickMark val="out"/>
        <c:minorTickMark val="none"/>
        <c:tickLblPos val="nextTo"/>
        <c:crossAx val="101380096"/>
        <c:crosses val="autoZero"/>
        <c:auto val="1"/>
        <c:lblAlgn val="ctr"/>
        <c:lblOffset val="100"/>
        <c:noMultiLvlLbl val="0"/>
      </c:catAx>
      <c:valAx>
        <c:axId val="101380096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01374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380180030313113"/>
          <c:y val="3.4267036064936328E-2"/>
          <c:w val="0.71164420908654025"/>
          <c:h val="0.81222416469699721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Graphs!$B$3:$B$5</c:f>
              <c:strCache>
                <c:ptCount val="3"/>
                <c:pt idx="0">
                  <c:v>Pepsi</c:v>
                </c:pt>
                <c:pt idx="1">
                  <c:v>Coca-Cola</c:v>
                </c:pt>
                <c:pt idx="2">
                  <c:v>Red Bull</c:v>
                </c:pt>
              </c:strCache>
            </c:strRef>
          </c:cat>
          <c:val>
            <c:numRef>
              <c:f>Graphs!$C$3:$C$5</c:f>
              <c:numCache>
                <c:formatCode>0.00%</c:formatCode>
                <c:ptCount val="3"/>
                <c:pt idx="0">
                  <c:v>0.74619999999999997</c:v>
                </c:pt>
                <c:pt idx="1">
                  <c:v>0.70150000000000001</c:v>
                </c:pt>
                <c:pt idx="2">
                  <c:v>0.68159999999999998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3534592"/>
        <c:axId val="103536128"/>
      </c:barChart>
      <c:catAx>
        <c:axId val="103534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103536128"/>
        <c:crosses val="autoZero"/>
        <c:auto val="1"/>
        <c:lblAlgn val="ctr"/>
        <c:lblOffset val="100"/>
        <c:noMultiLvlLbl val="0"/>
      </c:catAx>
      <c:valAx>
        <c:axId val="103536128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103534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46214288289894"/>
          <c:y val="2.8355841247478395E-2"/>
          <c:w val="0.80690666537134159"/>
          <c:h val="0.80539594541240078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Graphs!$B$118:$B$123</c:f>
              <c:strCache>
                <c:ptCount val="6"/>
                <c:pt idx="0">
                  <c:v>Starbucks</c:v>
                </c:pt>
                <c:pt idx="1">
                  <c:v>McDonalds</c:v>
                </c:pt>
                <c:pt idx="2">
                  <c:v>Taco Bell</c:v>
                </c:pt>
                <c:pt idx="3">
                  <c:v>Dairy Queen</c:v>
                </c:pt>
                <c:pt idx="4">
                  <c:v>Dunkin Donuts</c:v>
                </c:pt>
                <c:pt idx="5">
                  <c:v>Pizza Hut</c:v>
                </c:pt>
              </c:strCache>
            </c:strRef>
          </c:cat>
          <c:val>
            <c:numRef>
              <c:f>Graphs!$C$118:$C$123</c:f>
              <c:numCache>
                <c:formatCode>0.00%</c:formatCode>
                <c:ptCount val="6"/>
                <c:pt idx="0">
                  <c:v>0.8448</c:v>
                </c:pt>
                <c:pt idx="1">
                  <c:v>0.78639999999999999</c:v>
                </c:pt>
                <c:pt idx="2">
                  <c:v>0.75960000000000005</c:v>
                </c:pt>
                <c:pt idx="3">
                  <c:v>0.72099999999999997</c:v>
                </c:pt>
                <c:pt idx="4">
                  <c:v>0.71050000000000002</c:v>
                </c:pt>
                <c:pt idx="5">
                  <c:v>0.58860000000000001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7614976"/>
        <c:axId val="107616512"/>
      </c:barChart>
      <c:catAx>
        <c:axId val="1076149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107616512"/>
        <c:crosses val="autoZero"/>
        <c:auto val="1"/>
        <c:lblAlgn val="ctr"/>
        <c:lblOffset val="100"/>
        <c:noMultiLvlLbl val="0"/>
      </c:catAx>
      <c:valAx>
        <c:axId val="107616512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1076149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47564624399375"/>
          <c:y val="2.9637467191601048E-2"/>
          <c:w val="0.815139854132229"/>
          <c:h val="0.79191546369203847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Graphs!$B$145:$B$150</c:f>
              <c:strCache>
                <c:ptCount val="6"/>
                <c:pt idx="0">
                  <c:v>Converse</c:v>
                </c:pt>
                <c:pt idx="1">
                  <c:v>Puma</c:v>
                </c:pt>
                <c:pt idx="2">
                  <c:v>Nike</c:v>
                </c:pt>
                <c:pt idx="3">
                  <c:v>Reebok</c:v>
                </c:pt>
                <c:pt idx="4">
                  <c:v>Adidas</c:v>
                </c:pt>
                <c:pt idx="5">
                  <c:v>Crocs</c:v>
                </c:pt>
              </c:strCache>
            </c:strRef>
          </c:cat>
          <c:val>
            <c:numRef>
              <c:f>Graphs!$C$145:$C$150</c:f>
              <c:numCache>
                <c:formatCode>0.00%</c:formatCode>
                <c:ptCount val="6"/>
                <c:pt idx="0">
                  <c:v>0.71509999999999996</c:v>
                </c:pt>
                <c:pt idx="1">
                  <c:v>0.68510000000000004</c:v>
                </c:pt>
                <c:pt idx="2">
                  <c:v>0.64780000000000004</c:v>
                </c:pt>
                <c:pt idx="3">
                  <c:v>0.61470000000000002</c:v>
                </c:pt>
                <c:pt idx="4">
                  <c:v>0.60699999999999998</c:v>
                </c:pt>
                <c:pt idx="5">
                  <c:v>0.59079999999999999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7623936"/>
        <c:axId val="107625472"/>
      </c:barChart>
      <c:catAx>
        <c:axId val="107623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07625472"/>
        <c:crosses val="autoZero"/>
        <c:auto val="1"/>
        <c:lblAlgn val="ctr"/>
        <c:lblOffset val="100"/>
        <c:noMultiLvlLbl val="0"/>
      </c:catAx>
      <c:valAx>
        <c:axId val="107625472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07623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Graphs!$B$125:$B$139</c:f>
              <c:strCache>
                <c:ptCount val="15"/>
                <c:pt idx="0">
                  <c:v>Makeup</c:v>
                </c:pt>
                <c:pt idx="1">
                  <c:v>Fashion</c:v>
                </c:pt>
                <c:pt idx="2">
                  <c:v>Soccer</c:v>
                </c:pt>
                <c:pt idx="3">
                  <c:v>Snowboarding</c:v>
                </c:pt>
                <c:pt idx="4">
                  <c:v>Skiing</c:v>
                </c:pt>
                <c:pt idx="5">
                  <c:v>Baking</c:v>
                </c:pt>
                <c:pt idx="6">
                  <c:v>Jogging</c:v>
                </c:pt>
                <c:pt idx="7">
                  <c:v>Fishing</c:v>
                </c:pt>
                <c:pt idx="8">
                  <c:v>Yoga</c:v>
                </c:pt>
                <c:pt idx="9">
                  <c:v>Scuba Diving</c:v>
                </c:pt>
                <c:pt idx="10">
                  <c:v>Knitting</c:v>
                </c:pt>
                <c:pt idx="11">
                  <c:v>Martial Arts</c:v>
                </c:pt>
                <c:pt idx="12">
                  <c:v>Golf</c:v>
                </c:pt>
                <c:pt idx="13">
                  <c:v>NASCAR</c:v>
                </c:pt>
                <c:pt idx="14">
                  <c:v>Gardening</c:v>
                </c:pt>
              </c:strCache>
            </c:strRef>
          </c:cat>
          <c:val>
            <c:numRef>
              <c:f>Graphs!$C$125:$C$139</c:f>
              <c:numCache>
                <c:formatCode>0.00%</c:formatCode>
                <c:ptCount val="15"/>
                <c:pt idx="0">
                  <c:v>0.75900000000000001</c:v>
                </c:pt>
                <c:pt idx="1">
                  <c:v>0.72899999999999998</c:v>
                </c:pt>
                <c:pt idx="2">
                  <c:v>0.68740000000000001</c:v>
                </c:pt>
                <c:pt idx="3">
                  <c:v>0.64559999999999995</c:v>
                </c:pt>
                <c:pt idx="4">
                  <c:v>0.62509999999999999</c:v>
                </c:pt>
                <c:pt idx="5">
                  <c:v>0.61399999999999999</c:v>
                </c:pt>
                <c:pt idx="6">
                  <c:v>0.56040000000000001</c:v>
                </c:pt>
                <c:pt idx="7">
                  <c:v>0.55989999999999995</c:v>
                </c:pt>
                <c:pt idx="8">
                  <c:v>0.50739999999999996</c:v>
                </c:pt>
                <c:pt idx="9">
                  <c:v>0.46889999999999998</c:v>
                </c:pt>
                <c:pt idx="10">
                  <c:v>0.43840000000000001</c:v>
                </c:pt>
                <c:pt idx="11">
                  <c:v>0.4264</c:v>
                </c:pt>
                <c:pt idx="12">
                  <c:v>0.42159999999999997</c:v>
                </c:pt>
                <c:pt idx="13">
                  <c:v>0.39679999999999999</c:v>
                </c:pt>
                <c:pt idx="14">
                  <c:v>0.32669999999999999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12953984"/>
        <c:axId val="112955776"/>
      </c:barChart>
      <c:catAx>
        <c:axId val="1129539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12955776"/>
        <c:crosses val="autoZero"/>
        <c:auto val="1"/>
        <c:lblAlgn val="ctr"/>
        <c:lblOffset val="100"/>
        <c:noMultiLvlLbl val="0"/>
      </c:catAx>
      <c:valAx>
        <c:axId val="112955776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12953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046685653654995"/>
          <c:y val="3.4267036064936328E-2"/>
          <c:w val="0.65151895906628687"/>
          <c:h val="0.80276483668708076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Graphs!$B$141:$B$143</c:f>
              <c:strCache>
                <c:ptCount val="3"/>
                <c:pt idx="0">
                  <c:v>Horses</c:v>
                </c:pt>
                <c:pt idx="1">
                  <c:v>Cats</c:v>
                </c:pt>
                <c:pt idx="2">
                  <c:v>Dogs</c:v>
                </c:pt>
              </c:strCache>
            </c:strRef>
          </c:cat>
          <c:val>
            <c:numRef>
              <c:f>Graphs!$C$141:$C$143</c:f>
              <c:numCache>
                <c:formatCode>0.00%</c:formatCode>
                <c:ptCount val="3"/>
                <c:pt idx="0">
                  <c:v>0.72389999999999999</c:v>
                </c:pt>
                <c:pt idx="1">
                  <c:v>0.71160000000000001</c:v>
                </c:pt>
                <c:pt idx="2">
                  <c:v>0.70040000000000002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12962944"/>
        <c:axId val="112964736"/>
      </c:barChart>
      <c:catAx>
        <c:axId val="112962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12964736"/>
        <c:crosses val="autoZero"/>
        <c:auto val="1"/>
        <c:lblAlgn val="ctr"/>
        <c:lblOffset val="100"/>
        <c:noMultiLvlLbl val="0"/>
      </c:catAx>
      <c:valAx>
        <c:axId val="112964736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12962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281945526040015"/>
          <c:y val="2.7322652376786234E-2"/>
          <c:w val="0.70002547758453271"/>
          <c:h val="0.81310349227179934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Graphs!$B$152:$B$156</c:f>
              <c:strCache>
                <c:ptCount val="5"/>
                <c:pt idx="0">
                  <c:v>iTunes</c:v>
                </c:pt>
                <c:pt idx="1">
                  <c:v>Twitter</c:v>
                </c:pt>
                <c:pt idx="2">
                  <c:v>Foursquare</c:v>
                </c:pt>
                <c:pt idx="3">
                  <c:v>Investing</c:v>
                </c:pt>
                <c:pt idx="4">
                  <c:v>Cigars</c:v>
                </c:pt>
              </c:strCache>
            </c:strRef>
          </c:cat>
          <c:val>
            <c:numRef>
              <c:f>Graphs!$C$152:$C$156</c:f>
              <c:numCache>
                <c:formatCode>0.00%</c:formatCode>
                <c:ptCount val="5"/>
                <c:pt idx="0">
                  <c:v>0.74990000000000001</c:v>
                </c:pt>
                <c:pt idx="1">
                  <c:v>0.71089999999999998</c:v>
                </c:pt>
                <c:pt idx="2">
                  <c:v>0.49640000000000001</c:v>
                </c:pt>
                <c:pt idx="3">
                  <c:v>0.36990000000000001</c:v>
                </c:pt>
                <c:pt idx="4">
                  <c:v>0.31509999999999999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22687872"/>
        <c:axId val="122689408"/>
      </c:barChart>
      <c:catAx>
        <c:axId val="1226878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22689408"/>
        <c:crosses val="autoZero"/>
        <c:auto val="1"/>
        <c:lblAlgn val="ctr"/>
        <c:lblOffset val="100"/>
        <c:noMultiLvlLbl val="0"/>
      </c:catAx>
      <c:valAx>
        <c:axId val="122689408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22687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4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4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4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45" charset="0"/>
              </a:defRPr>
            </a:lvl1pPr>
          </a:lstStyle>
          <a:p>
            <a:pPr>
              <a:defRPr/>
            </a:pPr>
            <a:fld id="{B5B8EDBE-E71A-4485-AEB1-C3F3E4558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42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latin typeface="Verdana" pitchFamily="4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Verdana" pitchFamily="4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latin typeface="Verdana" pitchFamily="4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Verdana" pitchFamily="45" charset="0"/>
              </a:defRPr>
            </a:lvl1pPr>
          </a:lstStyle>
          <a:p>
            <a:pPr>
              <a:defRPr/>
            </a:pPr>
            <a:fld id="{1A971900-241C-4E4A-BC3F-064FFF168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73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80" charset="-128"/>
        <a:cs typeface="ヒラギノ角ゴ Pro W3" pitchFamily="8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971900-241C-4E4A-BC3F-064FFF1686E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46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DC1211_2012_SOG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66750"/>
            <a:ext cx="8077200" cy="781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8077200" cy="2743200"/>
          </a:xfrm>
          <a:prstGeom prst="rect">
            <a:avLst/>
          </a:prstGeom>
        </p:spPr>
        <p:txBody>
          <a:bodyPr/>
          <a:lstStyle>
            <a:lvl1pPr indent="-27432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0283DBC-146E-420B-9FBA-6DC6DB3E9C0A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3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0283DBC-146E-420B-9FBA-6DC6DB3E9C0A}" type="datetimeFigureOut">
              <a:rPr lang="en-US" smtClean="0"/>
              <a:t>3/4/2012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1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DC1211_2012_SOGSContent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5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ヒラギノ角ゴ Pro W3" pitchFamily="80" charset="-128"/>
          <a:cs typeface="ヒラギノ角ゴ Pro W3" pitchFamily="8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  <a:ea typeface="ヒラギノ角ゴ Pro W3" pitchFamily="80" charset="-128"/>
          <a:cs typeface="ヒラギノ角ゴ Pro W3" pitchFamily="8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Verdana" pitchFamily="45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pitchFamily="34" charset="0"/>
        <a:buChar char="●"/>
        <a:defRPr sz="2800">
          <a:solidFill>
            <a:srgbClr val="000000"/>
          </a:solidFill>
          <a:latin typeface="+mn-lt"/>
          <a:ea typeface="ヒラギノ角ゴ Pro W3" pitchFamily="80" charset="-128"/>
          <a:cs typeface="ヒラギノ角ゴ Pro W3" pitchFamily="8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pitchFamily="34" charset="0"/>
        <a:buChar char="●"/>
        <a:defRPr sz="2400">
          <a:solidFill>
            <a:srgbClr val="000000"/>
          </a:solidFill>
          <a:latin typeface="+mn-lt"/>
          <a:ea typeface="ヒラギノ角ゴ Pro W3" pitchFamily="45" charset="-128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pitchFamily="34" charset="0"/>
        <a:buChar char="●"/>
        <a:defRPr sz="2000">
          <a:solidFill>
            <a:srgbClr val="000000"/>
          </a:solidFill>
          <a:latin typeface="+mn-lt"/>
          <a:ea typeface="ヒラギノ角ゴ Pro W3" pitchFamily="45" charset="-128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0000"/>
        <a:buFont typeface="Verdana" pitchFamily="34" charset="0"/>
        <a:buChar char="●"/>
        <a:defRPr baseline="0">
          <a:solidFill>
            <a:srgbClr val="000000"/>
          </a:solidFill>
          <a:latin typeface="+mn-lt"/>
          <a:ea typeface="ヒラギノ角ゴ Pro W3" pitchFamily="45" charset="-128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75000"/>
        <a:buFont typeface="Verdana" pitchFamily="34" charset="0"/>
        <a:buChar char="●"/>
        <a:defRPr>
          <a:solidFill>
            <a:srgbClr val="000000"/>
          </a:solidFill>
          <a:latin typeface="+mn-lt"/>
          <a:ea typeface="ヒラギノ角ゴ Pro W3" pitchFamily="4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&gt;"/>
        <a:defRPr>
          <a:solidFill>
            <a:srgbClr val="000000"/>
          </a:solidFill>
          <a:latin typeface="+mn-lt"/>
          <a:ea typeface="ヒラギノ角ゴ Pro W3" pitchFamily="4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blog.abodit.com/wp-content/uploads/2010/04/AutomapRoadAtlasOriginalFront.png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hyperlink" Target="http://en.wikipedia.org/wiki/File:Glee_title_card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8.png"/><Relationship Id="rId7" Type="http://schemas.openxmlformats.org/officeDocument/2006/relationships/hyperlink" Target="http://en.wikipedia.org/wiki/File:Glee_title_card.svg" TargetMode="Externa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Glee_title_card.svg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Glee_title_card.svg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Glee_title_card.svg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hyperlink" Target="http://en.wikipedia.org/wiki/File:Glee_title_card.svg" TargetMode="External"/><Relationship Id="rId4" Type="http://schemas.openxmlformats.org/officeDocument/2006/relationships/chart" Target="../charts/char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hyperlink" Target="http://en.wikipedia.org/wiki/File:Glee_title_card.svg" TargetMode="External"/><Relationship Id="rId4" Type="http://schemas.openxmlformats.org/officeDocument/2006/relationships/chart" Target="../charts/char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9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hyperlink" Target="http://www.whitehouse.gov/briefing-room/disclosures/visitor-record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20.png"/><Relationship Id="rId3" Type="http://schemas.openxmlformats.org/officeDocument/2006/relationships/image" Target="../media/image11.wmf"/><Relationship Id="rId7" Type="http://schemas.openxmlformats.org/officeDocument/2006/relationships/image" Target="../media/image15.emf"/><Relationship Id="rId12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17755" y="1276350"/>
            <a:ext cx="7924800" cy="2286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How to Harvest the Gold in your Game Sales Database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1" dirty="0" smtClean="0">
                <a:solidFill>
                  <a:schemeClr val="bg1"/>
                </a:solidFill>
              </a:rPr>
              <a:t>Nick Berry, </a:t>
            </a:r>
            <a:r>
              <a:rPr lang="en-US" sz="1200" b="1" dirty="0" err="1" smtClean="0">
                <a:solidFill>
                  <a:schemeClr val="bg1"/>
                </a:solidFill>
              </a:rPr>
              <a:t>M.Eng</a:t>
            </a:r>
            <a:r>
              <a:rPr lang="en-US" sz="1200" b="1" dirty="0" smtClean="0">
                <a:solidFill>
                  <a:schemeClr val="bg1"/>
                </a:solidFill>
              </a:rPr>
              <a:t>, </a:t>
            </a:r>
            <a:r>
              <a:rPr lang="en-US" sz="1200" b="1" dirty="0" err="1" smtClean="0">
                <a:solidFill>
                  <a:schemeClr val="bg1"/>
                </a:solidFill>
              </a:rPr>
              <a:t>ARAeS</a:t>
            </a:r>
            <a:r>
              <a:rPr lang="en-US" sz="1200" b="1" dirty="0" smtClean="0">
                <a:solidFill>
                  <a:schemeClr val="bg1"/>
                </a:solidFill>
              </a:rPr>
              <a:t>, CIPP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President, DataGenetics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900" y="3943348"/>
            <a:ext cx="5719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 smtClean="0">
                <a:solidFill>
                  <a:srgbClr val="000000"/>
                </a:solidFill>
                <a:effectLst/>
              </a:rPr>
              <a:t>All logos and trademarks in this presentation are property of their respective owners.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74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2446127" y="2136918"/>
            <a:ext cx="390294" cy="209085"/>
          </a:xfrm>
          <a:prstGeom prst="rightArrow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</a:gra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93" y="622015"/>
            <a:ext cx="8229600" cy="628650"/>
          </a:xfrm>
        </p:spPr>
        <p:txBody>
          <a:bodyPr/>
          <a:lstStyle/>
          <a:p>
            <a:r>
              <a:rPr lang="en-US" dirty="0" smtClean="0"/>
              <a:t>Sales Database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487464" y="1566376"/>
            <a:ext cx="1514475" cy="1350169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66074" y="1719777"/>
            <a:ext cx="22156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Sales Date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Sales Value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Credit card Name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Credit card Number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227692" y="2892919"/>
            <a:ext cx="3589796" cy="1870971"/>
            <a:chOff x="5063550" y="3108960"/>
            <a:chExt cx="3589796" cy="2494628"/>
          </a:xfrm>
        </p:grpSpPr>
        <p:sp>
          <p:nvSpPr>
            <p:cNvPr id="9" name="Flowchart: Card 8"/>
            <p:cNvSpPr/>
            <p:nvPr/>
          </p:nvSpPr>
          <p:spPr>
            <a:xfrm>
              <a:off x="5486400" y="3108960"/>
              <a:ext cx="3166946" cy="1906656"/>
            </a:xfrm>
            <a:prstGeom prst="flowChartPunchedCard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68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4700000" scaled="0"/>
              <a:tileRect/>
            </a:gradFill>
            <a:ln w="31750">
              <a:solidFill>
                <a:schemeClr val="bg1"/>
              </a:solidFill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800" b="1" dirty="0" smtClean="0">
                  <a:latin typeface="Courier New" pitchFamily="49" charset="0"/>
                  <a:cs typeface="Courier New" pitchFamily="49" charset="0"/>
                </a:rPr>
                <a:t>  2/3/2001</a:t>
              </a:r>
              <a:br>
                <a:rPr lang="en-US" sz="1800" b="1" dirty="0" smtClean="0">
                  <a:latin typeface="Courier New" pitchFamily="49" charset="0"/>
                  <a:cs typeface="Courier New" pitchFamily="49" charset="0"/>
                </a:rPr>
              </a:br>
              <a:r>
                <a:rPr lang="en-US" sz="1800" b="1" dirty="0" smtClean="0">
                  <a:latin typeface="Courier New" pitchFamily="49" charset="0"/>
                  <a:cs typeface="Courier New" pitchFamily="49" charset="0"/>
                </a:rPr>
                <a:t>  $6.95</a:t>
              </a:r>
              <a:br>
                <a:rPr lang="en-US" sz="1800" b="1" dirty="0" smtClean="0">
                  <a:latin typeface="Courier New" pitchFamily="49" charset="0"/>
                  <a:cs typeface="Courier New" pitchFamily="49" charset="0"/>
                </a:rPr>
              </a:br>
              <a:r>
                <a:rPr lang="en-US" sz="1800" b="1" dirty="0" smtClean="0">
                  <a:latin typeface="Courier New" pitchFamily="49" charset="0"/>
                  <a:cs typeface="Courier New" pitchFamily="49" charset="0"/>
                </a:rPr>
                <a:t>  Nicholas Berry</a:t>
              </a:r>
              <a:br>
                <a:rPr lang="en-US" sz="1800" b="1" dirty="0" smtClean="0">
                  <a:latin typeface="Courier New" pitchFamily="49" charset="0"/>
                  <a:cs typeface="Courier New" pitchFamily="49" charset="0"/>
                </a:rPr>
              </a:br>
              <a:r>
                <a:rPr lang="en-US" sz="1800" b="1" dirty="0" smtClean="0">
                  <a:latin typeface="Courier New" pitchFamily="49" charset="0"/>
                  <a:cs typeface="Courier New" pitchFamily="49" charset="0"/>
                </a:rPr>
                <a:t>  3713 </a:t>
              </a:r>
              <a:r>
                <a:rPr lang="en-US" sz="1800" b="1" dirty="0" err="1" smtClean="0">
                  <a:latin typeface="Courier New" pitchFamily="49" charset="0"/>
                  <a:cs typeface="Courier New" pitchFamily="49" charset="0"/>
                </a:rPr>
                <a:t>xxxx</a:t>
              </a:r>
              <a:r>
                <a:rPr lang="en-US" sz="1800" b="1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sz="1800" b="1" dirty="0" err="1" smtClean="0">
                  <a:latin typeface="Courier New" pitchFamily="49" charset="0"/>
                  <a:cs typeface="Courier New" pitchFamily="49" charset="0"/>
                </a:rPr>
                <a:t>xxxx</a:t>
              </a:r>
              <a:r>
                <a:rPr lang="en-US" sz="1800" b="1" dirty="0" smtClean="0">
                  <a:latin typeface="Courier New" pitchFamily="49" charset="0"/>
                  <a:cs typeface="Courier New" pitchFamily="49" charset="0"/>
                </a:rPr>
                <a:t> 9980</a:t>
              </a:r>
              <a:endParaRPr lang="en-US" sz="18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" name="Flowchart: Card 9"/>
            <p:cNvSpPr/>
            <p:nvPr/>
          </p:nvSpPr>
          <p:spPr>
            <a:xfrm>
              <a:off x="5357046" y="3289610"/>
              <a:ext cx="3166946" cy="1906656"/>
            </a:xfrm>
            <a:prstGeom prst="flowChartPunchedCard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68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4700000" scaled="0"/>
              <a:tileRect/>
            </a:gradFill>
            <a:ln w="31750">
              <a:solidFill>
                <a:schemeClr val="bg1"/>
              </a:solidFill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800" b="1" dirty="0" smtClean="0">
                  <a:latin typeface="Courier New" pitchFamily="49" charset="0"/>
                  <a:cs typeface="Courier New" pitchFamily="49" charset="0"/>
                </a:rPr>
                <a:t>  2/3/2001</a:t>
              </a:r>
              <a:br>
                <a:rPr lang="en-US" sz="1800" b="1" dirty="0" smtClean="0">
                  <a:latin typeface="Courier New" pitchFamily="49" charset="0"/>
                  <a:cs typeface="Courier New" pitchFamily="49" charset="0"/>
                </a:rPr>
              </a:br>
              <a:r>
                <a:rPr lang="en-US" sz="1800" b="1" dirty="0" smtClean="0">
                  <a:latin typeface="Courier New" pitchFamily="49" charset="0"/>
                  <a:cs typeface="Courier New" pitchFamily="49" charset="0"/>
                </a:rPr>
                <a:t>  $6.95</a:t>
              </a:r>
              <a:br>
                <a:rPr lang="en-US" sz="1800" b="1" dirty="0" smtClean="0">
                  <a:latin typeface="Courier New" pitchFamily="49" charset="0"/>
                  <a:cs typeface="Courier New" pitchFamily="49" charset="0"/>
                </a:rPr>
              </a:br>
              <a:r>
                <a:rPr lang="en-US" sz="1800" b="1" dirty="0" smtClean="0">
                  <a:latin typeface="Courier New" pitchFamily="49" charset="0"/>
                  <a:cs typeface="Courier New" pitchFamily="49" charset="0"/>
                </a:rPr>
                <a:t>  Nicholas Berry</a:t>
              </a:r>
              <a:br>
                <a:rPr lang="en-US" sz="1800" b="1" dirty="0" smtClean="0">
                  <a:latin typeface="Courier New" pitchFamily="49" charset="0"/>
                  <a:cs typeface="Courier New" pitchFamily="49" charset="0"/>
                </a:rPr>
              </a:br>
              <a:r>
                <a:rPr lang="en-US" sz="1800" b="1" dirty="0" smtClean="0">
                  <a:latin typeface="Courier New" pitchFamily="49" charset="0"/>
                  <a:cs typeface="Courier New" pitchFamily="49" charset="0"/>
                </a:rPr>
                <a:t>  3713 </a:t>
              </a:r>
              <a:r>
                <a:rPr lang="en-US" sz="1800" b="1" dirty="0" err="1" smtClean="0">
                  <a:latin typeface="Courier New" pitchFamily="49" charset="0"/>
                  <a:cs typeface="Courier New" pitchFamily="49" charset="0"/>
                </a:rPr>
                <a:t>xxxx</a:t>
              </a:r>
              <a:r>
                <a:rPr lang="en-US" sz="1800" b="1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sz="1800" b="1" dirty="0" err="1" smtClean="0">
                  <a:latin typeface="Courier New" pitchFamily="49" charset="0"/>
                  <a:cs typeface="Courier New" pitchFamily="49" charset="0"/>
                </a:rPr>
                <a:t>xxxx</a:t>
              </a:r>
              <a:r>
                <a:rPr lang="en-US" sz="1800" b="1" dirty="0" smtClean="0">
                  <a:latin typeface="Courier New" pitchFamily="49" charset="0"/>
                  <a:cs typeface="Courier New" pitchFamily="49" charset="0"/>
                </a:rPr>
                <a:t> 9980</a:t>
              </a:r>
              <a:endParaRPr lang="en-US" sz="18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1" name="Flowchart: Card 10"/>
            <p:cNvSpPr/>
            <p:nvPr/>
          </p:nvSpPr>
          <p:spPr>
            <a:xfrm>
              <a:off x="5219667" y="3491870"/>
              <a:ext cx="3166946" cy="1906656"/>
            </a:xfrm>
            <a:prstGeom prst="flowChartPunchedCard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68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4700000" scaled="0"/>
              <a:tileRect/>
            </a:gradFill>
            <a:ln w="31750">
              <a:solidFill>
                <a:schemeClr val="bg1"/>
              </a:solidFill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800" b="1" dirty="0" smtClean="0">
                  <a:latin typeface="Courier New" pitchFamily="49" charset="0"/>
                  <a:cs typeface="Courier New" pitchFamily="49" charset="0"/>
                </a:rPr>
                <a:t>  2/3/2001</a:t>
              </a:r>
              <a:br>
                <a:rPr lang="en-US" sz="1800" b="1" dirty="0" smtClean="0">
                  <a:latin typeface="Courier New" pitchFamily="49" charset="0"/>
                  <a:cs typeface="Courier New" pitchFamily="49" charset="0"/>
                </a:rPr>
              </a:br>
              <a:r>
                <a:rPr lang="en-US" sz="1800" b="1" dirty="0" smtClean="0">
                  <a:latin typeface="Courier New" pitchFamily="49" charset="0"/>
                  <a:cs typeface="Courier New" pitchFamily="49" charset="0"/>
                </a:rPr>
                <a:t>  $6.95</a:t>
              </a:r>
              <a:br>
                <a:rPr lang="en-US" sz="1800" b="1" dirty="0" smtClean="0">
                  <a:latin typeface="Courier New" pitchFamily="49" charset="0"/>
                  <a:cs typeface="Courier New" pitchFamily="49" charset="0"/>
                </a:rPr>
              </a:br>
              <a:r>
                <a:rPr lang="en-US" sz="1800" b="1" dirty="0" smtClean="0">
                  <a:latin typeface="Courier New" pitchFamily="49" charset="0"/>
                  <a:cs typeface="Courier New" pitchFamily="49" charset="0"/>
                </a:rPr>
                <a:t>  Nicholas Berry</a:t>
              </a:r>
              <a:br>
                <a:rPr lang="en-US" sz="1800" b="1" dirty="0" smtClean="0">
                  <a:latin typeface="Courier New" pitchFamily="49" charset="0"/>
                  <a:cs typeface="Courier New" pitchFamily="49" charset="0"/>
                </a:rPr>
              </a:br>
              <a:r>
                <a:rPr lang="en-US" sz="1800" b="1" dirty="0" smtClean="0">
                  <a:latin typeface="Courier New" pitchFamily="49" charset="0"/>
                  <a:cs typeface="Courier New" pitchFamily="49" charset="0"/>
                </a:rPr>
                <a:t>  3713 </a:t>
              </a:r>
              <a:r>
                <a:rPr lang="en-US" sz="1800" b="1" dirty="0" err="1" smtClean="0">
                  <a:latin typeface="Courier New" pitchFamily="49" charset="0"/>
                  <a:cs typeface="Courier New" pitchFamily="49" charset="0"/>
                </a:rPr>
                <a:t>xxxx</a:t>
              </a:r>
              <a:r>
                <a:rPr lang="en-US" sz="1800" b="1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sz="1800" b="1" dirty="0" err="1" smtClean="0">
                  <a:latin typeface="Courier New" pitchFamily="49" charset="0"/>
                  <a:cs typeface="Courier New" pitchFamily="49" charset="0"/>
                </a:rPr>
                <a:t>xxxx</a:t>
              </a:r>
              <a:r>
                <a:rPr lang="en-US" sz="1800" b="1" dirty="0" smtClean="0">
                  <a:latin typeface="Courier New" pitchFamily="49" charset="0"/>
                  <a:cs typeface="Courier New" pitchFamily="49" charset="0"/>
                </a:rPr>
                <a:t> 9980</a:t>
              </a:r>
              <a:endParaRPr lang="en-US" sz="18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2" name="Flowchart: Card 11"/>
            <p:cNvSpPr/>
            <p:nvPr/>
          </p:nvSpPr>
          <p:spPr>
            <a:xfrm>
              <a:off x="5063550" y="3696932"/>
              <a:ext cx="3166946" cy="1906656"/>
            </a:xfrm>
            <a:prstGeom prst="flowChartPunchedCard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68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4700000" scaled="0"/>
              <a:tileRect/>
            </a:gradFill>
            <a:ln w="31750">
              <a:solidFill>
                <a:schemeClr val="bg1"/>
              </a:solidFill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800" b="1" dirty="0" smtClean="0">
                  <a:latin typeface="Courier New" pitchFamily="49" charset="0"/>
                  <a:cs typeface="Courier New" pitchFamily="49" charset="0"/>
                </a:rPr>
                <a:t>  2/3/2001</a:t>
              </a:r>
              <a:br>
                <a:rPr lang="en-US" sz="1800" b="1" dirty="0" smtClean="0">
                  <a:latin typeface="Courier New" pitchFamily="49" charset="0"/>
                  <a:cs typeface="Courier New" pitchFamily="49" charset="0"/>
                </a:rPr>
              </a:br>
              <a:r>
                <a:rPr lang="en-US" sz="1800" b="1" dirty="0" smtClean="0">
                  <a:latin typeface="Courier New" pitchFamily="49" charset="0"/>
                  <a:cs typeface="Courier New" pitchFamily="49" charset="0"/>
                </a:rPr>
                <a:t>  $6.95</a:t>
              </a:r>
              <a:br>
                <a:rPr lang="en-US" sz="1800" b="1" dirty="0" smtClean="0">
                  <a:latin typeface="Courier New" pitchFamily="49" charset="0"/>
                  <a:cs typeface="Courier New" pitchFamily="49" charset="0"/>
                </a:rPr>
              </a:br>
              <a:r>
                <a:rPr lang="en-US" sz="1800" b="1" dirty="0" smtClean="0">
                  <a:latin typeface="Courier New" pitchFamily="49" charset="0"/>
                  <a:cs typeface="Courier New" pitchFamily="49" charset="0"/>
                </a:rPr>
                <a:t>  Nicholas Berry</a:t>
              </a:r>
              <a:br>
                <a:rPr lang="en-US" sz="1800" b="1" dirty="0" smtClean="0">
                  <a:latin typeface="Courier New" pitchFamily="49" charset="0"/>
                  <a:cs typeface="Courier New" pitchFamily="49" charset="0"/>
                </a:rPr>
              </a:br>
              <a:r>
                <a:rPr lang="en-US" sz="1800" b="1" dirty="0" smtClean="0">
                  <a:latin typeface="Courier New" pitchFamily="49" charset="0"/>
                  <a:cs typeface="Courier New" pitchFamily="49" charset="0"/>
                </a:rPr>
                <a:t>  3713 </a:t>
              </a:r>
              <a:r>
                <a:rPr lang="en-US" sz="1800" b="1" dirty="0" err="1" smtClean="0">
                  <a:latin typeface="Courier New" pitchFamily="49" charset="0"/>
                  <a:cs typeface="Courier New" pitchFamily="49" charset="0"/>
                </a:rPr>
                <a:t>xxxx</a:t>
              </a:r>
              <a:r>
                <a:rPr lang="en-US" sz="1800" b="1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sz="1800" b="1" dirty="0" err="1" smtClean="0">
                  <a:latin typeface="Courier New" pitchFamily="49" charset="0"/>
                  <a:cs typeface="Courier New" pitchFamily="49" charset="0"/>
                </a:rPr>
                <a:t>xxxx</a:t>
              </a:r>
              <a:r>
                <a:rPr lang="en-US" sz="1800" b="1" dirty="0" smtClean="0">
                  <a:latin typeface="Courier New" pitchFamily="49" charset="0"/>
                  <a:cs typeface="Courier New" pitchFamily="49" charset="0"/>
                </a:rPr>
                <a:t> 9980</a:t>
              </a:r>
              <a:endParaRPr lang="en-US" sz="1800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205497" y="2241460"/>
            <a:ext cx="2099107" cy="24522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8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09877E-6 L 0.33177 0.383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0" y="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066" y="895804"/>
            <a:ext cx="8427766" cy="6286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What’s in a name? (Gender)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91149" y="2504572"/>
            <a:ext cx="1898277" cy="584775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Nicholas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932" y="2504571"/>
            <a:ext cx="1614545" cy="584775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6699"/>
                </a:solidFill>
              </a:rPr>
              <a:t>Jessica</a:t>
            </a:r>
            <a:endParaRPr lang="en-US" sz="2000" dirty="0">
              <a:solidFill>
                <a:srgbClr val="FF6699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528949" y="2796959"/>
            <a:ext cx="2362200" cy="1"/>
          </a:xfrm>
          <a:prstGeom prst="straightConnector1">
            <a:avLst/>
          </a:prstGeom>
          <a:ln w="25400">
            <a:solidFill>
              <a:srgbClr val="000000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115949" y="2796959"/>
            <a:ext cx="2413000" cy="0"/>
          </a:xfrm>
          <a:prstGeom prst="straightConnector1">
            <a:avLst/>
          </a:prstGeom>
          <a:ln w="25400">
            <a:solidFill>
              <a:srgbClr val="000000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19745" y="2009302"/>
            <a:ext cx="1412566" cy="584775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969696"/>
                </a:solidFill>
              </a:rPr>
              <a:t>Taylor</a:t>
            </a:r>
            <a:endParaRPr lang="en-US" sz="2000" dirty="0">
              <a:solidFill>
                <a:srgbClr val="96969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2470" y="3946607"/>
            <a:ext cx="6237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What about </a:t>
            </a:r>
            <a:r>
              <a:rPr lang="en-US" sz="2800" dirty="0">
                <a:solidFill>
                  <a:srgbClr val="000000"/>
                </a:solidFill>
              </a:rPr>
              <a:t>androgynous names?</a:t>
            </a:r>
          </a:p>
        </p:txBody>
      </p:sp>
    </p:spTree>
    <p:extLst>
      <p:ext uri="{BB962C8B-B14F-4D97-AF65-F5344CB8AC3E}">
        <p14:creationId xmlns:p14="http://schemas.microsoft.com/office/powerpoint/2010/main" val="326526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path" presetSubtype="0" accel="50000" decel="50000" autoRev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037 L 0.01667 0.01389 L 0.03299 0.0037 L 0.05017 0.01389 L 0.06736 0.0037 L 0.08299 0.01389 L 0.10052 0.0037 L 0.11649 0.01389 L 0.1342 0.0037 L 0.15087 0.01389 L 0.16719 0.0037 L 0.18438 0.01389 L 0.20017 0.0037 L 0.21719 0.01389 L 0.23472 0.0037 L 0.25069 0.01389 L 0.2684 0.0037 " pathEditMode="relative" rAng="0" ptsTypes="FFFFFFFFFFFFFFFFF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20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 animBg="1"/>
      <p:bldP spid="16" grpId="1" animBg="1"/>
      <p:bldP spid="16" grpId="2" animBg="1"/>
      <p:bldP spid="16" grpId="3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350" y="812330"/>
            <a:ext cx="5086350" cy="1384860"/>
          </a:xfrm>
        </p:spPr>
        <p:txBody>
          <a:bodyPr/>
          <a:lstStyle/>
          <a:p>
            <a:r>
              <a:rPr lang="en-US" b="1" dirty="0"/>
              <a:t>US Social Security </a:t>
            </a:r>
            <a:r>
              <a:rPr lang="en-US" b="1" dirty="0" smtClean="0"/>
              <a:t>Administration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902934" y="749065"/>
            <a:ext cx="1514475" cy="1350169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52881" y="2880285"/>
            <a:ext cx="3195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Database of all registered names in USA since 1880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complete with gender.</a:t>
            </a:r>
            <a:endParaRPr lang="en-US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682823"/>
              </p:ext>
            </p:extLst>
          </p:nvPr>
        </p:nvGraphicFramePr>
        <p:xfrm>
          <a:off x="4674862" y="2235195"/>
          <a:ext cx="2382893" cy="2439680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{FABFCF23-3B69-468F-B69F-88F6DE6A72F2}</a:tableStyleId>
              </a:tblPr>
              <a:tblGrid>
                <a:gridCol w="670707"/>
                <a:gridCol w="348438"/>
                <a:gridCol w="471036"/>
                <a:gridCol w="892712"/>
              </a:tblGrid>
              <a:tr h="1524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Frequency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</a:tr>
              <a:tr h="1524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Mary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F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25,320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</a:tr>
              <a:tr h="1524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Susan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F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22,259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</a:tr>
              <a:tr h="1524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Karen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F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21,544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</a:tr>
              <a:tr h="1524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Angela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F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19,537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</a:tr>
              <a:tr h="1524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Melissa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F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18,370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</a:tr>
              <a:tr h="1524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Patricia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F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17,745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</a:tr>
              <a:tr h="1524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Amy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F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16,130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</a:tr>
              <a:tr h="1524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Elizabeth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F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16,110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</a:tr>
              <a:tr h="1524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Christine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F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15,992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</a:tr>
              <a:tr h="1524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Laura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F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15,820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</a:tr>
              <a:tr h="1524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Julie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F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15,541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</a:tr>
              <a:tr h="1524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Cynthia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F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15,336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</a:tr>
              <a:tr h="1524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Donna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F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14,789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</a:tr>
              <a:tr h="1524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Tina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F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1967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14,154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</a:tr>
              <a:tr h="1524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Deborah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F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1967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14,004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42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7" y="529590"/>
            <a:ext cx="8077200" cy="781050"/>
          </a:xfrm>
        </p:spPr>
        <p:txBody>
          <a:bodyPr/>
          <a:lstStyle/>
          <a:p>
            <a:r>
              <a:rPr lang="en-US" sz="1800" dirty="0" smtClean="0"/>
              <a:t>History of Male Names</a:t>
            </a:r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68" y="967740"/>
            <a:ext cx="793432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27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" y="561975"/>
            <a:ext cx="8077200" cy="781050"/>
          </a:xfrm>
        </p:spPr>
        <p:txBody>
          <a:bodyPr/>
          <a:lstStyle/>
          <a:p>
            <a:r>
              <a:rPr lang="en-US" sz="1800" dirty="0" smtClean="0"/>
              <a:t>History of Female Names:</a:t>
            </a:r>
            <a:endParaRPr lang="en-US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1" y="1005839"/>
            <a:ext cx="793432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88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8" y="685543"/>
            <a:ext cx="4339924" cy="628650"/>
          </a:xfrm>
        </p:spPr>
        <p:txBody>
          <a:bodyPr/>
          <a:lstStyle/>
          <a:p>
            <a:r>
              <a:rPr lang="en-US" dirty="0" smtClean="0"/>
              <a:t>Scrabble™ Score</a:t>
            </a:r>
            <a:endParaRPr lang="en-US" dirty="0"/>
          </a:p>
        </p:txBody>
      </p:sp>
      <p:pic>
        <p:nvPicPr>
          <p:cNvPr id="7172" name="Picture 4" descr="http://www.datagenetics.com/blog/january12011/til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66" b="96653" l="3213" r="95181">
                        <a14:backgroundMark x1="89558" y1="8787" x2="89558" y2="8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05" y="1527544"/>
            <a:ext cx="2371429" cy="2276191"/>
          </a:xfrm>
          <a:prstGeom prst="rect">
            <a:avLst/>
          </a:prstGeom>
          <a:noFill/>
          <a:effectLst>
            <a:outerShdw blurRad="139700" dist="2159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53279" y="1766267"/>
            <a:ext cx="243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rgbClr val="000000"/>
                </a:solidFill>
              </a:rPr>
              <a:t>Creative spelling:</a:t>
            </a:r>
            <a:endParaRPr lang="en-US" sz="2000" u="sng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8905" y="2405459"/>
            <a:ext cx="2028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Z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replacing </a:t>
            </a:r>
            <a:r>
              <a:rPr lang="en-US" sz="2000" b="1" dirty="0" smtClean="0">
                <a:solidFill>
                  <a:srgbClr val="FF0000"/>
                </a:solidFill>
              </a:rPr>
              <a:t>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>
                <a:solidFill>
                  <a:srgbClr val="FF0000"/>
                </a:solidFill>
              </a:rPr>
              <a:t>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replacing </a:t>
            </a:r>
            <a:r>
              <a:rPr lang="en-US" sz="2000" b="1" dirty="0" smtClean="0">
                <a:solidFill>
                  <a:srgbClr val="FF0000"/>
                </a:solidFill>
              </a:rPr>
              <a:t>I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1285" y="4061687"/>
            <a:ext cx="6511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Izzabellah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1000" i="1" dirty="0" smtClean="0">
                <a:solidFill>
                  <a:srgbClr val="000000"/>
                </a:solidFill>
              </a:rPr>
              <a:t>(33 points)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instead of </a:t>
            </a:r>
            <a:r>
              <a:rPr lang="en-US" dirty="0" err="1" smtClean="0">
                <a:solidFill>
                  <a:srgbClr val="FF0000"/>
                </a:solidFill>
              </a:rPr>
              <a:t>Issabella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1000" i="1" dirty="0" smtClean="0">
                <a:solidFill>
                  <a:srgbClr val="000000"/>
                </a:solidFill>
              </a:rPr>
              <a:t>(11 points)</a:t>
            </a:r>
            <a:br>
              <a:rPr lang="en-US" sz="1000" i="1" dirty="0" smtClean="0">
                <a:solidFill>
                  <a:srgbClr val="00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Kristyn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1000" i="1" dirty="0" smtClean="0">
                <a:solidFill>
                  <a:srgbClr val="000000"/>
                </a:solidFill>
              </a:rPr>
              <a:t>(14 points) </a:t>
            </a:r>
            <a:r>
              <a:rPr lang="en-US" dirty="0" smtClean="0">
                <a:solidFill>
                  <a:srgbClr val="000000"/>
                </a:solidFill>
              </a:rPr>
              <a:t>instead of </a:t>
            </a:r>
            <a:r>
              <a:rPr lang="en-US" dirty="0" smtClean="0">
                <a:solidFill>
                  <a:srgbClr val="FF0000"/>
                </a:solidFill>
              </a:rPr>
              <a:t>Kristin</a:t>
            </a:r>
            <a:r>
              <a:rPr lang="en-US" dirty="0" smtClean="0"/>
              <a:t> </a:t>
            </a:r>
            <a:r>
              <a:rPr lang="en-US" sz="1000" i="1" dirty="0" smtClean="0">
                <a:solidFill>
                  <a:srgbClr val="000000"/>
                </a:solidFill>
              </a:rPr>
              <a:t>(11 points)</a:t>
            </a:r>
            <a:endParaRPr lang="en-US" sz="1000" i="1" dirty="0">
              <a:solidFill>
                <a:srgbClr val="00000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014628"/>
              </p:ext>
            </p:extLst>
          </p:nvPr>
        </p:nvGraphicFramePr>
        <p:xfrm>
          <a:off x="2778547" y="1534970"/>
          <a:ext cx="3433223" cy="2190255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734549"/>
                <a:gridCol w="2698674"/>
              </a:tblGrid>
              <a:tr h="273705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Score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Letters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7370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1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rgbClr val="000000"/>
                          </a:solidFill>
                        </a:rPr>
                        <a:t>A , E , I , O , U , L , N , R , S , T </a:t>
                      </a:r>
                    </a:p>
                  </a:txBody>
                  <a:tcPr anchor="ctr"/>
                </a:tc>
              </a:tr>
              <a:tr h="27370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11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D , G </a:t>
                      </a:r>
                    </a:p>
                  </a:txBody>
                  <a:tcPr anchor="ctr"/>
                </a:tc>
              </a:tr>
              <a:tr h="27370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11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B , C , M , P </a:t>
                      </a:r>
                    </a:p>
                  </a:txBody>
                  <a:tcPr anchor="ctr"/>
                </a:tc>
              </a:tr>
              <a:tr h="27370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sz="11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100" dirty="0">
                          <a:solidFill>
                            <a:srgbClr val="000000"/>
                          </a:solidFill>
                        </a:rPr>
                        <a:t>F , H , V , W , Y </a:t>
                      </a:r>
                    </a:p>
                  </a:txBody>
                  <a:tcPr anchor="ctr"/>
                </a:tc>
              </a:tr>
              <a:tr h="27370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en-US" sz="11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K </a:t>
                      </a:r>
                    </a:p>
                  </a:txBody>
                  <a:tcPr anchor="ctr"/>
                </a:tc>
              </a:tr>
              <a:tr h="27370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8</a:t>
                      </a:r>
                      <a:endParaRPr lang="en-US" sz="11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J , X </a:t>
                      </a:r>
                    </a:p>
                  </a:txBody>
                  <a:tcPr anchor="ctr"/>
                </a:tc>
              </a:tr>
              <a:tr h="27370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en-US" sz="11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Q , Z 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810628" y="3488888"/>
            <a:ext cx="196056" cy="21834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60797" y="2665639"/>
            <a:ext cx="196056" cy="2234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6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0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datagenetics.com/blog/january12011/scrabb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2" y="528968"/>
            <a:ext cx="8789728" cy="453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5840" y="3882940"/>
            <a:ext cx="7818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Trivia</a:t>
            </a:r>
            <a:r>
              <a:rPr lang="en-US" sz="1400" dirty="0" smtClean="0"/>
              <a:t> – Highest scoring name in the 86,987 distinct names in the SSA database is: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499046" y="4136363"/>
            <a:ext cx="3010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</a:rPr>
              <a:t>Jazzmyne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(scoring 38 points)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0461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182" y="411350"/>
            <a:ext cx="8229600" cy="628650"/>
          </a:xfrm>
        </p:spPr>
        <p:txBody>
          <a:bodyPr/>
          <a:lstStyle/>
          <a:p>
            <a:r>
              <a:rPr lang="en-US" dirty="0" smtClean="0"/>
              <a:t>Returning to Androgynous names</a:t>
            </a:r>
            <a:endParaRPr lang="en-US" dirty="0"/>
          </a:p>
        </p:txBody>
      </p:sp>
      <p:pic>
        <p:nvPicPr>
          <p:cNvPr id="9218" name="Picture 2" descr="http://www.datagenetics.com/blog/january22011/andr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7" y="1097752"/>
            <a:ext cx="8383171" cy="385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64908" y="4643890"/>
            <a:ext cx="995785" cy="27699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2009 Data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826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653" y="431936"/>
            <a:ext cx="8229600" cy="628650"/>
          </a:xfrm>
        </p:spPr>
        <p:txBody>
          <a:bodyPr/>
          <a:lstStyle/>
          <a:p>
            <a:r>
              <a:rPr lang="en-US" dirty="0" smtClean="0"/>
              <a:t>Taylor over the years</a:t>
            </a:r>
            <a:endParaRPr lang="en-US" dirty="0"/>
          </a:p>
        </p:txBody>
      </p:sp>
      <p:pic>
        <p:nvPicPr>
          <p:cNvPr id="10242" name="Picture 2" descr="http://www.datagenetics.com/blog/january22011/tayl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097757"/>
            <a:ext cx="7744906" cy="372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64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84" y="604447"/>
            <a:ext cx="8077200" cy="781050"/>
          </a:xfrm>
        </p:spPr>
        <p:txBody>
          <a:bodyPr>
            <a:normAutofit/>
          </a:bodyPr>
          <a:lstStyle/>
          <a:p>
            <a:r>
              <a:rPr lang="en-US" dirty="0" smtClean="0"/>
              <a:t>Nobody lives forever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1831837" y="2365012"/>
            <a:ext cx="4721565" cy="2382252"/>
          </a:xfrm>
          <a:prstGeom prst="flowChartMagneticDisk">
            <a:avLst/>
          </a:prstGeom>
          <a:gradFill flip="none" rotWithShape="1">
            <a:gsLst>
              <a:gs pos="0">
                <a:srgbClr val="FE90E1"/>
              </a:gs>
              <a:gs pos="100000">
                <a:srgbClr val="FFCCFF"/>
              </a:gs>
            </a:gsLst>
            <a:lin ang="18900000" scaled="1"/>
            <a:tileRect/>
          </a:gra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1831837" y="1385497"/>
            <a:ext cx="4721565" cy="1818717"/>
          </a:xfrm>
          <a:prstGeom prst="flowChartMagneticDisk">
            <a:avLst/>
          </a:prstGeom>
          <a:gradFill flip="none" rotWithShape="1">
            <a:gsLst>
              <a:gs pos="0">
                <a:schemeClr val="bg1">
                  <a:lumMod val="60000"/>
                  <a:lumOff val="40000"/>
                </a:schemeClr>
              </a:gs>
              <a:gs pos="100000">
                <a:schemeClr val="bg1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8900000" scaled="1"/>
            <a:tileRect/>
          </a:gra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724191" y="1653901"/>
            <a:ext cx="2300497" cy="1262876"/>
            <a:chOff x="6523463" y="1494262"/>
            <a:chExt cx="2300497" cy="1683835"/>
          </a:xfrm>
        </p:grpSpPr>
        <p:sp>
          <p:nvSpPr>
            <p:cNvPr id="6" name="Right Brace 5"/>
            <p:cNvSpPr/>
            <p:nvPr/>
          </p:nvSpPr>
          <p:spPr>
            <a:xfrm>
              <a:off x="6523463" y="1494262"/>
              <a:ext cx="356839" cy="1683835"/>
            </a:xfrm>
            <a:prstGeom prst="rightBrace">
              <a:avLst>
                <a:gd name="adj1" fmla="val 8333"/>
                <a:gd name="adj2" fmla="val 49338"/>
              </a:avLst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67085" y="1874514"/>
              <a:ext cx="1756875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Males named Taylor who are still alive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724190" y="3022934"/>
            <a:ext cx="2300496" cy="1532800"/>
            <a:chOff x="6523463" y="3319640"/>
            <a:chExt cx="2300496" cy="2043733"/>
          </a:xfrm>
        </p:grpSpPr>
        <p:sp>
          <p:nvSpPr>
            <p:cNvPr id="7" name="Right Brace 6"/>
            <p:cNvSpPr/>
            <p:nvPr/>
          </p:nvSpPr>
          <p:spPr>
            <a:xfrm>
              <a:off x="6523463" y="3319640"/>
              <a:ext cx="356839" cy="1809921"/>
            </a:xfrm>
            <a:prstGeom prst="rightBrace">
              <a:avLst>
                <a:gd name="adj1" fmla="val 8333"/>
                <a:gd name="adj2" fmla="val 49338"/>
              </a:avLst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67084" y="3762935"/>
              <a:ext cx="1756875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000000"/>
                  </a:solidFill>
                </a:rPr>
                <a:t>Females named Taylor who are still alive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28464" y="2088083"/>
            <a:ext cx="41283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Number of male Taylors born in 2012 (still alive) +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Number of male Taylors born in 2011 (still alive) +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Number of male … +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Number of male Taylors born in 1940 (still alive) +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…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84" y="2156356"/>
            <a:ext cx="1143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Male %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772" y="3431734"/>
            <a:ext cx="1470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Female %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5527" y="3447737"/>
            <a:ext cx="42741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Number of female Taylors born in 2012 (still alive) +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Number of female Taylors born in 2011 (still alive) +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Number of female … +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Number of female Taylors born in 1940 (still alive) +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…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1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073" y="2084000"/>
            <a:ext cx="882115" cy="46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04103"/>
            <a:ext cx="2964117" cy="63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253042" y="578651"/>
            <a:ext cx="8229600" cy="62865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Biography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041" y="4612142"/>
            <a:ext cx="87075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1988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2159" y="4612141"/>
            <a:ext cx="87075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1994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798" y="4612140"/>
            <a:ext cx="87075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7199" y="4612726"/>
            <a:ext cx="87075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2010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18945" y="4012436"/>
            <a:ext cx="2527280" cy="44088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136880" y="2935589"/>
            <a:ext cx="3708640" cy="10858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845521" y="2249789"/>
            <a:ext cx="1197893" cy="6858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043414" y="1278239"/>
            <a:ext cx="489220" cy="9715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http://t3.gstatic.com/images?q=tbn:ANd9GcS0NdMkWg5y6PahlKiJ7J0A5-NmNav31Oczn-xaJ1v3lXS3guhv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25"/>
          <a:stretch/>
        </p:blipFill>
        <p:spPr bwMode="auto">
          <a:xfrm>
            <a:off x="272093" y="1234980"/>
            <a:ext cx="2466975" cy="15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thealmightyguru.com/Games/Images/Link-Zon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55277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ick\Desktop\DGlogoWhit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950" y="849091"/>
            <a:ext cx="1737360" cy="30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rofile.ak.fbcdn.net/hprofile-ak-snc4/188152_57754603566_619762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570" y="2761587"/>
            <a:ext cx="513235" cy="4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utomap Road Atlas Original Front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92" y="2948232"/>
            <a:ext cx="1068609" cy="130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20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170" y="621988"/>
            <a:ext cx="8077200" cy="781050"/>
          </a:xfrm>
        </p:spPr>
        <p:txBody>
          <a:bodyPr/>
          <a:lstStyle/>
          <a:p>
            <a:pPr algn="ctr"/>
            <a:r>
              <a:rPr lang="en-US" dirty="0" smtClean="0"/>
              <a:t>Life (Death) tables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7806" y="4779066"/>
            <a:ext cx="8545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CDC/NCHS – Center for Disease Control and Prevention/National Center for Health Statistics</a:t>
            </a:r>
          </a:p>
        </p:txBody>
      </p:sp>
      <p:pic>
        <p:nvPicPr>
          <p:cNvPr id="6" name="Picture 2" descr="http://www.datagenetics.com/blog/january22011/us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61" y="1307788"/>
            <a:ext cx="6918017" cy="3291434"/>
          </a:xfrm>
          <a:prstGeom prst="rect">
            <a:avLst/>
          </a:prstGeom>
          <a:solidFill>
            <a:schemeClr val="tx1">
              <a:lumMod val="65000"/>
            </a:schemeClr>
          </a:solidFill>
          <a:extLst/>
        </p:spPr>
      </p:pic>
      <p:sp>
        <p:nvSpPr>
          <p:cNvPr id="5" name="TextBox 4"/>
          <p:cNvSpPr txBox="1"/>
          <p:nvPr/>
        </p:nvSpPr>
        <p:spPr>
          <a:xfrm>
            <a:off x="5130752" y="4043294"/>
            <a:ext cx="2714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Old English Text MT" pitchFamily="66" charset="0"/>
              </a:rPr>
              <a:t>1901 Life Tables</a:t>
            </a:r>
            <a:endParaRPr lang="en-US" sz="2800" dirty="0">
              <a:solidFill>
                <a:srgbClr val="000000"/>
              </a:solidFill>
              <a:latin typeface="Old English Tex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84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1" y="440531"/>
            <a:ext cx="8794749" cy="6286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Life (Death)  </a:t>
            </a:r>
            <a:r>
              <a:rPr lang="en-US" sz="2000" dirty="0" smtClean="0"/>
              <a:t>Percentage chance of reaching a specified age.</a:t>
            </a:r>
            <a:endParaRPr lang="en-US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580" y="916401"/>
            <a:ext cx="7802064" cy="409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 flipV="1">
            <a:off x="5000625" y="985868"/>
            <a:ext cx="12700" cy="3757582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997450" y="3371850"/>
            <a:ext cx="2413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997450" y="2434947"/>
            <a:ext cx="2413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000626" y="1964204"/>
            <a:ext cx="2413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997450" y="1714500"/>
            <a:ext cx="2413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997450" y="1600200"/>
            <a:ext cx="2413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5" idx="3"/>
          </p:cNvCxnSpPr>
          <p:nvPr/>
        </p:nvCxnSpPr>
        <p:spPr>
          <a:xfrm flipV="1">
            <a:off x="2991652" y="2014538"/>
            <a:ext cx="1947061" cy="15265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4" idx="3"/>
          </p:cNvCxnSpPr>
          <p:nvPr/>
        </p:nvCxnSpPr>
        <p:spPr>
          <a:xfrm flipV="1">
            <a:off x="3343675" y="2458536"/>
            <a:ext cx="1595038" cy="14279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264" idx="3"/>
          </p:cNvCxnSpPr>
          <p:nvPr/>
        </p:nvCxnSpPr>
        <p:spPr>
          <a:xfrm flipV="1">
            <a:off x="3713956" y="3405188"/>
            <a:ext cx="1224757" cy="8198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2742081" y="1752600"/>
            <a:ext cx="2196632" cy="14499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7" idx="3"/>
          </p:cNvCxnSpPr>
          <p:nvPr/>
        </p:nvCxnSpPr>
        <p:spPr>
          <a:xfrm flipV="1">
            <a:off x="2489200" y="1643063"/>
            <a:ext cx="2449513" cy="12248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4" name="TextBox 11263"/>
          <p:cNvSpPr txBox="1"/>
          <p:nvPr/>
        </p:nvSpPr>
        <p:spPr>
          <a:xfrm>
            <a:off x="2843205" y="4055745"/>
            <a:ext cx="87075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39.1%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2472924" y="3717191"/>
            <a:ext cx="87075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67.9%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2120901" y="3371850"/>
            <a:ext cx="87075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82.4%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1871330" y="3033296"/>
            <a:ext cx="87075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88.7%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1618449" y="2698611"/>
            <a:ext cx="87075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92.1%</a:t>
            </a:r>
            <a:endParaRPr lang="en-US" sz="1600" dirty="0"/>
          </a:p>
        </p:txBody>
      </p:sp>
      <p:sp>
        <p:nvSpPr>
          <p:cNvPr id="11265" name="TextBox 11264"/>
          <p:cNvSpPr txBox="1"/>
          <p:nvPr/>
        </p:nvSpPr>
        <p:spPr>
          <a:xfrm>
            <a:off x="4975225" y="971343"/>
            <a:ext cx="51167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65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433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" grpId="0"/>
      <p:bldP spid="34" grpId="0"/>
      <p:bldP spid="35" grpId="0"/>
      <p:bldP spid="36" grpId="0"/>
      <p:bldP spid="37" grpId="0"/>
      <p:bldP spid="112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datagenetics.com/blog/january22011/gen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14" y="734478"/>
            <a:ext cx="6718730" cy="408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3409" y="827550"/>
            <a:ext cx="720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100%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803" y="440158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0%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735808" y="2649203"/>
            <a:ext cx="32816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</a:rPr>
              <a:t>Percentage Chance of Reaching Specified Age</a:t>
            </a:r>
            <a:endParaRPr lang="en-US" sz="1050" dirty="0">
              <a:solidFill>
                <a:srgbClr val="000000"/>
              </a:solidFill>
            </a:endParaRPr>
          </a:p>
        </p:txBody>
      </p:sp>
      <p:pic>
        <p:nvPicPr>
          <p:cNvPr id="7" name="Picture 2" descr="http://www.datagenetics.com/blog/january22011/us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930" y="1053240"/>
            <a:ext cx="1994679" cy="94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0840" y="913466"/>
            <a:ext cx="4505716" cy="78105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Gender Differences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8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13986" y="1301131"/>
            <a:ext cx="9232586" cy="3826074"/>
            <a:chOff x="-129353" y="1252728"/>
            <a:chExt cx="9232586" cy="5101433"/>
          </a:xfrm>
        </p:grpSpPr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" y="1252728"/>
              <a:ext cx="9039225" cy="397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-129353" y="5123054"/>
              <a:ext cx="1947969" cy="1231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000000"/>
                  </a:solidFill>
                </a:rPr>
                <a:t>1930</a:t>
              </a:r>
              <a:endParaRPr lang="en-US" sz="5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765" y="520081"/>
            <a:ext cx="8295368" cy="781050"/>
          </a:xfrm>
        </p:spPr>
        <p:txBody>
          <a:bodyPr/>
          <a:lstStyle/>
          <a:p>
            <a:pPr algn="ctr"/>
            <a:r>
              <a:rPr lang="en-US" dirty="0" smtClean="0"/>
              <a:t>Gender Differences – Age at Death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9374" y="1301130"/>
            <a:ext cx="9054592" cy="3825931"/>
            <a:chOff x="64008" y="1252728"/>
            <a:chExt cx="9054592" cy="5101241"/>
          </a:xfrm>
        </p:grpSpPr>
        <p:pic>
          <p:nvPicPr>
            <p:cNvPr id="1536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" y="1252728"/>
              <a:ext cx="9039225" cy="397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170631" y="5122862"/>
              <a:ext cx="1947969" cy="1231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rgbClr val="000000"/>
                  </a:solidFill>
                </a:rPr>
                <a:t>1980</a:t>
              </a:r>
              <a:endParaRPr lang="en-US" sz="5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220264" y="4496263"/>
            <a:ext cx="3060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Age at Death </a:t>
            </a:r>
            <a:r>
              <a:rPr lang="en-US" sz="1600" i="1" dirty="0" smtClean="0">
                <a:solidFill>
                  <a:srgbClr val="000000"/>
                </a:solidFill>
              </a:rPr>
              <a:t>(per 100,000)</a:t>
            </a:r>
            <a:endParaRPr lang="en-US" sz="1600" i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365" y="1425285"/>
            <a:ext cx="718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Male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7904164" y="1428170"/>
            <a:ext cx="1014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Female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1643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86" y="536121"/>
            <a:ext cx="8077200" cy="781050"/>
          </a:xfrm>
        </p:spPr>
        <p:txBody>
          <a:bodyPr/>
          <a:lstStyle/>
          <a:p>
            <a:r>
              <a:rPr lang="en-US" dirty="0" smtClean="0"/>
              <a:t>Multiply</a:t>
            </a:r>
            <a:endParaRPr lang="en-US" dirty="0"/>
          </a:p>
        </p:txBody>
      </p:sp>
      <p:pic>
        <p:nvPicPr>
          <p:cNvPr id="4" name="Picture 2" descr="http://www.datagenetics.com/blog/january22011/tayl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514" y="1092820"/>
            <a:ext cx="5783731" cy="2086199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datagenetics.com/blog/january22011/gen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689" y="1053435"/>
            <a:ext cx="4603145" cy="2098201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ultiply 5"/>
          <p:cNvSpPr/>
          <p:nvPr/>
        </p:nvSpPr>
        <p:spPr>
          <a:xfrm>
            <a:off x="3408580" y="1556657"/>
            <a:ext cx="2560320" cy="2560320"/>
          </a:xfrm>
          <a:prstGeom prst="mathMultiply">
            <a:avLst>
              <a:gd name="adj1" fmla="val 12099"/>
            </a:avLst>
          </a:prstGeom>
          <a:solidFill>
            <a:srgbClr val="FF0000">
              <a:alpha val="76000"/>
            </a:srgbClr>
          </a:solidFill>
          <a:effectLst>
            <a:reflection blurRad="6350" stA="34000" endPos="92000" dist="165100" dir="5400000" sy="-100000" algn="bl" rotWithShape="0"/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1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657" y="795167"/>
            <a:ext cx="1704278" cy="781050"/>
          </a:xfrm>
        </p:spPr>
        <p:txBody>
          <a:bodyPr/>
          <a:lstStyle/>
          <a:p>
            <a:r>
              <a:rPr lang="en-US" dirty="0" smtClean="0"/>
              <a:t>Taylor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31" y="795167"/>
            <a:ext cx="5921312" cy="393020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287" y="2093024"/>
            <a:ext cx="4876800" cy="145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738" y="4221480"/>
            <a:ext cx="440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Probability density function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0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3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00000" y="36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2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82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1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14" y="566056"/>
            <a:ext cx="7416800" cy="5805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Who names their child “Ethel” these days?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453129" y="4623993"/>
            <a:ext cx="354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Probability Density Functions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5" name="Picture 4" descr="C:\Users\Nick\Documents\DataGenetics\Casual Mag 3\Fig_0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75" y="1749877"/>
            <a:ext cx="4752975" cy="1443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Nick\Documents\DataGenetics\Casual Mag 3\Fig_09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75" y="1764835"/>
            <a:ext cx="4752975" cy="1443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Nick\Documents\DataGenetics\Casual Mag 3\Fig_10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476" y="1749877"/>
            <a:ext cx="4752975" cy="1443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Nick\Documents\DataGenetics\Casual Mag 3\Fig_11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75" y="1799578"/>
            <a:ext cx="4752975" cy="1443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Nick\Documents\DataGenetics\Casual Mag 3\Fig_12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75" y="1757672"/>
            <a:ext cx="4752975" cy="1443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Nick\Documents\DataGenetics\Casual Mag 3\Fig_13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75" y="1749877"/>
            <a:ext cx="4752975" cy="1443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Nick\Documents\DataGenetics\Casual Mag 3\Fig_14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334" y="1749877"/>
            <a:ext cx="4752975" cy="1443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Nick\Documents\DataGenetics\Casual Mag 3\Fig_15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476" y="1764835"/>
            <a:ext cx="4752975" cy="1443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Nick\Documents\DataGenetics\Casual Mag 3\Fig_16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071" y="1757572"/>
            <a:ext cx="4752975" cy="1443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Nick\Documents\DataGenetics\Casual Mag 3\Fig_17.pn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812" y="1784824"/>
            <a:ext cx="4752975" cy="1443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Nick\Documents\DataGenetics\Casual Mag 3\Fig_18.pn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479" y="1784824"/>
            <a:ext cx="4752975" cy="1443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Nick\Documents\DataGenetics\Casual Mag 3\Fig_19.png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335" y="1749877"/>
            <a:ext cx="4752975" cy="1443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\\new\Transfer\Barbara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1757371"/>
            <a:ext cx="4753639" cy="144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new\Transfer\James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335" y="1784824"/>
            <a:ext cx="4753639" cy="144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new\Transfer\Terry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148" y="1779473"/>
            <a:ext cx="4753639" cy="144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new\Transfer\Jennifer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1757575"/>
            <a:ext cx="4753639" cy="144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new\Transfer\Sandra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336" y="1784824"/>
            <a:ext cx="4753639" cy="144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\\new\Transfer\robert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1757776"/>
            <a:ext cx="4753639" cy="144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C:\Users\Nick\Documents\DataGenetics\Casual Mag 3\Fig_0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757776"/>
            <a:ext cx="4752975" cy="1443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" descr="\\new\Transfer\Barbara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812" y="1757572"/>
            <a:ext cx="4753639" cy="144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\\new\Transfer\James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071" y="1757573"/>
            <a:ext cx="4753639" cy="144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5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72032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32 -4.44444E-6 L -1.76198 -0.00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2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72032 -4.4444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32 -4.44444E-6 L -1.76198 -0.004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25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72032 -4.4444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32 -4.44444E-6 L -1.76198 -0.0048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25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72032 -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32 -4.44444E-6 L -1.76198 -0.0048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2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72032 -4.44444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32 -4.44444E-6 L -1.76198 -0.0048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25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72032 -4.44444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32 -4.44444E-6 L -1.76198 -0.0048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25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72032 -4.44444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32 -4.44444E-6 L -1.76198 -0.0048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25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72032 -4.44444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32 -4.44444E-6 L -1.76198 -0.0048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25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72032 -4.44444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32 -4.44444E-6 L -1.76198 -0.0048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25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72032 -4.44444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32 -4.44444E-6 L -1.76198 -0.0048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25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72032 -4.44444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32 -4.44444E-6 L -1.76198 -0.0048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25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72032 -4.44444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32 -4.44444E-6 L -1.76198 -0.0048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25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72032 -4.44444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32 -4.44444E-6 L -1.76198 -0.0048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25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72032 -4.44444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path" presetSubtype="0" ac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32 -4.44444E-6 L -1.76198 -0.0048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25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72032 -4.44444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32 -4.44444E-6 L -1.76198 -0.0048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25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72032 -4.44444E-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path" presetSubtype="0" ac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32 -4.44444E-6 L -1.76198 -0.0048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255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72032 -4.44444E-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path" presetSubtype="0" ac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32 -4.44444E-6 L -1.76198 -0.0048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25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72032 -4.44444E-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path" presetSubtype="0" ac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32 -4.44444E-6 L -1.76198 -0.0048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25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72032 -4.44444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path" presetSubtype="0" ac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32 -4.44444E-6 L -1.76198 -0.0048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25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72032 -4.44444E-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path" presetSubtype="0" ac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32 -4.44444E-6 L -1.76198 -0.00486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40" y="780143"/>
            <a:ext cx="8229600" cy="628650"/>
          </a:xfrm>
        </p:spPr>
        <p:txBody>
          <a:bodyPr/>
          <a:lstStyle/>
          <a:p>
            <a:pPr algn="ctr"/>
            <a:r>
              <a:rPr lang="en-US" dirty="0" smtClean="0"/>
              <a:t>Facebook demographics</a:t>
            </a:r>
            <a:endParaRPr lang="en-US" dirty="0"/>
          </a:p>
        </p:txBody>
      </p:sp>
      <p:pic>
        <p:nvPicPr>
          <p:cNvPr id="4" name="Picture 2" descr="http://scm-l3.technorati.com/11/01/14/25023/facebook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3" y="2359694"/>
            <a:ext cx="3375421" cy="95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Nick\AppData\Local\Microsoft\Windows\Temporary Internet Files\Content.IE5\K9TKC63Y\MC9000539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41" y="2562997"/>
            <a:ext cx="751637" cy="54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Nick\AppData\Local\Microsoft\Windows\Temporary Internet Files\Content.IE5\6PEVJZJB\MC90005396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849" y="2489616"/>
            <a:ext cx="590702" cy="69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83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6" y="4402336"/>
            <a:ext cx="8077200" cy="781050"/>
          </a:xfrm>
        </p:spPr>
        <p:txBody>
          <a:bodyPr/>
          <a:lstStyle/>
          <a:p>
            <a:r>
              <a:rPr lang="en-US" dirty="0" err="1" smtClean="0"/>
              <a:t>FaceBook</a:t>
            </a:r>
            <a:r>
              <a:rPr lang="en-US" dirty="0" smtClean="0"/>
              <a:t> Demographics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-79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" y="571500"/>
            <a:ext cx="8920758" cy="383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0"/>
            <a:ext cx="8920758" cy="383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433112" y="742950"/>
            <a:ext cx="883575" cy="3486150"/>
            <a:chOff x="3383625" y="990600"/>
            <a:chExt cx="883575" cy="46482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4267200" y="990600"/>
              <a:ext cx="0" cy="4648200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383625" y="2934687"/>
              <a:ext cx="88357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AGE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445370" y="694551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5370" y="3783806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65+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181600" y="742950"/>
            <a:ext cx="2977706" cy="461665"/>
            <a:chOff x="5181600" y="990600"/>
            <a:chExt cx="2977706" cy="615553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5181600" y="990600"/>
              <a:ext cx="2977706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574413" y="990600"/>
              <a:ext cx="143180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Female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14400" y="742950"/>
            <a:ext cx="2895600" cy="461665"/>
            <a:chOff x="914400" y="990600"/>
            <a:chExt cx="2895600" cy="615553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914400" y="990600"/>
              <a:ext cx="289560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050526" y="990600"/>
              <a:ext cx="992579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Male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890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decel="8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decel="9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418662"/>
            <a:ext cx="8077200" cy="781050"/>
          </a:xfrm>
        </p:spPr>
        <p:txBody>
          <a:bodyPr/>
          <a:lstStyle/>
          <a:p>
            <a:r>
              <a:rPr lang="en-US" dirty="0" err="1" smtClean="0"/>
              <a:t>FaceBook</a:t>
            </a:r>
            <a:r>
              <a:rPr lang="en-US" dirty="0" smtClean="0"/>
              <a:t> Demographics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-79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7" y="571500"/>
            <a:ext cx="8920758" cy="383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5" y="571500"/>
            <a:ext cx="8920758" cy="383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22215" y="914400"/>
            <a:ext cx="8001000" cy="5143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689016" y="4115693"/>
            <a:ext cx="6781799" cy="17234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3616" y="1401202"/>
            <a:ext cx="1625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Many users of college 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36640" y="3630052"/>
            <a:ext cx="6686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 USA large number of members over 65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7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6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90550"/>
            <a:ext cx="8077200" cy="7810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Agenda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3025" y="1581150"/>
            <a:ext cx="8877300" cy="286464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What is </a:t>
            </a:r>
            <a:r>
              <a:rPr lang="en-US" sz="2800" i="1" dirty="0" smtClean="0"/>
              <a:t>Social Gaming</a:t>
            </a:r>
            <a:r>
              <a:rPr lang="en-US" sz="2800" dirty="0" smtClean="0"/>
              <a:t>?</a:t>
            </a:r>
            <a:br>
              <a:rPr lang="en-US" sz="2800" dirty="0" smtClean="0"/>
            </a:br>
            <a:endParaRPr lang="en-US" sz="28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Why is it so popular?</a:t>
            </a:r>
            <a:br>
              <a:rPr lang="en-US" sz="2800" dirty="0" smtClean="0"/>
            </a:br>
            <a:endParaRPr lang="en-US" sz="28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How to find out more about download customers</a:t>
            </a:r>
            <a:br>
              <a:rPr lang="en-US" sz="2800" dirty="0" smtClean="0"/>
            </a:br>
            <a:endParaRPr lang="en-US" sz="28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Examples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  <p:sp>
        <p:nvSpPr>
          <p:cNvPr id="4" name="AutoShape 2" descr="data:image/jpg;base64,/9j/4AAQSkZJRgABAQAAAQABAAD/2wCEAAkGBhINEBMQDxAWEBISEw8TEBAQEhAPERAQGBUZFBUVEhQXJyYeGCUjGRIYHy8sIyopOC0tFSAxNTAqNScrLCkBCQoKDgwOGQ8PGjQiHCU1Ky8sLy81NTUwMCo0NSwuNCwxKS81LCwuKSwsLywwLSwsLywvKiksKSwsLCwpLCktLP/AABEIAMMBAgMBIgACEQEDEQH/xAAcAAEAAgMBAQEAAAAAAAAAAAAABgcBBAUIAgP/xABOEAABAwEBBw0OBAMIAwEAAAABAAIDBBEFBgcSFzHSEyE0NUFRUlRzkpOywggUFSJTYXFydIGRlLPRMkKhsSOjwSRiY2SDouLwJTOCFv/EABoBAQACAwEAAAAAAAAAAAAAAAADBQIEBgH/xAAzEQABAwEECAUDBQEBAAAAAAAAAQIDBBEVUmEFEiExM3GBkRMUMjSxIkFRI8HR8PGh4f/aAAwDAQACEQMRAD8Au6aZsbXPe4Na0FznOIa1rQLSSTrAABUrfj3Q+pvdFcuJsgBINTOHYrvPHGLDZ53H3L9e6IvufCyK50TsXVm6tUWZzEHYsbPQXNcT6gVPXrXsSXSlLGHEY0AySEWhoOYAbpO56CsXORiK524zYxz3I1qWqpJH4crsE2iqa3zCnp7B8Wkr5y4XZ4235el0V3mYKKQDXkmJ3Tjxj9MVfWSmj4c3SR6K0rwhzLC66jLuR/Lhdnjbfl6XRTLhdnjbfl6XRUgyU0fDm6SPRTJTR8ObpI9FLwhzF11GXcj+XC7PG2/L0uimXC7PG2/L0uipBkpo+HN0keimSmj4c3SR6KXhDmLrqMu5H8uF2eNt+XpdFMuF2eNt+XpdFSDJTR8ObpI9FMlNHw5ukj0UvCHMXXUZdyP5cLs8bb8vS6KZcLs8bb8vS6KkGSmj4c3SR6KZKaPhzdJHopeEOYuuoy7kfy4XZ4235el0Uy4XZ4235el0VIMlNHw5ukj0UyU0fDm6SPRS8IcxddRl3I/lwuzxtvy9Loplwuzxtvy9LoqQZKaPhzdJHopkpo+HN0keil4Q5i66jLuR/Lhdnjbfl6XRTLhdnjbfl6XRUgyU0fDm6SPRTJTR8ObpI9FLwhzF11GXcj+XC7PG2/L0uimXC7PG2/L0uipBkpo+HN0keimSmj4c3SR6KXhDmLrqMu5H8uF2eNt+XpdFMuF2eNt+XpdFSDJTR8ObpI9FMlNHw5ukj0UvCHMXXUZdyP5cLs8bb8vS6KZcLs8bb8vS6KkGSmj4c3SR6KZKaPhzdJHopeEOYuuoy7kfy4XZ4235el0Uy4XZ4235el0VIMlNHw5ukj0UyU0fDm6SPRS8IcxddRl3I/lwuzxtvy9Loplwuzxtvy9LoqQZKaPhzdJHopkpo+HN0keil4Q5i66jLuR/Lhdnjbfl6XRWcuN2eNt+XpdFd/JTR8ObpI9FYyU0fDm58eil4Q5i658u59Xu90TVxODa6FlRH+Z0Q1GYecfkd6LB6Ved718VPdOBtTSyCSN2tvOY4Z2PbnaRbm/oQV5fvxvBNA3VoXmSG0B2MBjxk5sazWIOa3WXTwJ32voLpRwF38GrLYZG7glOtE8efGOL6HnzLbjkbI3Wauw0ZYnxO1XpYp6bKISimNU82d0E626/opoLPi8/1WzgkYO9pjZrmYAnzBgs/c/Fa3dA7cH2en7S28EuxZuW7DVX1/BXoW+jPcJ1JwiIueOqCIiAIiIAiIgCIiAIiIAiIgCIiAIiIAiIgCIiAIiIAiIgCIiA5F97AaCpt1/4Mh94Fo/UKnL2XWV1KRrEVNMR6dUarlvs2DU8jL1VTN7ezab2in+o1XejfQ7mc5pfiN5Hss50R2dFbFCebO6B24Ps9P2lt4Jdizct2GrU7oHbg+z0/aW3gl2LNy3Yaq+v4K9C30Z7hOpOERFzx1QRFqXWuk2khfPICWxgFwbYXEWga1tg3V6iKq2IeOcjUtXcbaKFZWKTyc/Mi0lkYWKTycw8+JHpLY8pNhNXz1PjQmiLRuRduGtZqkDw8ZiNcOad5zTrhYu5dllDC6eQOc1paCGAF3jGwZyN9QajtbVs2mx4jdXXt2fk30UKysUnk5+ZFpJlYpPJz8yLSU/lJsJr+ep8aE1RR99+0DaNtaWSam5+phtjMe20jNbZ+XfXKysUnk5+ZFpLFtNK7c0ydVwtstdmTVFCsrFJ5OfmRaS37h3/ANPXTCCJkrXODiC9rA2xotOZxO4vXU0rUtVp42sgcqIjtpJkWlde7MVFGZZ34rcwGdznbzRunWULnwuxg/w6Vzhvvkawn3AO/deR08kiWtQylqooVse6xSwUUMuRhQpp3hkrHU5JsDnEPjt87hYR8FM7VhJE+NbHpYZxTxzJaxbQii118IlPRzvgkZKXMIBLGxlptAdrEuBzFSK59a2oijmYCGyMa9odYCA4Wi2z0o6J7ERzk2KGTxvcrWraqbz90XAvivzhuc9sczJHF7ccGMMIstLde0jeW9cC7sd0IdWiDmtxnNseGh1ostzE76LE9G66psCTxq/w0Xb+DooopdTCPTUsz4Hxyl0bi1xa2MtJ81rgtXKxSeTn5kWkpEpZVS1GkS1kCLYrkJqijFzcI1FUODMd0ROsNWaGtJ9YEge+xSdRPjcxbHJYTRyskS1i2hERYEhyr7Ng1PIy9VUze3s2m9op/qNVzX2bBqeRl6qpm9vZtN7RT/UarvRvodzOc0vxG8j2U7OsrDs6yrYojzZ3QO3B9np+0tvBLsWbluw1andA7cH2en7S28EuxZuW7DVX1/BXoW2jPcJ1JwiIueOqC4V/O11T6jeu1d1cK/na6p9RvXapYeI3mhDUcJ/JSqrz7jx1tU2Ga3FLZCcU4ptDbRr66ll8ODaGKnklp3PD42l+K9we1zQLXDWAINgPwXBwb7YM9SbqlWxVMxo3jfY8fEFTaSrJYKpqMdssTZ1UqKClimp3K5Ntq7SorwLqOp66IW+LKdSeNw42s34OsPxVg4SdrpPWh64VUXBdZV053p4Ou1WxhJ2ul9aHrhb9U1EqI15fJFRuVaWVv4t+Cu7xrgRXQqHRTY2KInPGIQ04wc0boPCKnWSui35ukboqA3m3xNudO6Z7HPBjcyxpANpc11uv6qmeVyHi0nOYsqlKhX/p7jyjdSJH+rZad595lOaQURMmpNfjjxhj41pOubP7x3FFL7rwaaipJJ4jJjtMdmO9pb4z2tNoAG4VYFzK4VMMcwBaJGNeAdcgEW2FcPCNtdN6YfqtWhBNIkqNVfvtLOpghWFz0buTZ22Fb3j3Cir6kwzY2KI3v8QhptBaBrkHhFWVcW8OmoZhPCZMdocBjva5thFh1gBvqDYKtnO5CTrMVuKevle2RWouyw1tGQRuiR6ptt3lR4UbomSs1K3xYWNAG5jvGO4/AtH/AMrs3oXh08tMyapYZHyjGAxntaxn5bMUi0ka/vUUv7dbdGo9do+DGj+itW9nYVNyEPUCi0jK+CljSNbLbN3K0jpI2zVUivS2y3fzKrv1vdbc+oDY7TG9uOzGNpbrkFtu7YR8CFZOD66JqKCMuNroy6InzN/D/tc0e5RXC0PHp/Vm/dq6+CZ39klG9O79Y2fZSK9ZqFj3b/6gp2pFXOY3d/VITf8AbZVHrR/TarZvV2DS8hD1Aqmv+2yqPWj+m1WzersGl5CHqBZ1nAj6fB7Qe5l6/JAcLeyYeRPXcpHgt2B/rS/s1RzC3smHkT13KR4Ldgf60v7NSX2bf7+RD79/X9ivL9tsKnlT+wU2udg4pJYYpHarjPjjc6yQWWuaCbNbfKhN+22FTyp/YKc3Nwh0cUETHOfjMija6yMnxmtANnvC8rvMeDH4Ftv3s5EFL4HjSeNZv2W8yCX2XBFz6kxNcXNLWvYXWY2KbRY6zeIIVpYP6101z4i82lmPHac5a02N+AsHuVZ3fug+69WXQROdrNZGxoxnYg3XWZtck+a1Wxercg0VJFC78QBL7NcY7iXEA7tltnuXtU53l2JL69lpLo9qeZe6P0bTrIiKpL45V9mwankZeqqZvb2bTe0U/wBRqua+zYNTyMvVVM3t7NpvaKf6jVd6N9DuZzml+I3keynZ1lYdnWVbFEebO6B24Ps9P2lt4Jdizct2GrU7oHbg+z0/aW3gl2LNy3Yaq+v4K9C20Z7hOpOERFzx1QXCv52uqfUb12rurhX87XVPqN67VLDxG80IajhP5KVxg32wZ6k3VKtmpdYx53mvP6FU7eLdCOmrGyTPEbAyUFxtstLbBmU1vlv+phTyMp5NVkka5jcVrgG4wsLiSBmB3N1Z6UppZqtuo1VSxNv23r9yr0fPHFTO1ls2qVzcFttXTjfng67Va2Ena6X1oeuFX2D65pqK+I2eLETK472L+H/cWqwcJO10nrQ9cKyqnItRGnL5IKNqpSSu/NvwQC8C4sVdUuinaXNET3gBxacYOYBrjzOKsDJvQeSd0sn3UCwdXWhpKp8k8gjaYXtDiHG1xewgawO40/BWN/8Au6DjTebL9lhWLOkn0W2ZWmdAlP4X6lludh2KOkbBGyKMWMY0NaCSSGjWGuVwMI2103ph+q1d2590Y6qMSwvD2EkBwBAJBsOew51wsI2103ph+q1aENvjNt32p8lpUWeXdq7rF+CEYKtnO5CTrMVuKo8FWznchJ1mK3FPpDjdDW0VwOqlIX9D/wAjUeuOo1WtezsKm5CHqBVrhLozFXvfZrStje0+hoYf1Z+ql15V9dO6kjjlmZFJE3Ec2RzWWtH4S0uz61nwWOk43SUsasS2yz4Naie2Oqka5bLbfk42Fr8dN6s37tXWwSj+yS8ufptUUwh3djrKhohdjsiYW44zOeTa7F3xmHuKnGDOiMVA0kWarJJIPV1mDqW+9So1YqBjXbF/9VTyFUkr3ObtT/EK9v8Atsqj1o/ptVs3q7BpeQh6gVW4R6Ux3QlJzSCJ7fOMQNP6tKnF5t9lMaOKOSdkUkTAxzZHNZ+HWBGNntAGZS1TVdTxq1Ld3weUb2sqpEctm/5I3hb2TDyJ67lI8FuwP9aX9mqE4Q7tx1lWDC7HZHGGB4zOdjFxLd8eNZ7lPcG9MY7nxkizHdI8eguxR1UnRW0jUXfs/c9plR9c9zd239itb9tsKnlT+wUvufgugmgik1aVrpI43n/1kAuaHGwWb531EL9tsKnlT+wVx3A2JT8hB9NqzqZXxxMVi2f4R0cEcs8iPS3/AEpi79yZLl1RibIbW4ro5G2sJadcHWzHOPcrevRum6rooZpDa9zSHnNjOa4sJ9+Lb71XmFYf25vIR9Z6muDh1tzovM6YfzHH+qwq116dj137CShTw6p8bd235QkyIiqC9OVfZsGp5GXqqmb29m03tFP9Rqua+zYNTyMvVVM3t7NpvaKf6jVd6N9DuZzml+I3key3Z0R2dFbFCebO6B24Ps9P2lt4Jdizct2GrU7oHbg+z0/aW3gl2LNy3Yaq+v4K9C30Z7hOpOERFzx1QWjd25fflPJBjYmqNAxrMazxgc2tbmW8i9aqtVFQ8c1HIrV3KVvkg/zn8n/kvpmCDX16zW3bIdfrKxkW356fF8Gjd1Nh/wCqcq9+9uG50ZZCCS6wvkdYXvIzW7wG4BvrN8txe/6Z1Pj6njFhxsXHsxXA5rRvLqItbxHa2vbtNvwmanh2bCt8kH+c/k/8kyQf5z+T/wAlZCLZ89Pi+DUu2mw/9U5d7Vxe8KdtPj6pil5xsXEtxnE5rTvrN8lxu/qZ9Pj6njlnj4uPZiuDs1o3l00Wt4jtfX++82/CbqeHZsss6ERvUvB8GzmbvjVbWOZi6niZyDbbjHgqXIi9kldIus7eeRQshbqsSxDkXyXsxXRjDJbWubaY5G2YzCc/pBsFo824oJPgkqAfEnicN92qMPwAP7q0kUsVVJEljV2EM1FDMus5NpXVycE2K4Oqpg5oOvHEHDG8xebCPcPeFYcUQY0NaA1rQA1o1gABYAB6F9KtMJ98EzJm00b3RxhjXvxSWmRzic5G4AM2/b5lI1ZKt6NcpE5IaGNXNQmF9F6cV0mAPJZIy3ElaAS23OCN0KDS4JagHxJ4nDfdqjD8AD+64dwr86micC2QyM/NFI4uYR5rfwnzj9VbF719MF0GWxOseB48TrMdnn8484/TMth6VFKn0ra01GLS1rrXJY75/kiNysE1jg6qnDmg68cQd43mL3WWe4fBWHDC2NoYwBrWgNa0awDQLAB7l9otCWd8vrUs4KaOBPoQgt28GXfdRJP3ziao4uxdSxsXzW4wtzKZ3PpdRijitxtTjjZjWWW4rQ22zczL90R8z5Go1y7EPY6eOJyuam1d5FL7bxfCUrJRPqRazEI1PHtscXA5xZ+IroXp3vOudC6Ezas0vL2nExC20AEZzbmt+K7aIs71Z4arsDaaNsnion1BERQk5yr7Ng1PIy9VUze3s2m9op/qNVzX2bBqeRl6qpm9vZtN7RT/AFGq70b6HcznNL8RvI9lOzrKw7Osq2KI82d0DtwfZ6ftLbwS7Fm5bsNWp3QO3B9np+0tvBLsWbluw1V9fwV6Ftoz3CdScIiLnjqgiKMPwj0LSQZHWgkH+E/OFmyN7/SlpHJKyP1rYSdFF8pVB5R/RPTKVQeUf0T1J5eXCvYi83BjTuShFF8pVB5R/RPTKVQeUf0T08vLhXsPNwY07koRRfKVQeUf0T0ylUHlH9E9PLy4V7DzcGNO5KEUXylUHlH9E9MpVB5R/RPTy8uFew83BjTuShFF8pVB5R/RPTKVQeUf0T08vLhXsPNwY07koRRfKVQeUf0T0ylUHlH9E9PLy4V7DzcGNO5KFCcJ9wNXgFSwePDrP88JPZJt9BK3spVB5R/RPXzLhGue9pa57i1wIcDE8ggiwg+5SwxzRPR6NUhnlp5o1Yr025lOL9aWrfC8SRuLHtNrXNNhB9K+7osjbK8QuL4sY6m4gtJZuWg7tmt7lrLot6HJ7WqWrenhIZPZDWERyZmy/hjf63AP6ejMpyvOKl16d/8ALRWRTWzQZgLf4kY/uE5x5j7rFVVNBb9UXb+C7pNJ2fRN3/kuBFq3NunFVRiWB4ew7ozg7zhnB8xW0qdUVFsUv0VHJagREXh6EREByr7Ng1PIy9VUze3s2m9op/qNVzX2bBqeRl6qpm9vZtN7RT/UarvRvodzOc0vxG8j2U7OsrDs6yrYoTzZ3QO3B9np+0tvBLsWbluw1andA7cH2en7S28EuxZuW7DVX1/BXoW+jPcJ1JwiIueOqMheeLoCyaQf4knWK9Dhee7rCyeblZesVbaM3u6FHpjczqaiIiuTnwiIgCIiAIiIAiIgCIiAIiIAiIgCIiA6NxbvTUMmqQPxTrYzTrseN57d3+m4rcvWv0huiMX/ANcwFroic++Yz+YfqP1VJLduO+RtREYLdU1Rmp2Zy63WC1KmmZKlq7F/JvUlZJA5ETan4PQKLKwubOuCIiA5V9mwankZeqqZvb2bTe0U/wBRqua+zYNTyMvVVM3t7NpvaKf6jVd6N9DuZzml+I3keynZ1lHZ0VsUJ5s7oHbg+z0/aW3gl2LNy3YatTugduD7PT9pbeCXYs3Ldhqr6/gr0LfRnuE6k4REXPHVGV59u0LKmcf403XK9AqJVWDKklkfI50tr3OebHsstcbTZ4vnW/RTshVVd9ys0hTPqEajPsU8itzJVR8Kbnx6KZKqPhTdJHoqxvCHMqbrny7lRorcyVUfCm58eimSqj4U3Pj0UvCHMXXPl3KjRW5kqo+FN0keimSqj4U3Pj0UvCHMXXPl3KjRW5kqo+FNz49FMlVHwpufHopeEOYuufLuVGitzJVR8Kbnx6KZKqPhTdJHopeEOYuufLuVGitzJVR8Kbnx6KZKqPhTc+PRS8Icxdc+XcqNFbmSqj4U3SR6Kw/BbRNBJfMAASSZIwABnJ8VLwhzF1z5dypEWzdHU9VfqGNqWMdTxyC4s3CbAM+f3rWW8hWqli2BEUmvVvHmugQ938KC3XlI13eaMbvpzD9Fi+RsaazlsQzjjdI7VYlqnFuXcmWrkEUDC9x3szRvuOYD0q2b0rxY7n2SPIlns/H+WO3OIwfhaf0XbuPcSGij1OBgaPzHO5533u3f+2WLeVHU1rpfpbsT5OkpNHNh+p+13wERFXloEREByr7Ng1PIy9VUze3s2m9op/qNVzX2bBqeRl6qpm9vZtN7RT/UarvRvodzOc0vxG8j2W7Oiw7Osq2KI82d0DtwfZ6ftLbwS7Fm5bsNWp3QO3B9np+0tvBLsWbluw1V9fwV6Ftoz3CdScIiLnjqgiIgCIiAIiIAiIgCIiAIiIAiIgChmEy7/e9P3uw2ST2g2Z2wj8XxPi+jGUzVXYVLky6u2pDS6IxtYXDXDHNJ1nb1ttvxW3Rta6ZNY0dIPcyBdX+oQJfcMLnuDWNLnEgNa0EkncAAzrpXDvanr34sLNb80jrRGz0u/oNdW3exedDc5trRqkxHjTOGv5wwflH/AElXNRVMhSzev4OfpaKSdbdzfyRq9PBoG2TVwBOsW09toHKkZ/QPfbmVhMYGgACwCwADWAG4AFlFQyzPlW1ynTwU7IG6rECIihJwiIgCIiA5V9mwankZeqqZvb2bTe0U/wBRqua+zYNTyMvVVM3t7NpvaKf6jVd6N9DuZzml+I3keynZ1lYdnWVbFCebO6B24Ps9P2lt4Jdizct2GrU7oHbg+z0/aW3gl2LNy3Yaq+v4K9C30Z7hOpOERFzx1QREQBERAEREAREQBERAEREAREQBCERAALEREAREQBERAEREAREQHKvs2DU8jL1VTN7ezab2in+o1XLfZsGp5GXqqmr29m03tFP9Rqu9G+h3M5zS/EbyPZTs6yjs6K2KEobujrgObU09cB/Dkj1B5s1myMLnttPna82cmVCMH99raB745taGXFJcATqbxrBxA1yCDYbN4L1HfDe/DdKmkpalmPHILDZrOa7O1zDuEHXH9RrLzXfjgbr7mvcYonVcFpxZoGl7g3/EjFrmn4jzqGSNsjVa7cbUUrono9u9CwY74qVwtFVDYf8AGjH6Er68PU3Goemi+6oZ9HI02GNwIzgtcCF897P4DuaVXXY3EW18PwoX34epuNQ9NF908PU3Goemi+6oTvZ/AdzSnez+A7mlLsbiF8PwoX34epuNQ9NF908PU3Goemi+6oTvZ/AdzSnez+A7mlLsbiF8PwoX34epuNQ9NF908PU3Goemi+6oTvZ/AdzSnez+A7mlLsbiF8PwoX34epuNQ9NF908PU3Goemi+6oTvZ/AdzSnez+A7mlLsbiF8PwoX34epuNQ9NF908PU3Goemi+6oTvZ/AdzSnez+A7mlLsbiF8PwoX34epuNQ9NF908PU3Goemi+6oTvZ/AdzSnez+A7mlLsbiF8PwoX34epuNQ9NF908PU3Goemi+6oTvZ/AdzSnez+A7mlLsbiF8PwoX34epuNQ9NF908PU3Goemi+6oTvZ/AdzSnez+A7mlLsbiF8PwoX34epuNQ9NF908PU3Goemi+6oTvZ/AdzSnez+A7mlLsbiF8PwoX34epuNQ9NF908PU3Goemi+6oTvZ/AdzSnez+A7mlLsbiF8PwoX34epuNQ9NF908PU3Goemi+6oTvZ/AdzSnez+A7mlLsbiF8PwoX34epuNQ9NF908PU3Goemi+6oTvZ/AdzSnez+A7mlLsbiF8PwoX34epuNQ9NF908PU3Goemi+6oTvZ/AdzSnez+A7mlLsbiF8PwoWPf9fvC+F1LTPErpLBJI02say20hp/MTZublqj+Cy4Lq+61KxotbHI2eU2WhscRDzb6SGt9Lgte93B3dC6TgIKV+Kc80rXRQtG+Xu1j6BafMvR+DjBzDcKAtB1WoksM89lltmZjBuNFvvOudwDfhhbC3VaVlRUOnfruJWUQotg0j9URFiSmLEsWUQGLEsWUQGLEsWUQGLEsWUQGLEsWUQGLEsWUQGLEsWUQGLEsWUQGLEsWUQGLEsWUQGLEsWUQGLEsWUQGLEsWUQGLEsREBlERAfFiwiLIjP/Z"/>
          <p:cNvSpPr>
            <a:spLocks noChangeAspect="1" noChangeArrowheads="1"/>
          </p:cNvSpPr>
          <p:nvPr/>
        </p:nvSpPr>
        <p:spPr bwMode="auto">
          <a:xfrm>
            <a:off x="73025" y="-675085"/>
            <a:ext cx="2457450" cy="13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0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69608"/>
            <a:ext cx="8920758" cy="384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904876" y="3331369"/>
            <a:ext cx="2733675" cy="5715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HeroicExtremeRightFacing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</a:rPr>
              <a:t>Bejeweled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14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4870" y="5172075"/>
            <a:ext cx="4909131" cy="3994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</a:rPr>
              <a:t>Call of Duty 4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Tetris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Country and Rock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Fishing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Hunting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NASCAR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Black Eyed Peas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Star Trek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Star Wars</a:t>
            </a:r>
          </a:p>
          <a:p>
            <a:pPr algn="r"/>
            <a:r>
              <a:rPr lang="en-US" sz="1400" dirty="0" err="1">
                <a:solidFill>
                  <a:srgbClr val="000000"/>
                </a:solidFill>
              </a:rPr>
              <a:t>Yoville</a:t>
            </a:r>
            <a:endParaRPr lang="en-US" sz="1400" dirty="0">
              <a:solidFill>
                <a:srgbClr val="000000"/>
              </a:solidFill>
            </a:endParaRP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Texas </a:t>
            </a:r>
            <a:r>
              <a:rPr lang="en-US" sz="1400" dirty="0" err="1">
                <a:solidFill>
                  <a:srgbClr val="000000"/>
                </a:solidFill>
              </a:rPr>
              <a:t>Holdem</a:t>
            </a:r>
            <a:r>
              <a:rPr lang="en-US" sz="1400" dirty="0">
                <a:solidFill>
                  <a:srgbClr val="000000"/>
                </a:solidFill>
              </a:rPr>
              <a:t> Poker</a:t>
            </a:r>
          </a:p>
          <a:p>
            <a:pPr algn="r"/>
            <a:r>
              <a:rPr lang="en-US" sz="1400" dirty="0" err="1">
                <a:solidFill>
                  <a:srgbClr val="000000"/>
                </a:solidFill>
              </a:rPr>
              <a:t>Warstorm</a:t>
            </a:r>
            <a:endParaRPr lang="en-US" sz="1400" dirty="0">
              <a:solidFill>
                <a:srgbClr val="000000"/>
              </a:solidFill>
            </a:endParaRP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Happy Island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Pet Society</a:t>
            </a:r>
          </a:p>
          <a:p>
            <a:pPr algn="r"/>
            <a:r>
              <a:rPr lang="en-US" sz="1400" dirty="0" err="1">
                <a:solidFill>
                  <a:srgbClr val="000000"/>
                </a:solidFill>
              </a:rPr>
              <a:t>Fishville</a:t>
            </a:r>
            <a:endParaRPr lang="en-US" sz="1400" dirty="0">
              <a:solidFill>
                <a:srgbClr val="000000"/>
              </a:solidFill>
            </a:endParaRP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Collapse!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Taylor Swift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Transformers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Country Life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Harry Potter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Britney Spears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Mobsters 2 - Vendetta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Castle Age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Vampire Wars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Twilight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Mobsters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World of </a:t>
            </a:r>
            <a:r>
              <a:rPr lang="en-US" sz="1400" dirty="0" err="1">
                <a:solidFill>
                  <a:srgbClr val="000000"/>
                </a:solidFill>
              </a:rPr>
              <a:t>Warcraft</a:t>
            </a:r>
            <a:endParaRPr lang="en-US" sz="1400" dirty="0">
              <a:solidFill>
                <a:srgbClr val="000000"/>
              </a:solidFill>
            </a:endParaRPr>
          </a:p>
          <a:p>
            <a:pPr algn="r"/>
            <a:r>
              <a:rPr lang="en-US" sz="1400" dirty="0" err="1">
                <a:solidFill>
                  <a:srgbClr val="000000"/>
                </a:solidFill>
              </a:rPr>
              <a:t>Zoosk</a:t>
            </a:r>
            <a:endParaRPr lang="en-US" sz="1400" dirty="0">
              <a:solidFill>
                <a:srgbClr val="000000"/>
              </a:solidFill>
            </a:endParaRP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Civilization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Pepsi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NFL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Converse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Jersey Shore</a:t>
            </a:r>
          </a:p>
          <a:p>
            <a:pPr algn="r"/>
            <a:r>
              <a:rPr lang="en-US" sz="1400" dirty="0" err="1">
                <a:solidFill>
                  <a:srgbClr val="000000"/>
                </a:solidFill>
              </a:rPr>
              <a:t>Victorias</a:t>
            </a:r>
            <a:r>
              <a:rPr lang="en-US" sz="1400" dirty="0">
                <a:solidFill>
                  <a:srgbClr val="000000"/>
                </a:solidFill>
              </a:rPr>
              <a:t> Secret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MTV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Coca-Cola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Pillow Fight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Sims 3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Super Mario Bros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Mafia Wars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Happy Aquarium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Cafe World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Jigsaw Puzzles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Barn Buddy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Country Story</a:t>
            </a:r>
          </a:p>
          <a:p>
            <a:pPr algn="r"/>
            <a:r>
              <a:rPr lang="en-US" sz="1400" dirty="0" err="1">
                <a:solidFill>
                  <a:srgbClr val="000000"/>
                </a:solidFill>
              </a:rPr>
              <a:t>Mythbusters</a:t>
            </a:r>
            <a:endParaRPr lang="en-US" sz="1400" dirty="0">
              <a:solidFill>
                <a:srgbClr val="000000"/>
              </a:solidFill>
            </a:endParaRPr>
          </a:p>
          <a:p>
            <a:pPr algn="r"/>
            <a:r>
              <a:rPr lang="en-US" sz="1400" dirty="0" err="1">
                <a:solidFill>
                  <a:srgbClr val="000000"/>
                </a:solidFill>
              </a:rPr>
              <a:t>Avril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Lavigne</a:t>
            </a:r>
            <a:endParaRPr lang="en-US" sz="1400" dirty="0">
              <a:solidFill>
                <a:srgbClr val="000000"/>
              </a:solidFill>
            </a:endParaRP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Red Bull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Disney</a:t>
            </a:r>
          </a:p>
          <a:p>
            <a:pPr algn="r"/>
            <a:r>
              <a:rPr lang="en-US" sz="1400" dirty="0" err="1">
                <a:solidFill>
                  <a:srgbClr val="000000"/>
                </a:solidFill>
              </a:rPr>
              <a:t>Johhny</a:t>
            </a:r>
            <a:r>
              <a:rPr lang="en-US" sz="1400" dirty="0">
                <a:solidFill>
                  <a:srgbClr val="000000"/>
                </a:solidFill>
              </a:rPr>
              <a:t> Depp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Titanic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Starbucks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Red Hot Chili Peppers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Lord of the Rings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SpongeBob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McDonalds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Scrabble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(LIL) Farm Life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Dilbert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Investing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Farm Town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Law and Order</a:t>
            </a:r>
          </a:p>
          <a:p>
            <a:pPr algn="r"/>
            <a:r>
              <a:rPr lang="en-US" sz="1400" dirty="0" err="1">
                <a:solidFill>
                  <a:srgbClr val="000000"/>
                </a:solidFill>
              </a:rPr>
              <a:t>TextTwist</a:t>
            </a:r>
            <a:endParaRPr lang="en-US" sz="1400" dirty="0">
              <a:solidFill>
                <a:srgbClr val="000000"/>
              </a:solidFill>
            </a:endParaRP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Farmville 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Treasure Isle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Doodle Jump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Playboy</a:t>
            </a:r>
          </a:p>
          <a:p>
            <a:pPr algn="r"/>
            <a:r>
              <a:rPr lang="en-US" sz="1400" dirty="0" err="1">
                <a:solidFill>
                  <a:srgbClr val="000000"/>
                </a:solidFill>
              </a:rPr>
              <a:t>Dr</a:t>
            </a:r>
            <a:r>
              <a:rPr lang="en-US" sz="1400" dirty="0">
                <a:solidFill>
                  <a:srgbClr val="000000"/>
                </a:solidFill>
              </a:rPr>
              <a:t> Phil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Island Paradise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Zoo World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Fish World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Bejeweled Blitz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Roller Coaster Kingdom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Justin </a:t>
            </a:r>
            <a:r>
              <a:rPr lang="en-US" sz="1400" dirty="0" err="1">
                <a:solidFill>
                  <a:srgbClr val="000000"/>
                </a:solidFill>
              </a:rPr>
              <a:t>Bieber</a:t>
            </a:r>
            <a:endParaRPr lang="en-US" sz="1400" dirty="0">
              <a:solidFill>
                <a:srgbClr val="000000"/>
              </a:solidFill>
            </a:endParaRP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Conan </a:t>
            </a:r>
            <a:r>
              <a:rPr lang="en-US" sz="1400" dirty="0" err="1">
                <a:solidFill>
                  <a:srgbClr val="000000"/>
                </a:solidFill>
              </a:rPr>
              <a:t>oBrien</a:t>
            </a:r>
            <a:endParaRPr lang="en-US" sz="1400" dirty="0">
              <a:solidFill>
                <a:srgbClr val="000000"/>
              </a:solidFill>
            </a:endParaRP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Jay Leno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Michael Jackson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James Bond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James Patterson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Angels and Demons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Roller Coasters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Chess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Mahjong Dimensions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Mahjong</a:t>
            </a:r>
          </a:p>
          <a:p>
            <a:pPr algn="r"/>
            <a:r>
              <a:rPr lang="en-US" sz="1400" dirty="0" err="1">
                <a:solidFill>
                  <a:srgbClr val="000000"/>
                </a:solidFill>
              </a:rPr>
              <a:t>Petville</a:t>
            </a:r>
            <a:endParaRPr lang="en-US" sz="1400" dirty="0">
              <a:solidFill>
                <a:srgbClr val="000000"/>
              </a:solidFill>
            </a:endParaRP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Uno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Elvis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Frank Sinatra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Soccer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Cigars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Golf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Jogging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Pilates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Yoga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Puma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Adidas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Nike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Reebok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Lifetime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Colbert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Howard Stern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Big Bang Theory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Ellen </a:t>
            </a:r>
            <a:r>
              <a:rPr lang="en-US" sz="1400" dirty="0" err="1">
                <a:solidFill>
                  <a:srgbClr val="000000"/>
                </a:solidFill>
              </a:rPr>
              <a:t>Degenerous</a:t>
            </a:r>
            <a:endParaRPr lang="en-US" sz="1400" dirty="0">
              <a:solidFill>
                <a:srgbClr val="000000"/>
              </a:solidFill>
            </a:endParaRPr>
          </a:p>
          <a:p>
            <a:pPr algn="r"/>
            <a:r>
              <a:rPr lang="en-US" sz="1400" dirty="0" err="1">
                <a:solidFill>
                  <a:srgbClr val="000000"/>
                </a:solidFill>
              </a:rPr>
              <a:t>Dr</a:t>
            </a:r>
            <a:r>
              <a:rPr lang="en-US" sz="1400" dirty="0">
                <a:solidFill>
                  <a:srgbClr val="000000"/>
                </a:solidFill>
              </a:rPr>
              <a:t> Who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Lost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Top Gear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WWE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Wrestling</a:t>
            </a:r>
          </a:p>
          <a:p>
            <a:pPr algn="r"/>
            <a:r>
              <a:rPr lang="en-US" sz="1400" dirty="0" err="1">
                <a:solidFill>
                  <a:srgbClr val="000000"/>
                </a:solidFill>
              </a:rPr>
              <a:t>Jui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Jitsu</a:t>
            </a:r>
            <a:endParaRPr lang="en-US" sz="1400" dirty="0">
              <a:solidFill>
                <a:srgbClr val="000000"/>
              </a:solidFill>
            </a:endParaRP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Martial Arts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MMA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UFC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Boxing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NCIS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Cooking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Sewing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Knitting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Martha Stewart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Horses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Makeup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Fashion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Cake Decorating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Greenhouse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Bird Watching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Dogs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Plants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Cats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Flowers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Gardening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Baking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The Bachelor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Crocs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Jeep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The Office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Saturday Night Live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Scrubs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South Park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Family Guy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Simpsons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Heroes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Ugly Betty</a:t>
            </a:r>
          </a:p>
          <a:p>
            <a:pPr algn="r"/>
            <a:r>
              <a:rPr lang="en-US" sz="1400" dirty="0" err="1">
                <a:solidFill>
                  <a:srgbClr val="000000"/>
                </a:solidFill>
              </a:rPr>
              <a:t>Battlestar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Galactica</a:t>
            </a:r>
            <a:endParaRPr lang="en-US" sz="1400" dirty="0">
              <a:solidFill>
                <a:srgbClr val="000000"/>
              </a:solidFill>
            </a:endParaRP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Dunkin Donuts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Pizza Hut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Taco Bell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Scuba Diving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Skiing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Snowboarding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iTunes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Barry </a:t>
            </a:r>
            <a:r>
              <a:rPr lang="en-US" sz="1400" dirty="0" err="1">
                <a:solidFill>
                  <a:srgbClr val="000000"/>
                </a:solidFill>
              </a:rPr>
              <a:t>Manilow</a:t>
            </a:r>
            <a:endParaRPr lang="en-US" sz="1400" dirty="0">
              <a:solidFill>
                <a:srgbClr val="000000"/>
              </a:solidFill>
            </a:endParaRP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Dairy Queen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Lady Gaga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Vin Diesel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Criminal Minds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Two and a Half Men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How I met your Mother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Medium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Ghost Whisperer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Biggest Loser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Americas Next Top Model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Sex and the City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Desperate Housewives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CSI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American Idol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Happy Pets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Mind Jolt Games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Restaurant City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Twitter</a:t>
            </a:r>
          </a:p>
          <a:p>
            <a:pPr algn="r"/>
            <a:r>
              <a:rPr lang="en-US" sz="1400" dirty="0" err="1">
                <a:solidFill>
                  <a:srgbClr val="000000"/>
                </a:solidFill>
              </a:rPr>
              <a:t>iPHONE</a:t>
            </a:r>
            <a:endParaRPr lang="en-US" sz="1400" dirty="0">
              <a:solidFill>
                <a:srgbClr val="000000"/>
              </a:solidFill>
            </a:endParaRPr>
          </a:p>
          <a:p>
            <a:pPr algn="r"/>
            <a:r>
              <a:rPr lang="en-US" sz="1400" dirty="0" err="1">
                <a:solidFill>
                  <a:srgbClr val="000000"/>
                </a:solidFill>
              </a:rPr>
              <a:t>iPad</a:t>
            </a:r>
            <a:endParaRPr lang="en-US" sz="1400" dirty="0">
              <a:solidFill>
                <a:srgbClr val="000000"/>
              </a:solidFill>
            </a:endParaRPr>
          </a:p>
          <a:p>
            <a:pPr algn="r"/>
            <a:r>
              <a:rPr lang="en-US" sz="1400" dirty="0" err="1">
                <a:solidFill>
                  <a:srgbClr val="000000"/>
                </a:solidFill>
              </a:rPr>
              <a:t>Pokemon</a:t>
            </a:r>
            <a:endParaRPr lang="en-US" sz="1400" dirty="0">
              <a:solidFill>
                <a:srgbClr val="000000"/>
              </a:solidFill>
            </a:endParaRP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Nintendo DS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Xbox 360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PS3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Diabetes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Monopoly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Settlers of </a:t>
            </a:r>
            <a:r>
              <a:rPr lang="en-US" sz="1400" dirty="0" err="1">
                <a:solidFill>
                  <a:srgbClr val="000000"/>
                </a:solidFill>
              </a:rPr>
              <a:t>Catan</a:t>
            </a:r>
            <a:endParaRPr lang="en-US" sz="1400" dirty="0">
              <a:solidFill>
                <a:srgbClr val="000000"/>
              </a:solidFill>
            </a:endParaRP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Megan Fox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Rock Band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Foursquare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Guitar Hero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Oprah Winfrey Show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Halo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Wii Fit</a:t>
            </a:r>
          </a:p>
          <a:p>
            <a:pPr algn="r"/>
            <a:r>
              <a:rPr lang="en-US" sz="1400" dirty="0">
                <a:solidFill>
                  <a:srgbClr val="000000"/>
                </a:solidFill>
              </a:rPr>
              <a:t>Wii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10" y="725543"/>
            <a:ext cx="3257931" cy="3944493"/>
          </a:xfrm>
          <a:prstGeom prst="rect">
            <a:avLst/>
          </a:prstGeom>
          <a:noFill/>
          <a:ln w="50800" cap="rnd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635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3543">
            <a:off x="1155469" y="818650"/>
            <a:ext cx="3264408" cy="3938016"/>
          </a:xfrm>
          <a:prstGeom prst="rect">
            <a:avLst/>
          </a:prstGeom>
          <a:noFill/>
          <a:ln w="50800" cap="rnd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635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36027" y1="9000" x2="36027" y2="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" y="0"/>
            <a:ext cx="9134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93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19715E-6 L -0.01823 -9.44948 " pathEditMode="relative" rAng="0" ptsTypes="AA">
                                      <p:cBhvr>
                                        <p:cTn id="11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" y="-4724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638572"/>
            <a:ext cx="3733800" cy="211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6" y="638573"/>
            <a:ext cx="3733800" cy="210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6" y="2849563"/>
            <a:ext cx="3729038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7" y="2828130"/>
            <a:ext cx="3724275" cy="211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65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009650"/>
            <a:ext cx="8077200" cy="781050"/>
          </a:xfrm>
        </p:spPr>
        <p:txBody>
          <a:bodyPr/>
          <a:lstStyle/>
          <a:p>
            <a:r>
              <a:rPr lang="en-US" dirty="0" smtClean="0"/>
              <a:t>Jay Leno </a:t>
            </a:r>
            <a:r>
              <a:rPr lang="en-US" i="1" dirty="0" smtClean="0"/>
              <a:t>vs.</a:t>
            </a:r>
            <a:r>
              <a:rPr lang="en-US" dirty="0" smtClean="0"/>
              <a:t> Conan</a:t>
            </a: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68079"/>
            <a:ext cx="3724275" cy="210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68079"/>
            <a:ext cx="3724275" cy="210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75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364" y="4578350"/>
            <a:ext cx="8077200" cy="78105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Comparing Demographic “Genes”</a:t>
            </a:r>
            <a:endParaRPr lang="en-US" sz="28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1500"/>
            <a:ext cx="3729038" cy="211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1" y="571500"/>
            <a:ext cx="3719513" cy="211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1" y="864394"/>
            <a:ext cx="3648075" cy="156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857250"/>
            <a:ext cx="3652838" cy="156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3198" y="3486150"/>
            <a:ext cx="3326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38.41%</a:t>
            </a:r>
            <a:r>
              <a:rPr lang="en-US" sz="2400" dirty="0" smtClean="0">
                <a:solidFill>
                  <a:srgbClr val="FF0000"/>
                </a:solidFill>
              </a:rPr>
              <a:t> correlation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0.23733 0.40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8" y="201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25573 0.402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5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9" y="571500"/>
            <a:ext cx="3743325" cy="210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1500"/>
            <a:ext cx="3729038" cy="211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857250"/>
            <a:ext cx="3652838" cy="156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481" y="864395"/>
            <a:ext cx="3652838" cy="156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73780" y="3486150"/>
            <a:ext cx="3326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80.89%</a:t>
            </a:r>
            <a:r>
              <a:rPr lang="en-US" sz="2400" dirty="0" smtClean="0">
                <a:solidFill>
                  <a:srgbClr val="92D050"/>
                </a:solidFill>
              </a:rPr>
              <a:t> correlation</a:t>
            </a:r>
            <a:endParaRPr lang="en-US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0.23733 0.40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8" y="201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25416 0.402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730250"/>
            <a:ext cx="4848225" cy="2261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2100" y="730250"/>
            <a:ext cx="3429000" cy="1428750"/>
          </a:xfrm>
        </p:spPr>
        <p:txBody>
          <a:bodyPr>
            <a:normAutofit/>
          </a:bodyPr>
          <a:lstStyle/>
          <a:p>
            <a:r>
              <a:rPr lang="en-US" dirty="0" smtClean="0"/>
              <a:t>Bejeweled Blitz Affinity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38111" y="836612"/>
            <a:ext cx="4912519" cy="1714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8" y="4240206"/>
            <a:ext cx="7143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36027" y1="9000" x2="36027" y2="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4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00052 -4.80972 " pathEditMode="relative" rAng="0" ptsTypes="AA">
                                      <p:cBhvr>
                                        <p:cTn id="11" dur="30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24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397" y="1964527"/>
            <a:ext cx="3013710" cy="2734944"/>
          </a:xfrm>
        </p:spPr>
        <p:txBody>
          <a:bodyPr/>
          <a:lstStyle/>
          <a:p>
            <a:pPr algn="l"/>
            <a:r>
              <a:rPr lang="en-US" dirty="0" smtClean="0"/>
              <a:t>What are fans of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glee</a:t>
            </a:r>
            <a:r>
              <a:rPr lang="en-US" dirty="0" smtClean="0"/>
              <a:t> on </a:t>
            </a:r>
            <a:r>
              <a:rPr lang="en-US" dirty="0" err="1" smtClean="0"/>
              <a:t>facebook</a:t>
            </a:r>
            <a:r>
              <a:rPr lang="en-US" dirty="0" smtClean="0"/>
              <a:t> interested in?</a:t>
            </a:r>
            <a:endParaRPr lang="en-US" dirty="0"/>
          </a:p>
        </p:txBody>
      </p:sp>
      <p:pic>
        <p:nvPicPr>
          <p:cNvPr id="12290" name="Picture 2" descr="A black background with the word &quot;Glee&quot; written in white lowercase letters and centered.">
            <a:hlinkClick r:id="rId2" tooltip="Glee title card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7" y="671354"/>
            <a:ext cx="214312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671354"/>
            <a:ext cx="4790313" cy="419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0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" y="844225"/>
            <a:ext cx="2154174" cy="211540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6" y="1934440"/>
            <a:ext cx="2154174" cy="2165699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093" y="920165"/>
            <a:ext cx="2166747" cy="200225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346" y="1938658"/>
            <a:ext cx="2183511" cy="216255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464" y="920164"/>
            <a:ext cx="2162556" cy="227257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A black background with the word &quot;Glee&quot; written in white lowercase letters and centered.">
            <a:hlinkClick r:id="rId7" tooltip="Glee title card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458" y="4043030"/>
            <a:ext cx="1452563" cy="81343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535609"/>
              </p:ext>
            </p:extLst>
          </p:nvPr>
        </p:nvGraphicFramePr>
        <p:xfrm>
          <a:off x="0" y="455524"/>
          <a:ext cx="9144000" cy="468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103" y="541520"/>
            <a:ext cx="3962897" cy="59769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3600" dirty="0" smtClean="0"/>
              <a:t>Affinity for Games</a:t>
            </a:r>
            <a:endParaRPr lang="en-US" sz="3600" dirty="0"/>
          </a:p>
        </p:txBody>
      </p:sp>
      <p:pic>
        <p:nvPicPr>
          <p:cNvPr id="5" name="Picture 2" descr="A black background with the word &quot;Glee&quot; written in white lowercase letters and centered.">
            <a:hlinkClick r:id="rId3" tooltip="Glee title card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7" y="602480"/>
            <a:ext cx="856252" cy="47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02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"/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"/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"/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"/>
                                        <p:tgtEl>
                                          <p:spTgt spid="6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"/>
                                        <p:tgtEl>
                                          <p:spTgt spid="6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"/>
                                        <p:tgtEl>
                                          <p:spTgt spid="6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"/>
                                        <p:tgtEl>
                                          <p:spTgt spid="6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"/>
                                        <p:tgtEl>
                                          <p:spTgt spid="6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"/>
                                        <p:tgtEl>
                                          <p:spTgt spid="6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"/>
                                        <p:tgtEl>
                                          <p:spTgt spid="6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"/>
                                        <p:tgtEl>
                                          <p:spTgt spid="6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"/>
                                        <p:tgtEl>
                                          <p:spTgt spid="6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"/>
                                        <p:tgtEl>
                                          <p:spTgt spid="6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"/>
                                        <p:tgtEl>
                                          <p:spTgt spid="6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"/>
                                        <p:tgtEl>
                                          <p:spTgt spid="6">
                                            <p:graphicEl>
                                              <a:chart seriesIdx="0" categoryIdx="1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"/>
                                        <p:tgtEl>
                                          <p:spTgt spid="6">
                                            <p:graphicEl>
                                              <a:chart seriesIdx="0" categoryIdx="1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"/>
                                        <p:tgtEl>
                                          <p:spTgt spid="6">
                                            <p:graphicEl>
                                              <a:chart seriesIdx="0" categoryIdx="1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"/>
                                        <p:tgtEl>
                                          <p:spTgt spid="6">
                                            <p:graphicEl>
                                              <a:chart seriesIdx="0" categoryIdx="2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"/>
                                        <p:tgtEl>
                                          <p:spTgt spid="6">
                                            <p:graphicEl>
                                              <a:chart seriesIdx="0" categoryIdx="2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"/>
                                        <p:tgtEl>
                                          <p:spTgt spid="6">
                                            <p:graphicEl>
                                              <a:chart seriesIdx="0" categoryIdx="2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"/>
                                        <p:tgtEl>
                                          <p:spTgt spid="6">
                                            <p:graphicEl>
                                              <a:chart seriesIdx="0" categoryIdx="2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"/>
                                        <p:tgtEl>
                                          <p:spTgt spid="6">
                                            <p:graphicEl>
                                              <a:chart seriesIdx="0" categoryIdx="2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"/>
                                        <p:tgtEl>
                                          <p:spTgt spid="6">
                                            <p:graphicEl>
                                              <a:chart seriesIdx="0" categoryIdx="2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"/>
                                        <p:tgtEl>
                                          <p:spTgt spid="6">
                                            <p:graphicEl>
                                              <a:chart seriesIdx="0" categoryIdx="2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"/>
                                        <p:tgtEl>
                                          <p:spTgt spid="6">
                                            <p:graphicEl>
                                              <a:chart seriesIdx="0" categoryIdx="2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"/>
                                        <p:tgtEl>
                                          <p:spTgt spid="6">
                                            <p:graphicEl>
                                              <a:chart seriesIdx="0" categoryIdx="2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"/>
                                        <p:tgtEl>
                                          <p:spTgt spid="6">
                                            <p:graphicEl>
                                              <a:chart seriesIdx="0" categoryIdx="2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"/>
                                        <p:tgtEl>
                                          <p:spTgt spid="6">
                                            <p:graphicEl>
                                              <a:chart seriesIdx="0" categoryIdx="3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"/>
                                        <p:tgtEl>
                                          <p:spTgt spid="6">
                                            <p:graphicEl>
                                              <a:chart seriesIdx="0" categoryIdx="3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"/>
                                        <p:tgtEl>
                                          <p:spTgt spid="6">
                                            <p:graphicEl>
                                              <a:chart seriesIdx="0" categoryIdx="3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"/>
                                        <p:tgtEl>
                                          <p:spTgt spid="6">
                                            <p:graphicEl>
                                              <a:chart seriesIdx="0" categoryIdx="3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"/>
                                        <p:tgtEl>
                                          <p:spTgt spid="6">
                                            <p:graphicEl>
                                              <a:chart seriesIdx="0" categoryIdx="3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"/>
                                        <p:tgtEl>
                                          <p:spTgt spid="6">
                                            <p:graphicEl>
                                              <a:chart seriesIdx="0" categoryIdx="3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"/>
                                        <p:tgtEl>
                                          <p:spTgt spid="6">
                                            <p:graphicEl>
                                              <a:chart seriesIdx="0" categoryIdx="3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"/>
                            </p:stCondLst>
                            <p:childTnLst>
                              <p:par>
                                <p:cTn id="1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"/>
                                        <p:tgtEl>
                                          <p:spTgt spid="6">
                                            <p:graphicEl>
                                              <a:chart seriesIdx="0" categoryIdx="3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"/>
                                        <p:tgtEl>
                                          <p:spTgt spid="6">
                                            <p:graphicEl>
                                              <a:chart seriesIdx="0" categoryIdx="3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"/>
                                        <p:tgtEl>
                                          <p:spTgt spid="6">
                                            <p:graphicEl>
                                              <a:chart seriesIdx="0" categoryIdx="3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"/>
                                        <p:tgtEl>
                                          <p:spTgt spid="6">
                                            <p:graphicEl>
                                              <a:chart seriesIdx="0" categoryIdx="4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"/>
                            </p:stCondLst>
                            <p:childTnLst>
                              <p:par>
                                <p:cTn id="1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"/>
                                        <p:tgtEl>
                                          <p:spTgt spid="6">
                                            <p:graphicEl>
                                              <a:chart seriesIdx="0" categoryIdx="4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"/>
                                        <p:tgtEl>
                                          <p:spTgt spid="6">
                                            <p:graphicEl>
                                              <a:chart seriesIdx="0" categoryIdx="4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"/>
                                        <p:tgtEl>
                                          <p:spTgt spid="6">
                                            <p:graphicEl>
                                              <a:chart seriesIdx="0" categoryIdx="4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"/>
                            </p:stCondLst>
                            <p:childTnLst>
                              <p:par>
                                <p:cTn id="1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"/>
                                        <p:tgtEl>
                                          <p:spTgt spid="6">
                                            <p:graphicEl>
                                              <a:chart seriesIdx="0" categoryIdx="4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"/>
                            </p:stCondLst>
                            <p:childTnLst>
                              <p:par>
                                <p:cTn id="1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"/>
                                        <p:tgtEl>
                                          <p:spTgt spid="6">
                                            <p:graphicEl>
                                              <a:chart seriesIdx="0" categoryIdx="4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"/>
                            </p:stCondLst>
                            <p:childTnLst>
                              <p:par>
                                <p:cTn id="1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"/>
                                        <p:tgtEl>
                                          <p:spTgt spid="6">
                                            <p:graphicEl>
                                              <a:chart seriesIdx="0" categoryIdx="4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"/>
                            </p:stCondLst>
                            <p:childTnLst>
                              <p:par>
                                <p:cTn id="1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"/>
                                        <p:tgtEl>
                                          <p:spTgt spid="6">
                                            <p:graphicEl>
                                              <a:chart seriesIdx="0" categoryIdx="4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"/>
                            </p:stCondLst>
                            <p:childTnLst>
                              <p:par>
                                <p:cTn id="2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"/>
                                        <p:tgtEl>
                                          <p:spTgt spid="6">
                                            <p:graphicEl>
                                              <a:chart seriesIdx="0" categoryIdx="4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"/>
                            </p:stCondLst>
                            <p:childTnLst>
                              <p:par>
                                <p:cTn id="2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"/>
                                        <p:tgtEl>
                                          <p:spTgt spid="6">
                                            <p:graphicEl>
                                              <a:chart seriesIdx="0" categoryIdx="4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"/>
                            </p:stCondLst>
                            <p:childTnLst>
                              <p:par>
                                <p:cTn id="2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"/>
                                        <p:tgtEl>
                                          <p:spTgt spid="6">
                                            <p:graphicEl>
                                              <a:chart seriesIdx="0" categoryIdx="5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"/>
                            </p:stCondLst>
                            <p:childTnLst>
                              <p:par>
                                <p:cTn id="2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"/>
                                        <p:tgtEl>
                                          <p:spTgt spid="6">
                                            <p:graphicEl>
                                              <a:chart seriesIdx="0" categoryIdx="5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50"/>
                            </p:stCondLst>
                            <p:childTnLst>
                              <p:par>
                                <p:cTn id="2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"/>
                                        <p:tgtEl>
                                          <p:spTgt spid="6">
                                            <p:graphicEl>
                                              <a:chart seriesIdx="0" categoryIdx="5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"/>
                                        <p:tgtEl>
                                          <p:spTgt spid="6">
                                            <p:graphicEl>
                                              <a:chart seriesIdx="0" categoryIdx="5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El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314" y="536395"/>
            <a:ext cx="5619776" cy="7810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is a Social Game?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9274" y="1266622"/>
            <a:ext cx="7085764" cy="24574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“But they’re not social!”</a:t>
            </a:r>
            <a:br>
              <a:rPr lang="en-US" dirty="0" smtClean="0"/>
            </a:b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“A game played on a Social Network”</a:t>
            </a:r>
            <a:br>
              <a:rPr lang="en-US" dirty="0" smtClean="0"/>
            </a:b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558374" y="1581150"/>
            <a:ext cx="3962400" cy="0"/>
          </a:xfrm>
          <a:prstGeom prst="line">
            <a:avLst/>
          </a:prstGeom>
          <a:ln w="41275">
            <a:solidFill>
              <a:srgbClr val="FF0000">
                <a:alpha val="5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062861" y="2823482"/>
            <a:ext cx="2670628" cy="348343"/>
          </a:xfrm>
          <a:prstGeom prst="rect">
            <a:avLst/>
          </a:prstGeom>
          <a:solidFill>
            <a:srgbClr val="92D05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81446" y="2852665"/>
            <a:ext cx="1074057" cy="348344"/>
          </a:xfrm>
          <a:prstGeom prst="rect">
            <a:avLst/>
          </a:prstGeom>
          <a:solidFill>
            <a:srgbClr val="92D05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336144" y="3572980"/>
            <a:ext cx="3308823" cy="613067"/>
            <a:chOff x="1602482" y="4092376"/>
            <a:chExt cx="3308823" cy="817423"/>
          </a:xfrm>
        </p:grpSpPr>
        <p:sp>
          <p:nvSpPr>
            <p:cNvPr id="12" name="Right Arrow 11"/>
            <p:cNvSpPr/>
            <p:nvPr/>
          </p:nvSpPr>
          <p:spPr>
            <a:xfrm rot="1352990">
              <a:off x="1602482" y="4092376"/>
              <a:ext cx="1366657" cy="362087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55321" y="4499429"/>
              <a:ext cx="1955984" cy="410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So what is a game?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046961" y="2223317"/>
            <a:ext cx="81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92D050"/>
                </a:solidFill>
                <a:latin typeface="Wingdings 2" pitchFamily="18" charset="2"/>
              </a:rPr>
              <a:t>P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12074" y="2252500"/>
            <a:ext cx="81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92D050"/>
                </a:solidFill>
                <a:latin typeface="Wingdings 2" pitchFamily="18" charset="2"/>
              </a:rPr>
              <a:t>P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5674" y="1892366"/>
            <a:ext cx="609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 (After all, “Casual </a:t>
            </a:r>
            <a:r>
              <a:rPr lang="en-US" sz="1800" dirty="0" smtClean="0">
                <a:solidFill>
                  <a:srgbClr val="000000"/>
                </a:solidFill>
              </a:rPr>
              <a:t>Games” </a:t>
            </a:r>
            <a:r>
              <a:rPr lang="en-US" sz="1800" dirty="0">
                <a:solidFill>
                  <a:srgbClr val="000000"/>
                </a:solidFill>
              </a:rPr>
              <a:t>are not </a:t>
            </a:r>
            <a:r>
              <a:rPr lang="en-US" sz="1800" dirty="0" smtClean="0">
                <a:solidFill>
                  <a:srgbClr val="000000"/>
                </a:solidFill>
              </a:rPr>
              <a:t>casual either!)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2789" y="3678213"/>
            <a:ext cx="2952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Not Work!</a:t>
            </a:r>
            <a:endParaRPr lang="en-US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2308" y="4509325"/>
            <a:ext cx="8242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“</a:t>
            </a:r>
            <a:r>
              <a:rPr lang="en-US" sz="1800" dirty="0" smtClean="0">
                <a:solidFill>
                  <a:srgbClr val="000000"/>
                </a:solidFill>
              </a:rPr>
              <a:t>Any </a:t>
            </a:r>
            <a:r>
              <a:rPr lang="en-US" sz="1800" dirty="0">
                <a:solidFill>
                  <a:srgbClr val="000000"/>
                </a:solidFill>
              </a:rPr>
              <a:t>non-obligatory activity that is performed for </a:t>
            </a:r>
            <a:r>
              <a:rPr lang="en-US" sz="1800" dirty="0" smtClean="0">
                <a:solidFill>
                  <a:srgbClr val="000000"/>
                </a:solidFill>
              </a:rPr>
              <a:t>fun!”</a:t>
            </a:r>
            <a:endParaRPr lang="en-US" sz="1800" dirty="0">
              <a:solidFill>
                <a:srgbClr val="000000"/>
              </a:solidFill>
            </a:endParaRPr>
          </a:p>
          <a:p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553561" y="4272943"/>
            <a:ext cx="0" cy="317181"/>
          </a:xfrm>
          <a:prstGeom prst="straightConnector1">
            <a:avLst/>
          </a:prstGeom>
          <a:ln w="3492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60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  <p:bldP spid="14" grpId="0"/>
      <p:bldP spid="15" grpId="0"/>
      <p:bldP spid="17" grpId="0"/>
      <p:bldP spid="18" grpId="0"/>
      <p:bldP spid="18" grpId="1"/>
      <p:bldP spid="19" grpId="0"/>
      <p:bldP spid="19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728977"/>
              </p:ext>
            </p:extLst>
          </p:nvPr>
        </p:nvGraphicFramePr>
        <p:xfrm>
          <a:off x="1" y="454867"/>
          <a:ext cx="9144000" cy="4688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A black background with the word &quot;Glee&quot; written in white lowercase letters and centered.">
            <a:hlinkClick r:id="rId3" tooltip="Glee title card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74" y="515463"/>
            <a:ext cx="856252" cy="47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8219" y="611981"/>
            <a:ext cx="2578100" cy="74691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TV Shows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8705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"/>
                                        <p:tgtEl>
                                          <p:spTgt spid="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"/>
                                        <p:tgtEl>
                                          <p:spTgt spid="7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"/>
                                        <p:tgtEl>
                                          <p:spTgt spid="7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"/>
                                        <p:tgtEl>
                                          <p:spTgt spid="7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"/>
                                        <p:tgtEl>
                                          <p:spTgt spid="7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"/>
                                        <p:tgtEl>
                                          <p:spTgt spid="7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"/>
                                        <p:tgtEl>
                                          <p:spTgt spid="7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"/>
                                        <p:tgtEl>
                                          <p:spTgt spid="7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"/>
                                        <p:tgtEl>
                                          <p:spTgt spid="7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"/>
                                        <p:tgtEl>
                                          <p:spTgt spid="7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"/>
                                        <p:tgtEl>
                                          <p:spTgt spid="7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"/>
                                        <p:tgtEl>
                                          <p:spTgt spid="7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"/>
                                        <p:tgtEl>
                                          <p:spTgt spid="7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"/>
                                        <p:tgtEl>
                                          <p:spTgt spid="7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"/>
                                        <p:tgtEl>
                                          <p:spTgt spid="7">
                                            <p:graphicEl>
                                              <a:chart seriesIdx="0" categoryIdx="1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"/>
                                        <p:tgtEl>
                                          <p:spTgt spid="7">
                                            <p:graphicEl>
                                              <a:chart seriesIdx="0" categoryIdx="1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"/>
                                        <p:tgtEl>
                                          <p:spTgt spid="7">
                                            <p:graphicEl>
                                              <a:chart seriesIdx="0" categoryIdx="1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"/>
                                        <p:tgtEl>
                                          <p:spTgt spid="7">
                                            <p:graphicEl>
                                              <a:chart seriesIdx="0" categoryIdx="2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"/>
                                        <p:tgtEl>
                                          <p:spTgt spid="7">
                                            <p:graphicEl>
                                              <a:chart seriesIdx="0" categoryIdx="2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"/>
                                        <p:tgtEl>
                                          <p:spTgt spid="7">
                                            <p:graphicEl>
                                              <a:chart seriesIdx="0" categoryIdx="2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"/>
                                        <p:tgtEl>
                                          <p:spTgt spid="7">
                                            <p:graphicEl>
                                              <a:chart seriesIdx="0" categoryIdx="2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"/>
                                        <p:tgtEl>
                                          <p:spTgt spid="7">
                                            <p:graphicEl>
                                              <a:chart seriesIdx="0" categoryIdx="2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"/>
                                        <p:tgtEl>
                                          <p:spTgt spid="7">
                                            <p:graphicEl>
                                              <a:chart seriesIdx="0" categoryIdx="2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"/>
                                        <p:tgtEl>
                                          <p:spTgt spid="7">
                                            <p:graphicEl>
                                              <a:chart seriesIdx="0" categoryIdx="2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"/>
                                        <p:tgtEl>
                                          <p:spTgt spid="7">
                                            <p:graphicEl>
                                              <a:chart seriesIdx="0" categoryIdx="2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"/>
                                        <p:tgtEl>
                                          <p:spTgt spid="7">
                                            <p:graphicEl>
                                              <a:chart seriesIdx="0" categoryIdx="2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"/>
                                        <p:tgtEl>
                                          <p:spTgt spid="7">
                                            <p:graphicEl>
                                              <a:chart seriesIdx="0" categoryIdx="2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"/>
                                        <p:tgtEl>
                                          <p:spTgt spid="7">
                                            <p:graphicEl>
                                              <a:chart seriesIdx="0" categoryIdx="3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"/>
                                        <p:tgtEl>
                                          <p:spTgt spid="7">
                                            <p:graphicEl>
                                              <a:chart seriesIdx="0" categoryIdx="3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"/>
                                        <p:tgtEl>
                                          <p:spTgt spid="7">
                                            <p:graphicEl>
                                              <a:chart seriesIdx="0" categoryIdx="3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"/>
                                        <p:tgtEl>
                                          <p:spTgt spid="7">
                                            <p:graphicEl>
                                              <a:chart seriesIdx="0" categoryIdx="3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"/>
                                        <p:tgtEl>
                                          <p:spTgt spid="7">
                                            <p:graphicEl>
                                              <a:chart seriesIdx="0" categoryIdx="3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"/>
                                        <p:tgtEl>
                                          <p:spTgt spid="7">
                                            <p:graphicEl>
                                              <a:chart seriesIdx="0" categoryIdx="3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"/>
                                        <p:tgtEl>
                                          <p:spTgt spid="7">
                                            <p:graphicEl>
                                              <a:chart seriesIdx="0" categoryIdx="3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"/>
                            </p:stCondLst>
                            <p:childTnLst>
                              <p:par>
                                <p:cTn id="1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"/>
                                        <p:tgtEl>
                                          <p:spTgt spid="7">
                                            <p:graphicEl>
                                              <a:chart seriesIdx="0" categoryIdx="3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"/>
                                        <p:tgtEl>
                                          <p:spTgt spid="7">
                                            <p:graphicEl>
                                              <a:chart seriesIdx="0" categoryIdx="3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El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342084"/>
              </p:ext>
            </p:extLst>
          </p:nvPr>
        </p:nvGraphicFramePr>
        <p:xfrm>
          <a:off x="0" y="495300"/>
          <a:ext cx="9144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8949" y="561948"/>
            <a:ext cx="1333498" cy="59436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Music</a:t>
            </a:r>
            <a:endParaRPr lang="en-US" sz="3600" dirty="0"/>
          </a:p>
        </p:txBody>
      </p:sp>
      <p:pic>
        <p:nvPicPr>
          <p:cNvPr id="5" name="Picture 2" descr="A black background with the word &quot;Glee&quot; written in white lowercase letters and centered.">
            <a:hlinkClick r:id="rId3" tooltip="Glee title card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447" y="620126"/>
            <a:ext cx="856252" cy="47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25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"/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"/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"/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"/>
                                        <p:tgtEl>
                                          <p:spTgt spid="6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"/>
                                        <p:tgtEl>
                                          <p:spTgt spid="6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"/>
                                        <p:tgtEl>
                                          <p:spTgt spid="6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"/>
                                        <p:tgtEl>
                                          <p:spTgt spid="6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"/>
                                        <p:tgtEl>
                                          <p:spTgt spid="6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"/>
                                        <p:tgtEl>
                                          <p:spTgt spid="6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"/>
                                        <p:tgtEl>
                                          <p:spTgt spid="6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"/>
                                        <p:tgtEl>
                                          <p:spTgt spid="6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El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826437"/>
              </p:ext>
            </p:extLst>
          </p:nvPr>
        </p:nvGraphicFramePr>
        <p:xfrm>
          <a:off x="0" y="464821"/>
          <a:ext cx="2164080" cy="4381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225211"/>
              </p:ext>
            </p:extLst>
          </p:nvPr>
        </p:nvGraphicFramePr>
        <p:xfrm>
          <a:off x="2182179" y="483410"/>
          <a:ext cx="3355657" cy="4660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398872"/>
              </p:ext>
            </p:extLst>
          </p:nvPr>
        </p:nvGraphicFramePr>
        <p:xfrm>
          <a:off x="5561691" y="478108"/>
          <a:ext cx="3582309" cy="4352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2" descr="A black background with the word &quot;Glee&quot; written in white lowercase letters and centered.">
            <a:hlinkClick r:id="rId5" tooltip="Glee title card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206" y="620143"/>
            <a:ext cx="856252" cy="47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23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"/>
                                        <p:tgtEl>
                                          <p:spTgt spid="8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"/>
                                        <p:tgtEl>
                                          <p:spTgt spid="8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"/>
                                        <p:tgtEl>
                                          <p:spTgt spid="8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"/>
                                        <p:tgtEl>
                                          <p:spTgt spid="8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"/>
                                        <p:tgtEl>
                                          <p:spTgt spid="8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"/>
                                        <p:tgtEl>
                                          <p:spTgt spid="8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"/>
                                        <p:tgtEl>
                                          <p:spTgt spid="9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"/>
                                        <p:tgtEl>
                                          <p:spTgt spid="9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"/>
                                        <p:tgtEl>
                                          <p:spTgt spid="9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"/>
                                        <p:tgtEl>
                                          <p:spTgt spid="9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"/>
                                        <p:tgtEl>
                                          <p:spTgt spid="9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"/>
                                        <p:tgtEl>
                                          <p:spTgt spid="9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El"/>
        </p:bldSub>
      </p:bldGraphic>
      <p:bldGraphic spid="8" grpId="0">
        <p:bldSub>
          <a:bldChart bld="seriesEl"/>
        </p:bldSub>
      </p:bldGraphic>
      <p:bldGraphic spid="9" grpId="0">
        <p:bldSub>
          <a:bldChart bld="seriesEl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6339718"/>
              </p:ext>
            </p:extLst>
          </p:nvPr>
        </p:nvGraphicFramePr>
        <p:xfrm>
          <a:off x="0" y="472440"/>
          <a:ext cx="5270740" cy="467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9499342"/>
              </p:ext>
            </p:extLst>
          </p:nvPr>
        </p:nvGraphicFramePr>
        <p:xfrm>
          <a:off x="5292880" y="472439"/>
          <a:ext cx="1790700" cy="4297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683517"/>
              </p:ext>
            </p:extLst>
          </p:nvPr>
        </p:nvGraphicFramePr>
        <p:xfrm>
          <a:off x="7063740" y="469357"/>
          <a:ext cx="2080260" cy="4468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2" descr="A black background with the word &quot;Glee&quot; written in white lowercase letters and centered.">
            <a:hlinkClick r:id="rId5" tooltip="Glee title card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27" y="594210"/>
            <a:ext cx="856252" cy="47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8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"/>
                                        <p:tgtEl>
                                          <p:spTgt spid="1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"/>
                                        <p:tgtEl>
                                          <p:spTgt spid="10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"/>
                                        <p:tgtEl>
                                          <p:spTgt spid="10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"/>
                                        <p:tgtEl>
                                          <p:spTgt spid="10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"/>
                                        <p:tgtEl>
                                          <p:spTgt spid="10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"/>
                                        <p:tgtEl>
                                          <p:spTgt spid="10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"/>
                                        <p:tgtEl>
                                          <p:spTgt spid="10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"/>
                                        <p:tgtEl>
                                          <p:spTgt spid="10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"/>
                                        <p:tgtEl>
                                          <p:spTgt spid="10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"/>
                                        <p:tgtEl>
                                          <p:spTgt spid="10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"/>
                                        <p:tgtEl>
                                          <p:spTgt spid="10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"/>
                                        <p:tgtEl>
                                          <p:spTgt spid="10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"/>
                                        <p:tgtEl>
                                          <p:spTgt spid="10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"/>
                                        <p:tgtEl>
                                          <p:spTgt spid="10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"/>
                                        <p:tgtEl>
                                          <p:spTgt spid="10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"/>
                                        <p:tgtEl>
                                          <p:spTgt spid="11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00"/>
                                        <p:tgtEl>
                                          <p:spTgt spid="11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"/>
                                        <p:tgtEl>
                                          <p:spTgt spid="11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"/>
                                        <p:tgtEl>
                                          <p:spTgt spid="1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00"/>
                                        <p:tgtEl>
                                          <p:spTgt spid="1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00"/>
                                        <p:tgtEl>
                                          <p:spTgt spid="1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00"/>
                                        <p:tgtEl>
                                          <p:spTgt spid="1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00"/>
                                        <p:tgtEl>
                                          <p:spTgt spid="12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El"/>
        </p:bldSub>
      </p:bldGraphic>
      <p:bldGraphic spid="11" grpId="0">
        <p:bldSub>
          <a:bldChart bld="seriesEl"/>
        </p:bldSub>
      </p:bldGraphic>
      <p:bldGraphic spid="12" grpId="0">
        <p:bldSub>
          <a:bldChart bld="seriesEl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46" y="851535"/>
            <a:ext cx="3161141" cy="628650"/>
          </a:xfrm>
        </p:spPr>
        <p:txBody>
          <a:bodyPr/>
          <a:lstStyle/>
          <a:p>
            <a:r>
              <a:rPr lang="en-US" dirty="0" smtClean="0"/>
              <a:t>Example #1</a:t>
            </a:r>
            <a:endParaRPr lang="en-US" dirty="0"/>
          </a:p>
        </p:txBody>
      </p:sp>
      <p:pic>
        <p:nvPicPr>
          <p:cNvPr id="17412" name="Picture 4" descr="Great Poker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65" y="1894274"/>
            <a:ext cx="3154680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89606" y="2513022"/>
            <a:ext cx="3761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00"/>
                </a:solidFill>
              </a:rPr>
              <a:t>GreatPokerHands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6370" y="3127385"/>
            <a:ext cx="4687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Texas </a:t>
            </a:r>
            <a:r>
              <a:rPr lang="en-US" sz="1400" dirty="0" err="1" smtClean="0">
                <a:solidFill>
                  <a:srgbClr val="000000"/>
                </a:solidFill>
              </a:rPr>
              <a:t>Hold’em</a:t>
            </a:r>
            <a:r>
              <a:rPr lang="en-US" sz="1400" dirty="0" smtClean="0">
                <a:solidFill>
                  <a:srgbClr val="000000"/>
                </a:solidFill>
              </a:rPr>
              <a:t> Poker Strategy cards sold at retail.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2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4938"/>
            <a:ext cx="5021580" cy="463351"/>
          </a:xfrm>
        </p:spPr>
        <p:txBody>
          <a:bodyPr/>
          <a:lstStyle/>
          <a:p>
            <a:r>
              <a:rPr lang="en-US" sz="2200" dirty="0" err="1" smtClean="0"/>
              <a:t>GreatPokerHands</a:t>
            </a:r>
            <a:r>
              <a:rPr lang="en-US" sz="2200" dirty="0" smtClean="0"/>
              <a:t> sales Database</a:t>
            </a:r>
            <a:endParaRPr lang="en-US" sz="22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771089"/>
            <a:ext cx="2712720" cy="406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344947" y="3713296"/>
            <a:ext cx="390294" cy="209085"/>
          </a:xfrm>
          <a:prstGeom prst="rightArrow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</a:gradFill>
          <a:ln w="254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gnetic Disk 5"/>
          <p:cNvSpPr/>
          <p:nvPr/>
        </p:nvSpPr>
        <p:spPr>
          <a:xfrm>
            <a:off x="1805885" y="3142753"/>
            <a:ext cx="1514475" cy="1350169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6" name="Picture 4" descr="Pocket siz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372" y="1538803"/>
            <a:ext cx="20955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55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710" y="688695"/>
            <a:ext cx="8077200" cy="7810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GreatPokerHands</a:t>
            </a:r>
            <a:r>
              <a:rPr lang="en-US" dirty="0" smtClean="0"/>
              <a:t> Age/Gender Profile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773" y="1378305"/>
            <a:ext cx="4791075" cy="143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773" y="3486517"/>
            <a:ext cx="4800600" cy="143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3363" y="2895895"/>
            <a:ext cx="6789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Children under 18 do not have credit cards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26948" y="1856222"/>
            <a:ext cx="905256" cy="480060"/>
            <a:chOff x="416533" y="2795003"/>
            <a:chExt cx="905256" cy="640080"/>
          </a:xfrm>
        </p:grpSpPr>
        <p:pic>
          <p:nvPicPr>
            <p:cNvPr id="24581" name="Picture 5" descr="C:\Users\Nick\AppData\Local\Microsoft\Windows\Temporary Internet Files\Content.IE5\3HICI7I3\MC900065297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33" y="2891393"/>
              <a:ext cx="905256" cy="427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&quot;No&quot; Symbol 5"/>
            <p:cNvSpPr/>
            <p:nvPr/>
          </p:nvSpPr>
          <p:spPr>
            <a:xfrm>
              <a:off x="539496" y="2795003"/>
              <a:ext cx="640080" cy="640080"/>
            </a:xfrm>
            <a:prstGeom prst="noSmoking">
              <a:avLst>
                <a:gd name="adj" fmla="val 1029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489696" y="1768724"/>
            <a:ext cx="906171" cy="480060"/>
            <a:chOff x="7275106" y="2795003"/>
            <a:chExt cx="906171" cy="640080"/>
          </a:xfrm>
        </p:grpSpPr>
        <p:pic>
          <p:nvPicPr>
            <p:cNvPr id="24582" name="Picture 6" descr="C:\Users\Nick\AppData\Local\Microsoft\Windows\Temporary Internet Files\Content.IE5\IACQH7PG\MC900065296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5106" y="2860631"/>
              <a:ext cx="906171" cy="448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&quot;No&quot; Symbol 11"/>
            <p:cNvSpPr/>
            <p:nvPr/>
          </p:nvSpPr>
          <p:spPr>
            <a:xfrm>
              <a:off x="7408151" y="2795003"/>
              <a:ext cx="640080" cy="640080"/>
            </a:xfrm>
            <a:prstGeom prst="noSmoking">
              <a:avLst>
                <a:gd name="adj" fmla="val 1029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39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15" y="4392930"/>
            <a:ext cx="8077200" cy="78105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GreatPokerHand</a:t>
            </a:r>
            <a:r>
              <a:rPr lang="en-US" dirty="0" smtClean="0"/>
              <a:t> Sales Correlations</a:t>
            </a:r>
            <a:endParaRPr lang="en-US" dirty="0"/>
          </a:p>
        </p:txBody>
      </p:sp>
      <p:pic>
        <p:nvPicPr>
          <p:cNvPr id="25602" name="Picture 2" descr="http://www.datagenetics.com/blog/january32011/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876300"/>
            <a:ext cx="1866900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www.datagenetics.com/blog/january32011/j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216646"/>
            <a:ext cx="1866900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://www.datagenetics.com/blog/january32011/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2059527"/>
            <a:ext cx="1866900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012" y="876300"/>
            <a:ext cx="3600450" cy="107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00833" y="811916"/>
            <a:ext cx="38619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92D050"/>
                </a:solidFill>
              </a:rPr>
              <a:t>45.63%</a:t>
            </a:r>
            <a:endParaRPr lang="en-US" sz="72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983" y="2059527"/>
            <a:ext cx="3600450" cy="107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56704" y="1995143"/>
            <a:ext cx="38619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34.81%</a:t>
            </a:r>
            <a:endParaRPr lang="en-US" sz="72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983" y="3211288"/>
            <a:ext cx="3600450" cy="107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92804" y="3146904"/>
            <a:ext cx="38619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25.72%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33543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092E-6 L -0.8948 -2.0809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092E-6 L -0.8948 -2.08092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092E-6 L -0.8948 -2.08092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22" y="764857"/>
            <a:ext cx="2478858" cy="628650"/>
          </a:xfrm>
        </p:spPr>
        <p:txBody>
          <a:bodyPr/>
          <a:lstStyle/>
          <a:p>
            <a:r>
              <a:rPr lang="en-US" dirty="0" smtClean="0"/>
              <a:t>Results:</a:t>
            </a:r>
            <a:endParaRPr lang="en-US" dirty="0"/>
          </a:p>
        </p:txBody>
      </p:sp>
      <p:pic>
        <p:nvPicPr>
          <p:cNvPr id="4" name="Picture 8" descr="http://www.datagenetics.com/blog/january32011/corr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947" y="970597"/>
            <a:ext cx="4858428" cy="375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87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17" y="683623"/>
            <a:ext cx="8229600" cy="628650"/>
          </a:xfrm>
        </p:spPr>
        <p:txBody>
          <a:bodyPr/>
          <a:lstStyle/>
          <a:p>
            <a:r>
              <a:rPr lang="en-US" dirty="0" smtClean="0"/>
              <a:t>Example CPC Prices:</a:t>
            </a:r>
            <a:endParaRPr lang="en-US" dirty="0"/>
          </a:p>
        </p:txBody>
      </p:sp>
      <p:pic>
        <p:nvPicPr>
          <p:cNvPr id="3074" name="Picture 2" descr="http://scm-l3.technorati.com/11/01/14/25023/facebook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03" y="1593749"/>
            <a:ext cx="3340608" cy="125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89120" y="1859441"/>
            <a:ext cx="3478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B0F0"/>
                </a:solidFill>
              </a:rPr>
              <a:t>Texas </a:t>
            </a:r>
            <a:r>
              <a:rPr lang="en-US" sz="2000" dirty="0" err="1" smtClean="0">
                <a:solidFill>
                  <a:srgbClr val="00B0F0"/>
                </a:solidFill>
              </a:rPr>
              <a:t>Holdem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$1.73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9120" y="2185762"/>
            <a:ext cx="293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B0F0"/>
                </a:solidFill>
              </a:rPr>
              <a:t>Golf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(74.77%)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$0.88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3076" name="Picture 4" descr="http://lh5.ggpht.com/-J7Q7cUDEFOU/S_bKEoyMSzI/AAAAAAAAGIw/PZJduitsVa0/largeNewGoogleLogoFinalFlat-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52" y="3153717"/>
            <a:ext cx="3345494" cy="129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89120" y="3077088"/>
            <a:ext cx="4767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B0F0"/>
                </a:solidFill>
              </a:rPr>
              <a:t>Texas </a:t>
            </a:r>
            <a:r>
              <a:rPr lang="en-US" sz="2000" dirty="0" err="1" smtClean="0">
                <a:solidFill>
                  <a:srgbClr val="00B0F0"/>
                </a:solidFill>
              </a:rPr>
              <a:t>Holdem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$2.05 - $3.06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9120" y="3425436"/>
            <a:ext cx="5633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B0F0"/>
                </a:solidFill>
              </a:rPr>
              <a:t>Scuba Diving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(65.93%) </a:t>
            </a:r>
            <a:r>
              <a:rPr lang="en-US" sz="2000" dirty="0" smtClean="0">
                <a:solidFill>
                  <a:srgbClr val="000000"/>
                </a:solidFill>
              </a:rPr>
              <a:t>$0.79 - $1.16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9120" y="3800590"/>
            <a:ext cx="4919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B0F0"/>
                </a:solidFill>
              </a:rPr>
              <a:t>NASCAR </a:t>
            </a:r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(65.56%)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$0.41 - $0.56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9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895350"/>
            <a:ext cx="8229600" cy="104230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A Social Game is 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9944" y="2190750"/>
            <a:ext cx="84654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rgbClr val="000000"/>
                </a:solidFill>
              </a:rPr>
              <a:t>… any non-obligatory activity that is performed, for fun, on a Social </a:t>
            </a:r>
            <a:r>
              <a:rPr lang="en-US" sz="4400" dirty="0" smtClean="0">
                <a:solidFill>
                  <a:srgbClr val="000000"/>
                </a:solidFill>
              </a:rPr>
              <a:t>Network.</a:t>
            </a:r>
            <a:endParaRPr lang="en-US" sz="4400" dirty="0">
              <a:solidFill>
                <a:srgbClr val="000000"/>
              </a:solidFill>
            </a:endParaRPr>
          </a:p>
          <a:p>
            <a:pPr algn="r"/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1" y="2317297"/>
            <a:ext cx="4267200" cy="61776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91201" y="2985375"/>
            <a:ext cx="1981200" cy="591723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19600" y="3641215"/>
            <a:ext cx="4238624" cy="540019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3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30149"/>
            <a:ext cx="8077200" cy="781050"/>
          </a:xfrm>
        </p:spPr>
        <p:txBody>
          <a:bodyPr/>
          <a:lstStyle/>
          <a:p>
            <a:pPr algn="ctr"/>
            <a:r>
              <a:rPr lang="en-US" dirty="0" smtClean="0"/>
              <a:t>White House Visitor Logs</a:t>
            </a:r>
            <a:endParaRPr lang="en-US" dirty="0"/>
          </a:p>
        </p:txBody>
      </p:sp>
      <p:pic>
        <p:nvPicPr>
          <p:cNvPr id="1026" name="Picture 2" descr="http://www.beekeepergroup.com/wp-content/uploads/2012/02/US-WhiteHouse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495" y="1411199"/>
            <a:ext cx="4957445" cy="337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98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727710"/>
            <a:ext cx="8077200" cy="781050"/>
          </a:xfrm>
        </p:spPr>
        <p:txBody>
          <a:bodyPr/>
          <a:lstStyle/>
          <a:p>
            <a:r>
              <a:rPr lang="en-US" sz="2800" dirty="0" smtClean="0"/>
              <a:t>Every visitor to White House recorded, but no gender or age information …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12290" name="Picture 2" descr="http://www.datagenetics.com/blog/january32012/vlo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5" y="1996757"/>
            <a:ext cx="421005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272" y="3169920"/>
            <a:ext cx="2057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1.95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03022" y="2867491"/>
            <a:ext cx="3224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1.95 million records available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397" y="1980244"/>
            <a:ext cx="4179251" cy="272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5972175" y="2124075"/>
            <a:ext cx="681038" cy="2584771"/>
          </a:xfrm>
          <a:prstGeom prst="rect">
            <a:avLst/>
          </a:prstGeom>
          <a:solidFill>
            <a:srgbClr val="FF0000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93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datagenetics.com/blog/january32012/resul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731520"/>
            <a:ext cx="6226886" cy="412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98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http://www.datagenetics.com/blog/january32012/result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731520"/>
            <a:ext cx="6226886" cy="412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82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www.datagenetics.com/blog/january32012/relat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663575"/>
            <a:ext cx="7419975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datagenetics.com/blog/january32012/xm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373" y="2462845"/>
            <a:ext cx="2592262" cy="172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38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datagenetics.com/blog/january32012/birthd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" y="663575"/>
            <a:ext cx="744855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83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-66675" y="-23813"/>
            <a:ext cx="9420224" cy="82867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36027" y1="9000" x2="36027" y2="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7660" y="2122170"/>
            <a:ext cx="8077200" cy="781050"/>
          </a:xfrm>
        </p:spPr>
        <p:txBody>
          <a:bodyPr/>
          <a:lstStyle/>
          <a:p>
            <a:r>
              <a:rPr lang="en-US" sz="4800" dirty="0" smtClean="0"/>
              <a:t>The End</a:t>
            </a:r>
            <a:endParaRPr lang="en-US" sz="4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03860" y="4149090"/>
            <a:ext cx="8077200" cy="864870"/>
          </a:xfrm>
          <a:prstGeom prst="rect">
            <a:avLst/>
          </a:prstGeom>
        </p:spPr>
        <p:txBody>
          <a:bodyPr/>
          <a:lstStyle>
            <a:lvl1pPr marL="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pitchFamily="34" charset="0"/>
              <a:buChar char="●"/>
              <a:defRPr sz="2800">
                <a:solidFill>
                  <a:srgbClr val="000000"/>
                </a:solidFill>
                <a:latin typeface="+mn-lt"/>
                <a:ea typeface="ヒラギノ角ゴ Pro W3" pitchFamily="80" charset="-128"/>
                <a:cs typeface="ヒラギノ角ゴ Pro W3" pitchFamily="80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pitchFamily="34" charset="0"/>
              <a:buChar char="●"/>
              <a:defRPr sz="2400">
                <a:solidFill>
                  <a:srgbClr val="000000"/>
                </a:solidFill>
                <a:latin typeface="+mn-lt"/>
                <a:ea typeface="ヒラギノ角ゴ Pro W3" pitchFamily="45" charset="-128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pitchFamily="34" charset="0"/>
              <a:buChar char="●"/>
              <a:defRPr sz="2000">
                <a:solidFill>
                  <a:srgbClr val="000000"/>
                </a:solidFill>
                <a:latin typeface="+mn-lt"/>
                <a:ea typeface="ヒラギノ角ゴ Pro W3" pitchFamily="45" charset="-128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0000"/>
              <a:buFont typeface="Verdana" pitchFamily="34" charset="0"/>
              <a:buChar char="●"/>
              <a:defRPr baseline="0">
                <a:solidFill>
                  <a:srgbClr val="000000"/>
                </a:solidFill>
                <a:latin typeface="+mn-lt"/>
                <a:ea typeface="ヒラギノ角ゴ Pro W3" pitchFamily="45" charset="-128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Verdana" pitchFamily="34" charset="0"/>
              <a:buChar char="●"/>
              <a:defRPr>
                <a:solidFill>
                  <a:srgbClr val="000000"/>
                </a:solidFill>
                <a:latin typeface="+mn-lt"/>
                <a:ea typeface="ヒラギノ角ゴ Pro W3" pitchFamily="4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&gt;"/>
              <a:defRPr>
                <a:solidFill>
                  <a:srgbClr val="000000"/>
                </a:solidFill>
                <a:latin typeface="+mn-lt"/>
                <a:ea typeface="ヒラギノ角ゴ Pro W3" pitchFamily="4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&gt;"/>
              <a:defRPr>
                <a:solidFill>
                  <a:srgbClr val="000000"/>
                </a:solidFill>
                <a:latin typeface="+mn-lt"/>
                <a:ea typeface="ヒラギノ角ゴ Pro W3" pitchFamily="4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&gt;"/>
              <a:defRPr>
                <a:solidFill>
                  <a:srgbClr val="000000"/>
                </a:solidFill>
                <a:latin typeface="+mn-lt"/>
                <a:ea typeface="ヒラギノ角ゴ Pro W3" pitchFamily="4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&gt;"/>
              <a:defRPr>
                <a:solidFill>
                  <a:srgbClr val="000000"/>
                </a:solidFill>
                <a:latin typeface="+mn-lt"/>
                <a:ea typeface="ヒラギノ角ゴ Pro W3" pitchFamily="45" charset="-128"/>
              </a:defRPr>
            </a:lvl9pPr>
          </a:lstStyle>
          <a:p>
            <a:pPr indent="0">
              <a:buFont typeface="Verdana" pitchFamily="34" charset="0"/>
              <a:buNone/>
            </a:pPr>
            <a:r>
              <a:rPr lang="en-US" sz="1800" b="1" smtClean="0">
                <a:solidFill>
                  <a:schemeClr val="bg1"/>
                </a:solidFill>
              </a:rPr>
              <a:t>Slides available</a:t>
            </a:r>
            <a:r>
              <a:rPr lang="en-US" sz="1800" smtClean="0">
                <a:solidFill>
                  <a:schemeClr val="bg1"/>
                </a:solidFill>
              </a:rPr>
              <a:t>: </a:t>
            </a:r>
            <a:r>
              <a:rPr lang="en-US" sz="1800" smtClean="0"/>
              <a:t>DataGenetics.com/content.html</a:t>
            </a:r>
            <a:br>
              <a:rPr lang="en-US" sz="1800" smtClean="0"/>
            </a:br>
            <a:r>
              <a:rPr lang="en-US" sz="1800" b="1" smtClean="0">
                <a:solidFill>
                  <a:schemeClr val="bg1"/>
                </a:solidFill>
              </a:rPr>
              <a:t>Email</a:t>
            </a:r>
            <a:r>
              <a:rPr lang="en-US" sz="1800" smtClean="0">
                <a:solidFill>
                  <a:schemeClr val="bg1"/>
                </a:solidFill>
              </a:rPr>
              <a:t>: </a:t>
            </a:r>
            <a:r>
              <a:rPr lang="en-US" sz="1800" smtClean="0"/>
              <a:t>Nick@DatGenetics.com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8077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856989" y="1131648"/>
            <a:ext cx="3360421" cy="3352800"/>
            <a:chOff x="2731769" y="1118275"/>
            <a:chExt cx="3360421" cy="3352800"/>
          </a:xfrm>
        </p:grpSpPr>
        <p:sp>
          <p:nvSpPr>
            <p:cNvPr id="4" name="Pie 3"/>
            <p:cNvSpPr/>
            <p:nvPr/>
          </p:nvSpPr>
          <p:spPr bwMode="auto">
            <a:xfrm>
              <a:off x="2739390" y="1118275"/>
              <a:ext cx="3352800" cy="3352800"/>
            </a:xfrm>
            <a:prstGeom prst="pie">
              <a:avLst>
                <a:gd name="adj1" fmla="val 8564875"/>
                <a:gd name="adj2" fmla="val 16200000"/>
              </a:avLst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31769" y="2456121"/>
              <a:ext cx="168402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/>
                <a:t>Discoverability</a:t>
              </a:r>
              <a:endParaRPr lang="en-US" sz="15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64610" y="1131648"/>
            <a:ext cx="3360420" cy="3352800"/>
            <a:chOff x="3018790" y="1118274"/>
            <a:chExt cx="3360420" cy="3352800"/>
          </a:xfrm>
        </p:grpSpPr>
        <p:sp>
          <p:nvSpPr>
            <p:cNvPr id="5" name="Pie 4"/>
            <p:cNvSpPr/>
            <p:nvPr/>
          </p:nvSpPr>
          <p:spPr bwMode="auto">
            <a:xfrm rot="7631705">
              <a:off x="3018790" y="1118274"/>
              <a:ext cx="3352800" cy="3352800"/>
            </a:xfrm>
            <a:prstGeom prst="pie">
              <a:avLst>
                <a:gd name="adj1" fmla="val 8564875"/>
                <a:gd name="adj2" fmla="val 16200000"/>
              </a:avLst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95190" y="2456121"/>
              <a:ext cx="168402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/>
                <a:t>Accessibility</a:t>
              </a:r>
              <a:endParaRPr lang="en-US" sz="15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64609" y="1131649"/>
            <a:ext cx="3352800" cy="3352800"/>
            <a:chOff x="2739389" y="1118276"/>
            <a:chExt cx="3352800" cy="3352800"/>
          </a:xfrm>
        </p:grpSpPr>
        <p:sp>
          <p:nvSpPr>
            <p:cNvPr id="6" name="Pie 5"/>
            <p:cNvSpPr/>
            <p:nvPr/>
          </p:nvSpPr>
          <p:spPr bwMode="auto">
            <a:xfrm rot="7631705">
              <a:off x="2739389" y="1118276"/>
              <a:ext cx="3352800" cy="3352800"/>
            </a:xfrm>
            <a:prstGeom prst="pie">
              <a:avLst>
                <a:gd name="adj1" fmla="val 16168719"/>
                <a:gd name="adj2" fmla="val 929594"/>
              </a:avLst>
            </a:prstGeom>
            <a:solidFill>
              <a:schemeClr val="bg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45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73780" y="3568642"/>
              <a:ext cx="168402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/>
                <a:t>Camaraderie</a:t>
              </a:r>
              <a:endParaRPr lang="en-US" sz="1500" dirty="0"/>
            </a:p>
          </p:txBody>
        </p:sp>
      </p:grpSp>
      <p:sp>
        <p:nvSpPr>
          <p:cNvPr id="17" name="Circular Arrow 16"/>
          <p:cNvSpPr/>
          <p:nvPr/>
        </p:nvSpPr>
        <p:spPr bwMode="auto">
          <a:xfrm>
            <a:off x="3394710" y="661748"/>
            <a:ext cx="4292600" cy="4292600"/>
          </a:xfrm>
          <a:prstGeom prst="circularArrow">
            <a:avLst>
              <a:gd name="adj1" fmla="val 6390"/>
              <a:gd name="adj2" fmla="val 869719"/>
              <a:gd name="adj3" fmla="val 17800284"/>
              <a:gd name="adj4" fmla="val 11921257"/>
              <a:gd name="adj5" fmla="val 8499"/>
            </a:avLst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19" name="Circular Arrow 18"/>
          <p:cNvSpPr/>
          <p:nvPr/>
        </p:nvSpPr>
        <p:spPr bwMode="auto">
          <a:xfrm rot="7222262">
            <a:off x="3394710" y="661749"/>
            <a:ext cx="4292600" cy="4292600"/>
          </a:xfrm>
          <a:prstGeom prst="circularArrow">
            <a:avLst>
              <a:gd name="adj1" fmla="val 6390"/>
              <a:gd name="adj2" fmla="val 869719"/>
              <a:gd name="adj3" fmla="val 17800284"/>
              <a:gd name="adj4" fmla="val 11921257"/>
              <a:gd name="adj5" fmla="val 8499"/>
            </a:avLst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0" name="Circular Arrow 19"/>
          <p:cNvSpPr/>
          <p:nvPr/>
        </p:nvSpPr>
        <p:spPr bwMode="auto">
          <a:xfrm rot="14386122">
            <a:off x="3394709" y="675122"/>
            <a:ext cx="4292600" cy="4292600"/>
          </a:xfrm>
          <a:prstGeom prst="circularArrow">
            <a:avLst>
              <a:gd name="adj1" fmla="val 6390"/>
              <a:gd name="adj2" fmla="val 869719"/>
              <a:gd name="adj3" fmla="val 17800284"/>
              <a:gd name="adj4" fmla="val 11921257"/>
              <a:gd name="adj5" fmla="val 8499"/>
            </a:avLst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45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56211" y="3170673"/>
            <a:ext cx="3708399" cy="1783675"/>
          </a:xfrm>
        </p:spPr>
        <p:txBody>
          <a:bodyPr/>
          <a:lstStyle/>
          <a:p>
            <a:r>
              <a:rPr lang="en-US" sz="3200" dirty="0" smtClean="0"/>
              <a:t>Why are Social Games so Popular?</a:t>
            </a:r>
            <a:endParaRPr lang="en-US" sz="3200" dirty="0"/>
          </a:p>
        </p:txBody>
      </p:sp>
      <p:sp>
        <p:nvSpPr>
          <p:cNvPr id="23" name="TextBox 22"/>
          <p:cNvSpPr txBox="1">
            <a:spLocks/>
          </p:cNvSpPr>
          <p:nvPr/>
        </p:nvSpPr>
        <p:spPr>
          <a:xfrm>
            <a:off x="660983" y="1971692"/>
            <a:ext cx="27946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Facebook has exposed people to copious quantities of non-essential activities and provided easy channels to announce participation in these entertainments to others.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45602" y="617987"/>
            <a:ext cx="18273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rgbClr val="000000"/>
                </a:solidFill>
              </a:rPr>
              <a:t>Players broadcast their </a:t>
            </a:r>
            <a:r>
              <a:rPr lang="en-US" sz="1000" dirty="0" smtClean="0">
                <a:solidFill>
                  <a:srgbClr val="000000"/>
                </a:solidFill>
              </a:rPr>
              <a:t>indulgences, performances </a:t>
            </a:r>
            <a:r>
              <a:rPr lang="en-US" sz="1000" dirty="0">
                <a:solidFill>
                  <a:srgbClr val="000000"/>
                </a:solidFill>
              </a:rPr>
              <a:t>and achievements (both actively and passively).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07791" y="1048874"/>
            <a:ext cx="19799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000000"/>
                </a:solidFill>
              </a:rPr>
              <a:t>In no more than a couple of </a:t>
            </a:r>
            <a:r>
              <a:rPr lang="en-US" sz="1000" dirty="0" smtClean="0">
                <a:solidFill>
                  <a:srgbClr val="000000"/>
                </a:solidFill>
              </a:rPr>
              <a:t>clicks, exposed </a:t>
            </a:r>
            <a:r>
              <a:rPr lang="en-US" sz="1000" dirty="0">
                <a:solidFill>
                  <a:srgbClr val="000000"/>
                </a:solidFill>
              </a:rPr>
              <a:t>users can be having fun, and jumping on the latest bandwagon of distraction.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00925" y="2469677"/>
            <a:ext cx="16867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Whilst social could </a:t>
            </a:r>
            <a:r>
              <a:rPr lang="en-US" sz="1000" dirty="0">
                <a:solidFill>
                  <a:srgbClr val="000000"/>
                </a:solidFill>
              </a:rPr>
              <a:t>be considered a </a:t>
            </a:r>
            <a:r>
              <a:rPr lang="en-US" sz="1000" dirty="0" smtClean="0">
                <a:solidFill>
                  <a:srgbClr val="000000"/>
                </a:solidFill>
              </a:rPr>
              <a:t>poor</a:t>
            </a:r>
            <a:br>
              <a:rPr lang="en-US" sz="1000" dirty="0" smtClean="0">
                <a:solidFill>
                  <a:srgbClr val="000000"/>
                </a:solidFill>
              </a:rPr>
            </a:br>
            <a:r>
              <a:rPr lang="en-US" sz="1000" dirty="0" smtClean="0">
                <a:solidFill>
                  <a:srgbClr val="000000"/>
                </a:solidFill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adjective to describe games when many </a:t>
            </a:r>
            <a:r>
              <a:rPr lang="en-US" sz="1000" dirty="0" smtClean="0">
                <a:solidFill>
                  <a:srgbClr val="000000"/>
                </a:solidFill>
              </a:rPr>
              <a:t>games are </a:t>
            </a:r>
            <a:r>
              <a:rPr lang="en-US" sz="1000" dirty="0">
                <a:solidFill>
                  <a:srgbClr val="000000"/>
                </a:solidFill>
              </a:rPr>
              <a:t>solo activities, these activities do earn </a:t>
            </a:r>
            <a:r>
              <a:rPr lang="en-US" sz="1000" dirty="0" smtClean="0">
                <a:solidFill>
                  <a:srgbClr val="000000"/>
                </a:solidFill>
              </a:rPr>
              <a:t>it </a:t>
            </a:r>
            <a:r>
              <a:rPr lang="en-US" sz="1000" dirty="0">
                <a:solidFill>
                  <a:srgbClr val="000000"/>
                </a:solidFill>
              </a:rPr>
              <a:t>the moniker social because they offer a </a:t>
            </a:r>
            <a:r>
              <a:rPr lang="en-US" sz="1000" i="1" dirty="0">
                <a:solidFill>
                  <a:srgbClr val="000000"/>
                </a:solidFill>
              </a:rPr>
              <a:t>shared experience</a:t>
            </a:r>
            <a:r>
              <a:rPr lang="en-US" sz="1000" dirty="0">
                <a:solidFill>
                  <a:srgbClr val="000000"/>
                </a:solidFill>
              </a:rPr>
              <a:t>. Albeit asynchronously, all the people who have enjoyed the same activity have been down the same path.</a:t>
            </a:r>
          </a:p>
        </p:txBody>
      </p:sp>
      <p:sp>
        <p:nvSpPr>
          <p:cNvPr id="27" name="TextBox 26"/>
          <p:cNvSpPr txBox="1">
            <a:spLocks/>
          </p:cNvSpPr>
          <p:nvPr/>
        </p:nvSpPr>
        <p:spPr>
          <a:xfrm>
            <a:off x="2445602" y="4220853"/>
            <a:ext cx="1764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Curiosity, Invitation, Peer Pressure, Challenge.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23457E-7 L -0.66389 -0.75494 " pathEditMode="relative" rAng="0" ptsTypes="AA">
                                      <p:cBhvr>
                                        <p:cTn id="18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94" y="-37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23457E-7 L 0.61944 -0.85123 " pathEditMode="relative" rAng="0" ptsTypes="AA">
                                      <p:cBhvr>
                                        <p:cTn id="37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72" y="-42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23457E-7 L -1.66667E-6 0.70432 " pathEditMode="relative" rAng="0" ptsTypes="AA">
                                      <p:cBhvr>
                                        <p:cTn id="52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85800" y="2733675"/>
            <a:ext cx="7772400" cy="112514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000000"/>
                </a:solidFill>
              </a:rPr>
              <a:t>What do you know about your existing customers?</a:t>
            </a:r>
            <a:endParaRPr lang="en-US" sz="4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6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324" y="4428468"/>
            <a:ext cx="8229600" cy="628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Social Game Developers have it “easy”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574" y="873262"/>
            <a:ext cx="5753100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:\Users\Nick\AppData\Local\Microsoft\Windows\Temporary Internet Files\Content.IE5\K9TKC63Y\MC9000539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873" y="1799254"/>
            <a:ext cx="751637" cy="54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Nick\AppData\Local\Microsoft\Windows\Temporary Internet Files\Content.IE5\6PEVJZJB\MC90005396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909" y="1652493"/>
            <a:ext cx="590702" cy="69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Nick\AppData\Local\Microsoft\Windows\Temporary Internet Files\Content.IE5\K9TKC63Y\MC9000539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427" y="1799254"/>
            <a:ext cx="751637" cy="54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Nick\AppData\Local\Microsoft\Windows\Temporary Internet Files\Content.IE5\K9TKC63Y\MC9000539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470" y="1799254"/>
            <a:ext cx="751637" cy="54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Nick\AppData\Local\Microsoft\Windows\Temporary Internet Files\Content.IE5\K9TKC63Y\MC9000539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872" y="3570628"/>
            <a:ext cx="751637" cy="54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C:\Users\Nick\AppData\Local\Microsoft\Windows\Temporary Internet Files\Content.IE5\K9TKC63Y\MC9000539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443" y="3570628"/>
            <a:ext cx="751637" cy="54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:\Users\Nick\AppData\Local\Microsoft\Windows\Temporary Internet Files\Content.IE5\6PEVJZJB\MC90005396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893" y="3423866"/>
            <a:ext cx="590702" cy="69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:\Users\Nick\AppData\Local\Microsoft\Windows\Temporary Internet Files\Content.IE5\6PEVJZJB\MC90005396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469" y="3423866"/>
            <a:ext cx="590702" cy="69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datagenetics.com/blog/may12011/card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155" y="915085"/>
            <a:ext cx="660941" cy="49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http://datagenetics.com/blog/may12011/card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439" y="2670807"/>
            <a:ext cx="660941" cy="49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http://datagenetics.com/blog/may12011/card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99" y="915085"/>
            <a:ext cx="660941" cy="49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336" y="949998"/>
            <a:ext cx="864679" cy="46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155" y="2705720"/>
            <a:ext cx="864679" cy="46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337" y="2688263"/>
            <a:ext cx="864679" cy="46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600" y="949998"/>
            <a:ext cx="864679" cy="46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125" y="966837"/>
            <a:ext cx="743254" cy="36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24" y="966837"/>
            <a:ext cx="743254" cy="36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752" y="2689150"/>
            <a:ext cx="743254" cy="36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024" y="2723371"/>
            <a:ext cx="743254" cy="36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385" y="966836"/>
            <a:ext cx="565258" cy="42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127" y="2663242"/>
            <a:ext cx="565258" cy="42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442" y="915021"/>
            <a:ext cx="565258" cy="42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287" y="2671898"/>
            <a:ext cx="565258" cy="42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79612" y="1410791"/>
            <a:ext cx="1093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Age=18</a:t>
            </a:r>
            <a:endParaRPr lang="en-US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394615" y="1419345"/>
            <a:ext cx="1093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Age=49</a:t>
            </a:r>
            <a:endParaRPr lang="en-US" sz="1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800442" y="1410791"/>
            <a:ext cx="1093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Age=23</a:t>
            </a:r>
            <a:endParaRPr lang="en-US" sz="1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297191" y="1419345"/>
            <a:ext cx="1093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Age=38</a:t>
            </a:r>
            <a:endParaRPr lang="en-US" sz="1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875638" y="3083638"/>
            <a:ext cx="1093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Age=27</a:t>
            </a:r>
            <a:endParaRPr lang="en-US" sz="16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378713" y="3092293"/>
            <a:ext cx="1093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Age=17</a:t>
            </a:r>
            <a:endParaRPr lang="en-US" sz="16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838166" y="3092293"/>
            <a:ext cx="1093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Age=58</a:t>
            </a:r>
            <a:endParaRPr lang="en-US" sz="16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289305" y="3092293"/>
            <a:ext cx="1093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Age=16</a:t>
            </a:r>
            <a:endParaRPr lang="en-US" sz="1600" b="1" dirty="0"/>
          </a:p>
        </p:txBody>
      </p:sp>
      <p:pic>
        <p:nvPicPr>
          <p:cNvPr id="1038" name="Picture 14" descr="C:\Users\Nick\AppData\Local\Microsoft\Windows\Temporary Internet Files\Content.IE5\BEPSBOWE\MC900353998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337" y="2119542"/>
            <a:ext cx="309082" cy="22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4" descr="C:\Users\Nick\AppData\Local\Microsoft\Windows\Temporary Internet Files\Content.IE5\BEPSBOWE\MC900353998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611" y="2119542"/>
            <a:ext cx="309082" cy="22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4" descr="C:\Users\Nick\AppData\Local\Microsoft\Windows\Temporary Internet Files\Content.IE5\BEPSBOWE\MC900353998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278" y="3890915"/>
            <a:ext cx="309082" cy="22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4" descr="C:\Users\Nick\AppData\Local\Microsoft\Windows\Temporary Internet Files\Content.IE5\BEPSBOWE\MC900353998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084" y="3890915"/>
            <a:ext cx="309082" cy="22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7" descr="C:\Users\Nick\AppData\Local\Microsoft\Windows\Temporary Internet Files\Content.IE5\3HICI7I3\MC900053578[1].wmf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0" t="-7029" r="-1" b="11876"/>
          <a:stretch/>
        </p:blipFill>
        <p:spPr bwMode="auto">
          <a:xfrm>
            <a:off x="5285256" y="1254557"/>
            <a:ext cx="3679519" cy="2213627"/>
          </a:xfrm>
          <a:prstGeom prst="rect">
            <a:avLst/>
          </a:prstGeom>
          <a:solidFill>
            <a:schemeClr val="tx1">
              <a:lumMod val="50000"/>
              <a:alpha val="0"/>
            </a:schemeClr>
          </a:solidFill>
        </p:spPr>
      </p:pic>
      <p:pic>
        <p:nvPicPr>
          <p:cNvPr id="1048" name="Picture 24" descr="http://bfo.com/blog/images/funnel/funnel9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5667" l="0" r="100000">
                        <a14:foregroundMark x1="63000" y1="9000" x2="63000" y2="9000"/>
                        <a14:foregroundMark x1="66000" y1="27333" x2="66000" y2="27333"/>
                        <a14:foregroundMark x1="62500" y1="46333" x2="62500" y2="46333"/>
                        <a14:foregroundMark x1="64750" y1="61667" x2="64750" y2="61667"/>
                        <a14:foregroundMark x1="59250" y1="73667" x2="59250" y2="7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08"/>
          <a:stretch/>
        </p:blipFill>
        <p:spPr bwMode="auto">
          <a:xfrm>
            <a:off x="157385" y="646728"/>
            <a:ext cx="3555508" cy="188181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050" name="Picture 2" descr="http://upload.wikimedia.org/wikipedia/commons/thumb/8/8c/Standard_deviation_diagram.svg/325px-Standard_deviation_diagram.svg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54" y="2284965"/>
            <a:ext cx="4226680" cy="236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9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6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8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0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9000"/>
                            </p:stCondLst>
                            <p:childTnLst>
                              <p:par>
                                <p:cTn id="20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1000"/>
                            </p:stCondLst>
                            <p:childTnLst>
                              <p:par>
                                <p:cTn id="2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2000"/>
                            </p:stCondLst>
                            <p:childTnLst>
                              <p:par>
                                <p:cTn id="2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33000"/>
                            </p:stCondLst>
                            <p:childTnLst>
                              <p:par>
                                <p:cTn id="2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4000"/>
                            </p:stCondLst>
                            <p:childTnLst>
                              <p:par>
                                <p:cTn id="2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31" y="710434"/>
            <a:ext cx="8229600" cy="6286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do you know about your Deluxe Download customers?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044478" y="1986908"/>
            <a:ext cx="5215430" cy="2425181"/>
            <a:chOff x="2044478" y="1920549"/>
            <a:chExt cx="5215430" cy="3233575"/>
          </a:xfrm>
        </p:grpSpPr>
        <p:pic>
          <p:nvPicPr>
            <p:cNvPr id="2050" name="Picture 2" descr="http://t0.gstatic.com/images?q=tbn:ANd9GcSosPymLP9jfbXOyP7fhgf72KJPj8hxM-5RNBwvPxsYU3oW54qOrIh-FHY_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25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478" y="1920549"/>
              <a:ext cx="1095375" cy="1457326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50800">
              <a:solidFill>
                <a:schemeClr val="tx1"/>
              </a:solidFill>
            </a:ln>
          </p:spPr>
        </p:pic>
        <p:pic>
          <p:nvPicPr>
            <p:cNvPr id="6" name="Picture 2" descr="http://t0.gstatic.com/images?q=tbn:ANd9GcSosPymLP9jfbXOyP7fhgf72KJPj8hxM-5RNBwvPxsYU3oW54qOrIh-FHY_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25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0823" y="1920549"/>
              <a:ext cx="1095375" cy="1457326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50800">
              <a:solidFill>
                <a:schemeClr val="tx1"/>
              </a:solidFill>
            </a:ln>
          </p:spPr>
        </p:pic>
        <p:pic>
          <p:nvPicPr>
            <p:cNvPr id="8" name="Picture 2" descr="http://t0.gstatic.com/images?q=tbn:ANd9GcSosPymLP9jfbXOyP7fhgf72KJPj8hxM-5RNBwvPxsYU3oW54qOrIh-FHY_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25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188" y="1920549"/>
              <a:ext cx="1095375" cy="1457326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50800">
              <a:solidFill>
                <a:schemeClr val="tx1"/>
              </a:solidFill>
            </a:ln>
          </p:spPr>
        </p:pic>
        <p:pic>
          <p:nvPicPr>
            <p:cNvPr id="9" name="Picture 2" descr="http://t0.gstatic.com/images?q=tbn:ANd9GcSosPymLP9jfbXOyP7fhgf72KJPj8hxM-5RNBwvPxsYU3oW54qOrIh-FHY_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25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4533" y="1920549"/>
              <a:ext cx="1095375" cy="1457326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50800">
              <a:solidFill>
                <a:schemeClr val="tx1"/>
              </a:solidFill>
            </a:ln>
          </p:spPr>
        </p:pic>
        <p:pic>
          <p:nvPicPr>
            <p:cNvPr id="10" name="Picture 2" descr="http://t0.gstatic.com/images?q=tbn:ANd9GcSosPymLP9jfbXOyP7fhgf72KJPj8hxM-5RNBwvPxsYU3oW54qOrIh-FHY_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25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478" y="3696798"/>
              <a:ext cx="1095375" cy="1457326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50800">
              <a:solidFill>
                <a:schemeClr val="tx1"/>
              </a:solidFill>
            </a:ln>
          </p:spPr>
        </p:pic>
        <p:pic>
          <p:nvPicPr>
            <p:cNvPr id="11" name="Picture 2" descr="http://t0.gstatic.com/images?q=tbn:ANd9GcSosPymLP9jfbXOyP7fhgf72KJPj8hxM-5RNBwvPxsYU3oW54qOrIh-FHY_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25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0823" y="3696798"/>
              <a:ext cx="1095375" cy="1457326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50800">
              <a:solidFill>
                <a:schemeClr val="tx1"/>
              </a:solidFill>
            </a:ln>
          </p:spPr>
        </p:pic>
        <p:pic>
          <p:nvPicPr>
            <p:cNvPr id="12" name="Picture 2" descr="http://t0.gstatic.com/images?q=tbn:ANd9GcSosPymLP9jfbXOyP7fhgf72KJPj8hxM-5RNBwvPxsYU3oW54qOrIh-FHY_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25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188" y="3696798"/>
              <a:ext cx="1095375" cy="1457326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50800">
              <a:solidFill>
                <a:schemeClr val="tx1"/>
              </a:solidFill>
            </a:ln>
          </p:spPr>
        </p:pic>
        <p:pic>
          <p:nvPicPr>
            <p:cNvPr id="13" name="Picture 2" descr="http://t0.gstatic.com/images?q=tbn:ANd9GcSosPymLP9jfbXOyP7fhgf72KJPj8hxM-5RNBwvPxsYU3oW54qOrIh-FHY_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25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4533" y="3696798"/>
              <a:ext cx="1095375" cy="1457326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508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44857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True"/>
  <p:tag name="HOTSPOTTYPE" val="DefinedInNavigator"/>
  <p:tag name="BRANCHTO" val="262"/>
</p:tagLst>
</file>

<file path=ppt/theme/theme1.xml><?xml version="1.0" encoding="utf-8"?>
<a:theme xmlns:a="http://schemas.openxmlformats.org/drawingml/2006/main" name="Recommending A Strategy">
  <a:themeElements>
    <a:clrScheme name="Recommending A Strategy 1">
      <a:dk1>
        <a:srgbClr val="009999"/>
      </a:dk1>
      <a:lt1>
        <a:srgbClr val="FFFFFF"/>
      </a:lt1>
      <a:dk2>
        <a:srgbClr val="000066"/>
      </a:dk2>
      <a:lt2>
        <a:srgbClr val="339966"/>
      </a:lt2>
      <a:accent1>
        <a:srgbClr val="00CC99"/>
      </a:accent1>
      <a:accent2>
        <a:srgbClr val="0099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008AB9"/>
      </a:accent6>
      <a:hlink>
        <a:srgbClr val="336699"/>
      </a:hlink>
      <a:folHlink>
        <a:srgbClr val="B2B2B2"/>
      </a:folHlink>
    </a:clrScheme>
    <a:fontScheme name="Recommending A Strateg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4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45" charset="0"/>
          </a:defRPr>
        </a:defPPr>
      </a:lstStyle>
    </a:lnDef>
  </a:objectDefaults>
  <a:extraClrSchemeLst>
    <a:extraClrScheme>
      <a:clrScheme name="Recommending A Strategy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3881</TotalTime>
  <Words>1068</Words>
  <Application>Microsoft Office PowerPoint</Application>
  <PresentationFormat>On-screen Show (16:9)</PresentationFormat>
  <Paragraphs>413</Paragraphs>
  <Slides>56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Recommending A Strategy</vt:lpstr>
      <vt:lpstr>How to Harvest the Gold in your Game Sales Database  Nick Berry, M.Eng, ARAeS, CIPP President, DataGenetics</vt:lpstr>
      <vt:lpstr>Biography</vt:lpstr>
      <vt:lpstr>Agenda</vt:lpstr>
      <vt:lpstr>What is a Social Game?</vt:lpstr>
      <vt:lpstr>PowerPoint Presentation</vt:lpstr>
      <vt:lpstr>Why are Social Games so Popular?</vt:lpstr>
      <vt:lpstr>PowerPoint Presentation</vt:lpstr>
      <vt:lpstr>Social Game Developers have it “easy”</vt:lpstr>
      <vt:lpstr>What do you know about your Deluxe Download customers?</vt:lpstr>
      <vt:lpstr>Sales Database</vt:lpstr>
      <vt:lpstr>What’s in a name? (Gender)</vt:lpstr>
      <vt:lpstr>US Social Security Administration </vt:lpstr>
      <vt:lpstr>History of Male Names</vt:lpstr>
      <vt:lpstr>History of Female Names:</vt:lpstr>
      <vt:lpstr>Scrabble™ Score</vt:lpstr>
      <vt:lpstr>PowerPoint Presentation</vt:lpstr>
      <vt:lpstr>Returning to Androgynous names</vt:lpstr>
      <vt:lpstr>Taylor over the years</vt:lpstr>
      <vt:lpstr>Nobody lives forever</vt:lpstr>
      <vt:lpstr>Life (Death) tables</vt:lpstr>
      <vt:lpstr>Life (Death)  Percentage chance of reaching a specified age.</vt:lpstr>
      <vt:lpstr>Gender Differences</vt:lpstr>
      <vt:lpstr>Gender Differences – Age at Death</vt:lpstr>
      <vt:lpstr>Multiply</vt:lpstr>
      <vt:lpstr>Taylor</vt:lpstr>
      <vt:lpstr>Who names their child “Ethel” these days?</vt:lpstr>
      <vt:lpstr>Facebook demographics</vt:lpstr>
      <vt:lpstr>FaceBook Demographics</vt:lpstr>
      <vt:lpstr>FaceBook Demographics</vt:lpstr>
      <vt:lpstr>PowerPoint Presentation</vt:lpstr>
      <vt:lpstr>PowerPoint Presentation</vt:lpstr>
      <vt:lpstr>PowerPoint Presentation</vt:lpstr>
      <vt:lpstr>Jay Leno vs. Conan</vt:lpstr>
      <vt:lpstr>Comparing Demographic “Genes”</vt:lpstr>
      <vt:lpstr>PowerPoint Presentation</vt:lpstr>
      <vt:lpstr>Bejeweled Blitz Affinity</vt:lpstr>
      <vt:lpstr>What are fans of glee on facebook interested in?</vt:lpstr>
      <vt:lpstr>PowerPoint Presentation</vt:lpstr>
      <vt:lpstr>Affinity for Games</vt:lpstr>
      <vt:lpstr>TV Shows</vt:lpstr>
      <vt:lpstr>Music</vt:lpstr>
      <vt:lpstr>PowerPoint Presentation</vt:lpstr>
      <vt:lpstr>PowerPoint Presentation</vt:lpstr>
      <vt:lpstr>Example #1</vt:lpstr>
      <vt:lpstr>GreatPokerHands sales Database</vt:lpstr>
      <vt:lpstr>GreatPokerHands Age/Gender Profile</vt:lpstr>
      <vt:lpstr>GreatPokerHand Sales Correlations</vt:lpstr>
      <vt:lpstr>Results:</vt:lpstr>
      <vt:lpstr>Example CPC Prices:</vt:lpstr>
      <vt:lpstr>White House Visitor Logs</vt:lpstr>
      <vt:lpstr>Every visitor to White House recorded, but no gender or age information … 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Manager/>
  <Company>CMP Media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GDC 2005</dc:title>
  <dc:subject/>
  <dc:creator>Jamil Moledina</dc:creator>
  <cp:keywords/>
  <dc:description/>
  <cp:lastModifiedBy>Nick Berry</cp:lastModifiedBy>
  <cp:revision>175</cp:revision>
  <cp:lastPrinted>1904-01-01T00:00:00Z</cp:lastPrinted>
  <dcterms:created xsi:type="dcterms:W3CDTF">2011-01-18T22:56:43Z</dcterms:created>
  <dcterms:modified xsi:type="dcterms:W3CDTF">2012-03-05T03:40:30Z</dcterms:modified>
  <cp:category/>
</cp:coreProperties>
</file>